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58" r:id="rId2"/>
    <p:sldId id="256" r:id="rId3"/>
    <p:sldId id="265" r:id="rId4"/>
    <p:sldId id="271" r:id="rId5"/>
    <p:sldId id="276" r:id="rId6"/>
    <p:sldId id="277" r:id="rId7"/>
    <p:sldId id="278" r:id="rId8"/>
    <p:sldId id="281" r:id="rId9"/>
    <p:sldId id="279" r:id="rId10"/>
    <p:sldId id="280" r:id="rId11"/>
    <p:sldId id="269" r:id="rId12"/>
    <p:sldId id="264" r:id="rId13"/>
    <p:sldId id="263" r:id="rId1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66"/>
    <a:srgbClr val="060606"/>
    <a:srgbClr val="3366FF"/>
    <a:srgbClr val="FF3300"/>
    <a:srgbClr val="9999FF"/>
    <a:srgbClr val="FF9966"/>
    <a:srgbClr val="FFFF99"/>
    <a:srgbClr val="99FF99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120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hyperlink" Target="&#1060;&#1086;&#1090;&#1086;&#1072;&#1083;&#1100;&#1073;&#1086;&#1084;.pptx" TargetMode="External"/><Relationship Id="rId2" Type="http://schemas.openxmlformats.org/officeDocument/2006/relationships/hyperlink" Target="&#1044;&#1086;&#1082;&#1091;&#1084;&#1077;&#1085;&#1090;%20Microsoft%20Office%20Publisher.jpg" TargetMode="External"/><Relationship Id="rId1" Type="http://schemas.openxmlformats.org/officeDocument/2006/relationships/hyperlink" Target="&#1044;&#1086;&#1082;&#1091;&#1084;&#1077;&#1085;&#1090;%20Microsoft%20Office%20Publisher%202.jpg" TargetMode="External"/><Relationship Id="rId5" Type="http://schemas.openxmlformats.org/officeDocument/2006/relationships/hyperlink" Target="&#1057;&#1080;&#1074;&#1086;&#1078;&#1077;&#1083;&#1077;&#1079;&#1086;&#1074;&#1072;%20&#1087;&#1088;&#1080;&#1084;&#1077;&#1088;%20&#1088;&#1072;&#1073;&#1086;&#1090;&#1099;%20&#1091;&#1095;&#1077;&#1085;&#1080;&#1082;&#1072;%20&#1076;&#1077;&#1085;&#1072;&#1090;&#1091;&#1088;&#1072;&#1094;&#1080;&#1103;%20&#1073;&#1077;&#1083;&#1082;&#1072;.pptx" TargetMode="External"/><Relationship Id="rId4" Type="http://schemas.openxmlformats.org/officeDocument/2006/relationships/hyperlink" Target="&#1073;&#1091;&#1082;&#1083;&#1077;&#1090;.pub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3F120C7-DB36-4D20-82E3-6F4625A8B56C}" type="doc">
      <dgm:prSet loTypeId="urn:microsoft.com/office/officeart/2005/8/layout/radial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EA2F329-4C0D-41D2-AC58-5FFE92534E1A}">
      <dgm:prSet phldrT="[Текст]"/>
      <dgm:spPr>
        <a:solidFill>
          <a:schemeClr val="accent1">
            <a:lumMod val="75000"/>
          </a:schemeClr>
        </a:solidFill>
      </dgm:spPr>
      <dgm:t>
        <a:bodyPr/>
        <a:lstStyle/>
        <a:p>
          <a:pPr algn="ctr"/>
          <a:r>
            <a:rPr lang="ru-RU" dirty="0" smtClean="0"/>
            <a:t>БЕЛКИ</a:t>
          </a:r>
          <a:endParaRPr lang="ru-RU" dirty="0"/>
        </a:p>
      </dgm:t>
    </dgm:pt>
    <dgm:pt modelId="{A328C6C6-B6B7-4639-8873-5285BA1862A0}" type="parTrans" cxnId="{07CFED0F-FD4C-4FC4-9C65-FBB1AB00CF39}">
      <dgm:prSet/>
      <dgm:spPr/>
      <dgm:t>
        <a:bodyPr/>
        <a:lstStyle/>
        <a:p>
          <a:pPr algn="ctr"/>
          <a:endParaRPr lang="ru-RU"/>
        </a:p>
      </dgm:t>
    </dgm:pt>
    <dgm:pt modelId="{1D95ED43-1C13-4334-A08A-C964A51A6559}" type="sibTrans" cxnId="{07CFED0F-FD4C-4FC4-9C65-FBB1AB00CF39}">
      <dgm:prSet/>
      <dgm:spPr/>
      <dgm:t>
        <a:bodyPr/>
        <a:lstStyle/>
        <a:p>
          <a:pPr algn="ctr"/>
          <a:endParaRPr lang="ru-RU"/>
        </a:p>
      </dgm:t>
    </dgm:pt>
    <dgm:pt modelId="{7811CF2B-1A9B-41E4-95E7-105A316FA9A8}">
      <dgm:prSet phldrT="[Текст]"/>
      <dgm:spPr>
        <a:solidFill>
          <a:srgbClr val="FF3300"/>
        </a:solidFill>
      </dgm:spPr>
      <dgm:t>
        <a:bodyPr/>
        <a:lstStyle/>
        <a:p>
          <a:pPr algn="ctr"/>
          <a:r>
            <a:rPr lang="ru-RU" dirty="0" smtClean="0">
              <a:solidFill>
                <a:srgbClr val="060606"/>
              </a:solidFill>
              <a:hlinkClick xmlns:r="http://schemas.openxmlformats.org/officeDocument/2006/relationships" r:id="rId1" action="ppaction://hlinkfile"/>
            </a:rPr>
            <a:t>Строение молекулы</a:t>
          </a:r>
          <a:endParaRPr lang="ru-RU" dirty="0">
            <a:solidFill>
              <a:srgbClr val="060606"/>
            </a:solidFill>
          </a:endParaRPr>
        </a:p>
      </dgm:t>
    </dgm:pt>
    <dgm:pt modelId="{B2D7F5B3-491D-47CC-AF22-61963062834D}" type="parTrans" cxnId="{13E2283E-EC32-4FE2-B402-F7CD16B9D9B6}">
      <dgm:prSet/>
      <dgm:spPr/>
      <dgm:t>
        <a:bodyPr/>
        <a:lstStyle/>
        <a:p>
          <a:pPr algn="ctr"/>
          <a:endParaRPr lang="ru-RU"/>
        </a:p>
      </dgm:t>
    </dgm:pt>
    <dgm:pt modelId="{BEAA8AFE-DA4A-448A-B074-CFCFDC71BFD8}" type="sibTrans" cxnId="{13E2283E-EC32-4FE2-B402-F7CD16B9D9B6}">
      <dgm:prSet/>
      <dgm:spPr/>
      <dgm:t>
        <a:bodyPr/>
        <a:lstStyle/>
        <a:p>
          <a:pPr algn="ctr"/>
          <a:endParaRPr lang="ru-RU"/>
        </a:p>
      </dgm:t>
    </dgm:pt>
    <dgm:pt modelId="{059C06DB-08AD-4AF3-A375-77035565CD38}">
      <dgm:prSet phldrT="[Текст]"/>
      <dgm:spPr>
        <a:solidFill>
          <a:srgbClr val="3366FF"/>
        </a:solidFill>
      </dgm:spPr>
      <dgm:t>
        <a:bodyPr/>
        <a:lstStyle/>
        <a:p>
          <a:pPr algn="ctr"/>
          <a:r>
            <a:rPr lang="ru-RU" dirty="0" smtClean="0">
              <a:solidFill>
                <a:schemeClr val="tx1">
                  <a:lumMod val="75000"/>
                </a:schemeClr>
              </a:solidFill>
              <a:hlinkClick xmlns:r="http://schemas.openxmlformats.org/officeDocument/2006/relationships" r:id="rId2" action="ppaction://hlinkfile"/>
            </a:rPr>
            <a:t>Химический состав</a:t>
          </a:r>
          <a:endParaRPr lang="ru-RU" dirty="0">
            <a:solidFill>
              <a:schemeClr val="tx1">
                <a:lumMod val="75000"/>
              </a:schemeClr>
            </a:solidFill>
          </a:endParaRPr>
        </a:p>
      </dgm:t>
    </dgm:pt>
    <dgm:pt modelId="{15D9062C-3498-425E-8AB5-C926AAC90E35}" type="parTrans" cxnId="{95D9E94F-D1F4-427A-935C-5CC585ADFCFA}">
      <dgm:prSet/>
      <dgm:spPr/>
      <dgm:t>
        <a:bodyPr/>
        <a:lstStyle/>
        <a:p>
          <a:pPr algn="ctr"/>
          <a:endParaRPr lang="ru-RU"/>
        </a:p>
      </dgm:t>
    </dgm:pt>
    <dgm:pt modelId="{3DC9090B-B494-40B3-B4EB-B4306C1CEDE4}" type="sibTrans" cxnId="{95D9E94F-D1F4-427A-935C-5CC585ADFCFA}">
      <dgm:prSet/>
      <dgm:spPr/>
      <dgm:t>
        <a:bodyPr/>
        <a:lstStyle/>
        <a:p>
          <a:pPr algn="ctr"/>
          <a:endParaRPr lang="ru-RU"/>
        </a:p>
      </dgm:t>
    </dgm:pt>
    <dgm:pt modelId="{6C705461-7E8A-4674-9186-8D552A34A568}">
      <dgm:prSet phldrT="[Текст]"/>
      <dgm:spPr>
        <a:solidFill>
          <a:srgbClr val="FF9966"/>
        </a:solidFill>
      </dgm:spPr>
      <dgm:t>
        <a:bodyPr/>
        <a:lstStyle/>
        <a:p>
          <a:pPr algn="ctr"/>
          <a:r>
            <a:rPr lang="ru-RU" dirty="0" smtClean="0">
              <a:solidFill>
                <a:srgbClr val="060606"/>
              </a:solidFill>
            </a:rPr>
            <a:t>Физические свойства</a:t>
          </a:r>
          <a:endParaRPr lang="ru-RU" dirty="0">
            <a:solidFill>
              <a:srgbClr val="060606"/>
            </a:solidFill>
          </a:endParaRPr>
        </a:p>
      </dgm:t>
    </dgm:pt>
    <dgm:pt modelId="{3952CDF5-25AB-4A69-AE2C-90F144E9695C}" type="parTrans" cxnId="{C1E72F6D-0E50-4DF6-B1A5-0BFD90BE2322}">
      <dgm:prSet/>
      <dgm:spPr/>
      <dgm:t>
        <a:bodyPr/>
        <a:lstStyle/>
        <a:p>
          <a:pPr algn="ctr"/>
          <a:endParaRPr lang="ru-RU"/>
        </a:p>
      </dgm:t>
    </dgm:pt>
    <dgm:pt modelId="{98F7D3E6-92D6-40AC-8276-CB32924ACE93}" type="sibTrans" cxnId="{C1E72F6D-0E50-4DF6-B1A5-0BFD90BE2322}">
      <dgm:prSet/>
      <dgm:spPr/>
      <dgm:t>
        <a:bodyPr/>
        <a:lstStyle/>
        <a:p>
          <a:pPr algn="ctr"/>
          <a:endParaRPr lang="ru-RU"/>
        </a:p>
      </dgm:t>
    </dgm:pt>
    <dgm:pt modelId="{5B74B2A0-7FF5-4EB5-A980-AAD21F62ABB4}">
      <dgm:prSet phldrT="[Текст]"/>
      <dgm:spPr>
        <a:solidFill>
          <a:srgbClr val="9999FF"/>
        </a:solidFill>
      </dgm:spPr>
      <dgm:t>
        <a:bodyPr/>
        <a:lstStyle/>
        <a:p>
          <a:pPr algn="ctr"/>
          <a:r>
            <a:rPr lang="ru-RU" dirty="0" smtClean="0">
              <a:solidFill>
                <a:srgbClr val="060606"/>
              </a:solidFill>
              <a:hlinkClick xmlns:r="http://schemas.openxmlformats.org/officeDocument/2006/relationships" r:id="rId3" action="ppaction://hlinkpres?slideindex=1&amp;slidetitle="/>
            </a:rPr>
            <a:t>Химические свойства</a:t>
          </a:r>
          <a:endParaRPr lang="ru-RU" dirty="0">
            <a:solidFill>
              <a:srgbClr val="060606"/>
            </a:solidFill>
          </a:endParaRPr>
        </a:p>
      </dgm:t>
    </dgm:pt>
    <dgm:pt modelId="{8C6B5194-EB53-44F0-89FF-B77484AC59C1}" type="parTrans" cxnId="{AACCF4B8-40BF-4307-B17D-EB3CA2D1C5D4}">
      <dgm:prSet/>
      <dgm:spPr/>
      <dgm:t>
        <a:bodyPr/>
        <a:lstStyle/>
        <a:p>
          <a:pPr algn="ctr"/>
          <a:endParaRPr lang="ru-RU"/>
        </a:p>
      </dgm:t>
    </dgm:pt>
    <dgm:pt modelId="{9E9120D6-4A1B-43BD-A60D-E6F121FCA116}" type="sibTrans" cxnId="{AACCF4B8-40BF-4307-B17D-EB3CA2D1C5D4}">
      <dgm:prSet/>
      <dgm:spPr/>
      <dgm:t>
        <a:bodyPr/>
        <a:lstStyle/>
        <a:p>
          <a:pPr algn="ctr"/>
          <a:endParaRPr lang="ru-RU"/>
        </a:p>
      </dgm:t>
    </dgm:pt>
    <dgm:pt modelId="{602BB669-58B9-4229-8072-EE5D33263B07}">
      <dgm:prSet/>
      <dgm:spPr>
        <a:solidFill>
          <a:srgbClr val="92D050"/>
        </a:solidFill>
      </dgm:spPr>
      <dgm:t>
        <a:bodyPr/>
        <a:lstStyle/>
        <a:p>
          <a:pPr algn="ctr"/>
          <a:r>
            <a:rPr lang="ru-RU" dirty="0" smtClean="0">
              <a:solidFill>
                <a:srgbClr val="060606"/>
              </a:solidFill>
            </a:rPr>
            <a:t>Значение</a:t>
          </a:r>
        </a:p>
        <a:p>
          <a:pPr algn="ctr"/>
          <a:r>
            <a:rPr lang="ru-RU" dirty="0" smtClean="0">
              <a:solidFill>
                <a:srgbClr val="060606"/>
              </a:solidFill>
              <a:hlinkClick xmlns:r="http://schemas.openxmlformats.org/officeDocument/2006/relationships" r:id="rId4" action="ppaction://hlinkfile"/>
            </a:rPr>
            <a:t>Функции </a:t>
          </a:r>
          <a:endParaRPr lang="ru-RU" dirty="0">
            <a:solidFill>
              <a:srgbClr val="060606"/>
            </a:solidFill>
          </a:endParaRPr>
        </a:p>
      </dgm:t>
    </dgm:pt>
    <dgm:pt modelId="{30BEE8BE-D11E-41C8-9625-5E8F4FA63949}" type="parTrans" cxnId="{A8B85670-10EA-4010-AB6F-B89BFB2C9F0C}">
      <dgm:prSet/>
      <dgm:spPr/>
      <dgm:t>
        <a:bodyPr/>
        <a:lstStyle/>
        <a:p>
          <a:pPr algn="ctr"/>
          <a:endParaRPr lang="ru-RU"/>
        </a:p>
      </dgm:t>
    </dgm:pt>
    <dgm:pt modelId="{006B6F7F-103D-4161-BD5C-E7D17B895586}" type="sibTrans" cxnId="{A8B85670-10EA-4010-AB6F-B89BFB2C9F0C}">
      <dgm:prSet/>
      <dgm:spPr/>
      <dgm:t>
        <a:bodyPr/>
        <a:lstStyle/>
        <a:p>
          <a:pPr algn="ctr"/>
          <a:endParaRPr lang="ru-RU"/>
        </a:p>
      </dgm:t>
    </dgm:pt>
    <dgm:pt modelId="{E89ECF6D-EE11-4693-86E6-4FD81504A7CF}">
      <dgm:prSet/>
      <dgm:spPr>
        <a:solidFill>
          <a:srgbClr val="FFFF66"/>
        </a:solidFill>
      </dgm:spPr>
      <dgm:t>
        <a:bodyPr/>
        <a:lstStyle/>
        <a:p>
          <a:pPr algn="ctr"/>
          <a:r>
            <a:rPr lang="ru-RU" dirty="0" smtClean="0">
              <a:solidFill>
                <a:srgbClr val="060606"/>
              </a:solidFill>
              <a:hlinkClick xmlns:r="http://schemas.openxmlformats.org/officeDocument/2006/relationships" r:id="rId5" action="ppaction://hlinkpres?slideindex=1&amp;slidetitle="/>
            </a:rPr>
            <a:t>Денатурация</a:t>
          </a:r>
          <a:endParaRPr lang="ru-RU" dirty="0">
            <a:solidFill>
              <a:srgbClr val="060606"/>
            </a:solidFill>
          </a:endParaRPr>
        </a:p>
      </dgm:t>
    </dgm:pt>
    <dgm:pt modelId="{EF3B9AD0-2970-4F25-B396-6841C30F4E13}" type="parTrans" cxnId="{77B79347-18DD-4F6B-845B-62318DA4C1DD}">
      <dgm:prSet/>
      <dgm:spPr/>
      <dgm:t>
        <a:bodyPr/>
        <a:lstStyle/>
        <a:p>
          <a:pPr algn="ctr"/>
          <a:endParaRPr lang="ru-RU"/>
        </a:p>
      </dgm:t>
    </dgm:pt>
    <dgm:pt modelId="{231082A5-B1D1-4E6C-86D4-94185139A551}" type="sibTrans" cxnId="{77B79347-18DD-4F6B-845B-62318DA4C1DD}">
      <dgm:prSet/>
      <dgm:spPr/>
      <dgm:t>
        <a:bodyPr/>
        <a:lstStyle/>
        <a:p>
          <a:pPr algn="ctr"/>
          <a:endParaRPr lang="ru-RU"/>
        </a:p>
      </dgm:t>
    </dgm:pt>
    <dgm:pt modelId="{5CEF651D-42BB-4E27-9945-3ED4840DF652}" type="pres">
      <dgm:prSet presAssocID="{B3F120C7-DB36-4D20-82E3-6F4625A8B56C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107F54F-7222-4FEA-A83D-96B9E80F9852}" type="pres">
      <dgm:prSet presAssocID="{6EA2F329-4C0D-41D2-AC58-5FFE92534E1A}" presName="centerShape" presStyleLbl="node0" presStyleIdx="0" presStyleCnt="1"/>
      <dgm:spPr/>
      <dgm:t>
        <a:bodyPr/>
        <a:lstStyle/>
        <a:p>
          <a:endParaRPr lang="ru-RU"/>
        </a:p>
      </dgm:t>
    </dgm:pt>
    <dgm:pt modelId="{3FBB7451-2F4B-48EF-A641-418F5126741D}" type="pres">
      <dgm:prSet presAssocID="{B2D7F5B3-491D-47CC-AF22-61963062834D}" presName="Name9" presStyleLbl="parChTrans1D2" presStyleIdx="0" presStyleCnt="6"/>
      <dgm:spPr/>
      <dgm:t>
        <a:bodyPr/>
        <a:lstStyle/>
        <a:p>
          <a:endParaRPr lang="ru-RU"/>
        </a:p>
      </dgm:t>
    </dgm:pt>
    <dgm:pt modelId="{DD5DCB0B-2D58-4DD9-9957-24D4CE026527}" type="pres">
      <dgm:prSet presAssocID="{B2D7F5B3-491D-47CC-AF22-61963062834D}" presName="connTx" presStyleLbl="parChTrans1D2" presStyleIdx="0" presStyleCnt="6"/>
      <dgm:spPr/>
      <dgm:t>
        <a:bodyPr/>
        <a:lstStyle/>
        <a:p>
          <a:endParaRPr lang="ru-RU"/>
        </a:p>
      </dgm:t>
    </dgm:pt>
    <dgm:pt modelId="{E555A37D-56C2-400B-91FE-EA2B24764406}" type="pres">
      <dgm:prSet presAssocID="{7811CF2B-1A9B-41E4-95E7-105A316FA9A8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D520DD4-77F5-4653-89E4-FE908F271391}" type="pres">
      <dgm:prSet presAssocID="{15D9062C-3498-425E-8AB5-C926AAC90E35}" presName="Name9" presStyleLbl="parChTrans1D2" presStyleIdx="1" presStyleCnt="6"/>
      <dgm:spPr/>
      <dgm:t>
        <a:bodyPr/>
        <a:lstStyle/>
        <a:p>
          <a:endParaRPr lang="ru-RU"/>
        </a:p>
      </dgm:t>
    </dgm:pt>
    <dgm:pt modelId="{D65C8250-BB47-4596-AF05-89E01FF8E1C9}" type="pres">
      <dgm:prSet presAssocID="{15D9062C-3498-425E-8AB5-C926AAC90E35}" presName="connTx" presStyleLbl="parChTrans1D2" presStyleIdx="1" presStyleCnt="6"/>
      <dgm:spPr/>
      <dgm:t>
        <a:bodyPr/>
        <a:lstStyle/>
        <a:p>
          <a:endParaRPr lang="ru-RU"/>
        </a:p>
      </dgm:t>
    </dgm:pt>
    <dgm:pt modelId="{7C6EB0FB-D8E3-4A97-8B73-68C83ED340C3}" type="pres">
      <dgm:prSet presAssocID="{059C06DB-08AD-4AF3-A375-77035565CD38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800C512-51AD-4B35-8C6D-6305479EE646}" type="pres">
      <dgm:prSet presAssocID="{EF3B9AD0-2970-4F25-B396-6841C30F4E13}" presName="Name9" presStyleLbl="parChTrans1D2" presStyleIdx="2" presStyleCnt="6"/>
      <dgm:spPr/>
      <dgm:t>
        <a:bodyPr/>
        <a:lstStyle/>
        <a:p>
          <a:endParaRPr lang="ru-RU"/>
        </a:p>
      </dgm:t>
    </dgm:pt>
    <dgm:pt modelId="{9B4FE007-061E-4FA9-AEB3-7FBF6AB6CD0A}" type="pres">
      <dgm:prSet presAssocID="{EF3B9AD0-2970-4F25-B396-6841C30F4E13}" presName="connTx" presStyleLbl="parChTrans1D2" presStyleIdx="2" presStyleCnt="6"/>
      <dgm:spPr/>
      <dgm:t>
        <a:bodyPr/>
        <a:lstStyle/>
        <a:p>
          <a:endParaRPr lang="ru-RU"/>
        </a:p>
      </dgm:t>
    </dgm:pt>
    <dgm:pt modelId="{FB54E8CB-313D-4CE8-8E3F-A9FB1289CECA}" type="pres">
      <dgm:prSet presAssocID="{E89ECF6D-EE11-4693-86E6-4FD81504A7CF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4CCA36B-4E65-4514-925D-1573003C7417}" type="pres">
      <dgm:prSet presAssocID="{30BEE8BE-D11E-41C8-9625-5E8F4FA63949}" presName="Name9" presStyleLbl="parChTrans1D2" presStyleIdx="3" presStyleCnt="6"/>
      <dgm:spPr/>
      <dgm:t>
        <a:bodyPr/>
        <a:lstStyle/>
        <a:p>
          <a:endParaRPr lang="ru-RU"/>
        </a:p>
      </dgm:t>
    </dgm:pt>
    <dgm:pt modelId="{A9F8F6DD-CC94-4E17-8481-753010209894}" type="pres">
      <dgm:prSet presAssocID="{30BEE8BE-D11E-41C8-9625-5E8F4FA63949}" presName="connTx" presStyleLbl="parChTrans1D2" presStyleIdx="3" presStyleCnt="6"/>
      <dgm:spPr/>
      <dgm:t>
        <a:bodyPr/>
        <a:lstStyle/>
        <a:p>
          <a:endParaRPr lang="ru-RU"/>
        </a:p>
      </dgm:t>
    </dgm:pt>
    <dgm:pt modelId="{A1C1F192-1BC6-4FCA-8B8A-B6C62E0CA0F7}" type="pres">
      <dgm:prSet presAssocID="{602BB669-58B9-4229-8072-EE5D33263B07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866EF9F-2871-4683-A31B-CE6A95C1153C}" type="pres">
      <dgm:prSet presAssocID="{3952CDF5-25AB-4A69-AE2C-90F144E9695C}" presName="Name9" presStyleLbl="parChTrans1D2" presStyleIdx="4" presStyleCnt="6"/>
      <dgm:spPr/>
      <dgm:t>
        <a:bodyPr/>
        <a:lstStyle/>
        <a:p>
          <a:endParaRPr lang="ru-RU"/>
        </a:p>
      </dgm:t>
    </dgm:pt>
    <dgm:pt modelId="{231DE260-F8F2-422E-B0D0-502615E2F811}" type="pres">
      <dgm:prSet presAssocID="{3952CDF5-25AB-4A69-AE2C-90F144E9695C}" presName="connTx" presStyleLbl="parChTrans1D2" presStyleIdx="4" presStyleCnt="6"/>
      <dgm:spPr/>
      <dgm:t>
        <a:bodyPr/>
        <a:lstStyle/>
        <a:p>
          <a:endParaRPr lang="ru-RU"/>
        </a:p>
      </dgm:t>
    </dgm:pt>
    <dgm:pt modelId="{058706EA-D723-496E-A704-5DBB9CC9360E}" type="pres">
      <dgm:prSet presAssocID="{6C705461-7E8A-4674-9186-8D552A34A568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87280CD-C2D9-440C-94AF-8E578AEB1B99}" type="pres">
      <dgm:prSet presAssocID="{8C6B5194-EB53-44F0-89FF-B77484AC59C1}" presName="Name9" presStyleLbl="parChTrans1D2" presStyleIdx="5" presStyleCnt="6"/>
      <dgm:spPr/>
      <dgm:t>
        <a:bodyPr/>
        <a:lstStyle/>
        <a:p>
          <a:endParaRPr lang="ru-RU"/>
        </a:p>
      </dgm:t>
    </dgm:pt>
    <dgm:pt modelId="{984FD88F-5CF9-4BF8-A3AD-B7B0A412E635}" type="pres">
      <dgm:prSet presAssocID="{8C6B5194-EB53-44F0-89FF-B77484AC59C1}" presName="connTx" presStyleLbl="parChTrans1D2" presStyleIdx="5" presStyleCnt="6"/>
      <dgm:spPr/>
      <dgm:t>
        <a:bodyPr/>
        <a:lstStyle/>
        <a:p>
          <a:endParaRPr lang="ru-RU"/>
        </a:p>
      </dgm:t>
    </dgm:pt>
    <dgm:pt modelId="{67181193-6921-40EA-81CE-035C7D084362}" type="pres">
      <dgm:prSet presAssocID="{5B74B2A0-7FF5-4EB5-A980-AAD21F62ABB4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00DE622-DB2E-4BAB-B49A-1B7493CCCEF3}" type="presOf" srcId="{8C6B5194-EB53-44F0-89FF-B77484AC59C1}" destId="{187280CD-C2D9-440C-94AF-8E578AEB1B99}" srcOrd="0" destOrd="0" presId="urn:microsoft.com/office/officeart/2005/8/layout/radial1"/>
    <dgm:cxn modelId="{13E2283E-EC32-4FE2-B402-F7CD16B9D9B6}" srcId="{6EA2F329-4C0D-41D2-AC58-5FFE92534E1A}" destId="{7811CF2B-1A9B-41E4-95E7-105A316FA9A8}" srcOrd="0" destOrd="0" parTransId="{B2D7F5B3-491D-47CC-AF22-61963062834D}" sibTransId="{BEAA8AFE-DA4A-448A-B074-CFCFDC71BFD8}"/>
    <dgm:cxn modelId="{07CFED0F-FD4C-4FC4-9C65-FBB1AB00CF39}" srcId="{B3F120C7-DB36-4D20-82E3-6F4625A8B56C}" destId="{6EA2F329-4C0D-41D2-AC58-5FFE92534E1A}" srcOrd="0" destOrd="0" parTransId="{A328C6C6-B6B7-4639-8873-5285BA1862A0}" sibTransId="{1D95ED43-1C13-4334-A08A-C964A51A6559}"/>
    <dgm:cxn modelId="{A8B85670-10EA-4010-AB6F-B89BFB2C9F0C}" srcId="{6EA2F329-4C0D-41D2-AC58-5FFE92534E1A}" destId="{602BB669-58B9-4229-8072-EE5D33263B07}" srcOrd="3" destOrd="0" parTransId="{30BEE8BE-D11E-41C8-9625-5E8F4FA63949}" sibTransId="{006B6F7F-103D-4161-BD5C-E7D17B895586}"/>
    <dgm:cxn modelId="{979CDC8D-6FE6-4EE5-A8D7-EF253FCE291C}" type="presOf" srcId="{059C06DB-08AD-4AF3-A375-77035565CD38}" destId="{7C6EB0FB-D8E3-4A97-8B73-68C83ED340C3}" srcOrd="0" destOrd="0" presId="urn:microsoft.com/office/officeart/2005/8/layout/radial1"/>
    <dgm:cxn modelId="{E73402E7-7F02-4BC0-AB01-340410D7AAB5}" type="presOf" srcId="{B3F120C7-DB36-4D20-82E3-6F4625A8B56C}" destId="{5CEF651D-42BB-4E27-9945-3ED4840DF652}" srcOrd="0" destOrd="0" presId="urn:microsoft.com/office/officeart/2005/8/layout/radial1"/>
    <dgm:cxn modelId="{CACDDCEB-7226-4F22-9385-0307273345F5}" type="presOf" srcId="{3952CDF5-25AB-4A69-AE2C-90F144E9695C}" destId="{231DE260-F8F2-422E-B0D0-502615E2F811}" srcOrd="1" destOrd="0" presId="urn:microsoft.com/office/officeart/2005/8/layout/radial1"/>
    <dgm:cxn modelId="{F7F41165-B84F-4876-9D29-BA6DE4D68EED}" type="presOf" srcId="{3952CDF5-25AB-4A69-AE2C-90F144E9695C}" destId="{B866EF9F-2871-4683-A31B-CE6A95C1153C}" srcOrd="0" destOrd="0" presId="urn:microsoft.com/office/officeart/2005/8/layout/radial1"/>
    <dgm:cxn modelId="{CB3222C3-5C80-46A0-9024-8426EF0E4C80}" type="presOf" srcId="{6C705461-7E8A-4674-9186-8D552A34A568}" destId="{058706EA-D723-496E-A704-5DBB9CC9360E}" srcOrd="0" destOrd="0" presId="urn:microsoft.com/office/officeart/2005/8/layout/radial1"/>
    <dgm:cxn modelId="{5A4ED9D0-624A-4AC7-A3C0-1C3FBF4FB340}" type="presOf" srcId="{E89ECF6D-EE11-4693-86E6-4FD81504A7CF}" destId="{FB54E8CB-313D-4CE8-8E3F-A9FB1289CECA}" srcOrd="0" destOrd="0" presId="urn:microsoft.com/office/officeart/2005/8/layout/radial1"/>
    <dgm:cxn modelId="{77B79347-18DD-4F6B-845B-62318DA4C1DD}" srcId="{6EA2F329-4C0D-41D2-AC58-5FFE92534E1A}" destId="{E89ECF6D-EE11-4693-86E6-4FD81504A7CF}" srcOrd="2" destOrd="0" parTransId="{EF3B9AD0-2970-4F25-B396-6841C30F4E13}" sibTransId="{231082A5-B1D1-4E6C-86D4-94185139A551}"/>
    <dgm:cxn modelId="{C1E72F6D-0E50-4DF6-B1A5-0BFD90BE2322}" srcId="{6EA2F329-4C0D-41D2-AC58-5FFE92534E1A}" destId="{6C705461-7E8A-4674-9186-8D552A34A568}" srcOrd="4" destOrd="0" parTransId="{3952CDF5-25AB-4A69-AE2C-90F144E9695C}" sibTransId="{98F7D3E6-92D6-40AC-8276-CB32924ACE93}"/>
    <dgm:cxn modelId="{F4E9DBAA-907F-4AA4-9646-03DE8D79A36A}" type="presOf" srcId="{15D9062C-3498-425E-8AB5-C926AAC90E35}" destId="{D65C8250-BB47-4596-AF05-89E01FF8E1C9}" srcOrd="1" destOrd="0" presId="urn:microsoft.com/office/officeart/2005/8/layout/radial1"/>
    <dgm:cxn modelId="{5060546C-6BD9-4E35-85E1-BBE5397705EE}" type="presOf" srcId="{30BEE8BE-D11E-41C8-9625-5E8F4FA63949}" destId="{E4CCA36B-4E65-4514-925D-1573003C7417}" srcOrd="0" destOrd="0" presId="urn:microsoft.com/office/officeart/2005/8/layout/radial1"/>
    <dgm:cxn modelId="{3B47D0DE-C42A-450C-A0E3-8BAC1A248CFF}" type="presOf" srcId="{30BEE8BE-D11E-41C8-9625-5E8F4FA63949}" destId="{A9F8F6DD-CC94-4E17-8481-753010209894}" srcOrd="1" destOrd="0" presId="urn:microsoft.com/office/officeart/2005/8/layout/radial1"/>
    <dgm:cxn modelId="{FE95F869-CE2D-442C-9DCF-6BFFBBC2C954}" type="presOf" srcId="{15D9062C-3498-425E-8AB5-C926AAC90E35}" destId="{7D520DD4-77F5-4653-89E4-FE908F271391}" srcOrd="0" destOrd="0" presId="urn:microsoft.com/office/officeart/2005/8/layout/radial1"/>
    <dgm:cxn modelId="{BC9956DC-0262-4552-870C-6BCDD003BD25}" type="presOf" srcId="{B2D7F5B3-491D-47CC-AF22-61963062834D}" destId="{DD5DCB0B-2D58-4DD9-9957-24D4CE026527}" srcOrd="1" destOrd="0" presId="urn:microsoft.com/office/officeart/2005/8/layout/radial1"/>
    <dgm:cxn modelId="{6BC47A03-B96E-4B85-A497-FFCBF36CC641}" type="presOf" srcId="{EF3B9AD0-2970-4F25-B396-6841C30F4E13}" destId="{9B4FE007-061E-4FA9-AEB3-7FBF6AB6CD0A}" srcOrd="1" destOrd="0" presId="urn:microsoft.com/office/officeart/2005/8/layout/radial1"/>
    <dgm:cxn modelId="{D5F49A36-7F69-4D13-8208-258E88C19930}" type="presOf" srcId="{5B74B2A0-7FF5-4EB5-A980-AAD21F62ABB4}" destId="{67181193-6921-40EA-81CE-035C7D084362}" srcOrd="0" destOrd="0" presId="urn:microsoft.com/office/officeart/2005/8/layout/radial1"/>
    <dgm:cxn modelId="{AACCF4B8-40BF-4307-B17D-EB3CA2D1C5D4}" srcId="{6EA2F329-4C0D-41D2-AC58-5FFE92534E1A}" destId="{5B74B2A0-7FF5-4EB5-A980-AAD21F62ABB4}" srcOrd="5" destOrd="0" parTransId="{8C6B5194-EB53-44F0-89FF-B77484AC59C1}" sibTransId="{9E9120D6-4A1B-43BD-A60D-E6F121FCA116}"/>
    <dgm:cxn modelId="{830E417E-861F-4F60-890C-C11D0FA06AA5}" type="presOf" srcId="{6EA2F329-4C0D-41D2-AC58-5FFE92534E1A}" destId="{6107F54F-7222-4FEA-A83D-96B9E80F9852}" srcOrd="0" destOrd="0" presId="urn:microsoft.com/office/officeart/2005/8/layout/radial1"/>
    <dgm:cxn modelId="{2D436226-9F3D-4970-B734-A1ACBD0AC019}" type="presOf" srcId="{8C6B5194-EB53-44F0-89FF-B77484AC59C1}" destId="{984FD88F-5CF9-4BF8-A3AD-B7B0A412E635}" srcOrd="1" destOrd="0" presId="urn:microsoft.com/office/officeart/2005/8/layout/radial1"/>
    <dgm:cxn modelId="{6A8D50E9-769C-4A90-9E62-18A8CED3B5D9}" type="presOf" srcId="{602BB669-58B9-4229-8072-EE5D33263B07}" destId="{A1C1F192-1BC6-4FCA-8B8A-B6C62E0CA0F7}" srcOrd="0" destOrd="0" presId="urn:microsoft.com/office/officeart/2005/8/layout/radial1"/>
    <dgm:cxn modelId="{95D9E94F-D1F4-427A-935C-5CC585ADFCFA}" srcId="{6EA2F329-4C0D-41D2-AC58-5FFE92534E1A}" destId="{059C06DB-08AD-4AF3-A375-77035565CD38}" srcOrd="1" destOrd="0" parTransId="{15D9062C-3498-425E-8AB5-C926AAC90E35}" sibTransId="{3DC9090B-B494-40B3-B4EB-B4306C1CEDE4}"/>
    <dgm:cxn modelId="{930B255D-0C3F-46CC-8C64-9962A6A83BD5}" type="presOf" srcId="{EF3B9AD0-2970-4F25-B396-6841C30F4E13}" destId="{7800C512-51AD-4B35-8C6D-6305479EE646}" srcOrd="0" destOrd="0" presId="urn:microsoft.com/office/officeart/2005/8/layout/radial1"/>
    <dgm:cxn modelId="{9DFAEC6F-1A97-447E-82BC-D394EB282B6C}" type="presOf" srcId="{7811CF2B-1A9B-41E4-95E7-105A316FA9A8}" destId="{E555A37D-56C2-400B-91FE-EA2B24764406}" srcOrd="0" destOrd="0" presId="urn:microsoft.com/office/officeart/2005/8/layout/radial1"/>
    <dgm:cxn modelId="{324AB0E8-9B4E-450E-81B4-48E10450CA91}" type="presOf" srcId="{B2D7F5B3-491D-47CC-AF22-61963062834D}" destId="{3FBB7451-2F4B-48EF-A641-418F5126741D}" srcOrd="0" destOrd="0" presId="urn:microsoft.com/office/officeart/2005/8/layout/radial1"/>
    <dgm:cxn modelId="{301F7BB7-0E44-4833-8F68-93721A238B02}" type="presParOf" srcId="{5CEF651D-42BB-4E27-9945-3ED4840DF652}" destId="{6107F54F-7222-4FEA-A83D-96B9E80F9852}" srcOrd="0" destOrd="0" presId="urn:microsoft.com/office/officeart/2005/8/layout/radial1"/>
    <dgm:cxn modelId="{722AE203-67A0-4B38-A32B-B0E1C85EEE9B}" type="presParOf" srcId="{5CEF651D-42BB-4E27-9945-3ED4840DF652}" destId="{3FBB7451-2F4B-48EF-A641-418F5126741D}" srcOrd="1" destOrd="0" presId="urn:microsoft.com/office/officeart/2005/8/layout/radial1"/>
    <dgm:cxn modelId="{73868370-E73A-46BC-B3F3-AE42AA8A6CC1}" type="presParOf" srcId="{3FBB7451-2F4B-48EF-A641-418F5126741D}" destId="{DD5DCB0B-2D58-4DD9-9957-24D4CE026527}" srcOrd="0" destOrd="0" presId="urn:microsoft.com/office/officeart/2005/8/layout/radial1"/>
    <dgm:cxn modelId="{8D3A06BB-34CA-4EB8-B4C8-20D2F2FBB29A}" type="presParOf" srcId="{5CEF651D-42BB-4E27-9945-3ED4840DF652}" destId="{E555A37D-56C2-400B-91FE-EA2B24764406}" srcOrd="2" destOrd="0" presId="urn:microsoft.com/office/officeart/2005/8/layout/radial1"/>
    <dgm:cxn modelId="{441326F4-74B0-427A-AEE1-C33CBA06A05A}" type="presParOf" srcId="{5CEF651D-42BB-4E27-9945-3ED4840DF652}" destId="{7D520DD4-77F5-4653-89E4-FE908F271391}" srcOrd="3" destOrd="0" presId="urn:microsoft.com/office/officeart/2005/8/layout/radial1"/>
    <dgm:cxn modelId="{499A6D0C-545A-4023-918B-9D68FD32CC08}" type="presParOf" srcId="{7D520DD4-77F5-4653-89E4-FE908F271391}" destId="{D65C8250-BB47-4596-AF05-89E01FF8E1C9}" srcOrd="0" destOrd="0" presId="urn:microsoft.com/office/officeart/2005/8/layout/radial1"/>
    <dgm:cxn modelId="{3DCE232E-4768-4FB3-8631-53FCB3DE506D}" type="presParOf" srcId="{5CEF651D-42BB-4E27-9945-3ED4840DF652}" destId="{7C6EB0FB-D8E3-4A97-8B73-68C83ED340C3}" srcOrd="4" destOrd="0" presId="urn:microsoft.com/office/officeart/2005/8/layout/radial1"/>
    <dgm:cxn modelId="{393A3D45-0F55-4086-8BD3-E47A7DA503F6}" type="presParOf" srcId="{5CEF651D-42BB-4E27-9945-3ED4840DF652}" destId="{7800C512-51AD-4B35-8C6D-6305479EE646}" srcOrd="5" destOrd="0" presId="urn:microsoft.com/office/officeart/2005/8/layout/radial1"/>
    <dgm:cxn modelId="{E3CA6D9C-4905-4E32-A10F-A95EB1D74325}" type="presParOf" srcId="{7800C512-51AD-4B35-8C6D-6305479EE646}" destId="{9B4FE007-061E-4FA9-AEB3-7FBF6AB6CD0A}" srcOrd="0" destOrd="0" presId="urn:microsoft.com/office/officeart/2005/8/layout/radial1"/>
    <dgm:cxn modelId="{4E565C1F-FCC8-4CC5-9478-00767CD28B73}" type="presParOf" srcId="{5CEF651D-42BB-4E27-9945-3ED4840DF652}" destId="{FB54E8CB-313D-4CE8-8E3F-A9FB1289CECA}" srcOrd="6" destOrd="0" presId="urn:microsoft.com/office/officeart/2005/8/layout/radial1"/>
    <dgm:cxn modelId="{554A0552-F47D-4E3B-95B4-B569CFCA1FA8}" type="presParOf" srcId="{5CEF651D-42BB-4E27-9945-3ED4840DF652}" destId="{E4CCA36B-4E65-4514-925D-1573003C7417}" srcOrd="7" destOrd="0" presId="urn:microsoft.com/office/officeart/2005/8/layout/radial1"/>
    <dgm:cxn modelId="{F067BC30-118B-4F3B-8580-98B1AD155792}" type="presParOf" srcId="{E4CCA36B-4E65-4514-925D-1573003C7417}" destId="{A9F8F6DD-CC94-4E17-8481-753010209894}" srcOrd="0" destOrd="0" presId="urn:microsoft.com/office/officeart/2005/8/layout/radial1"/>
    <dgm:cxn modelId="{E3B88AF4-CA80-4FC0-A2FA-4E4E979EA5B3}" type="presParOf" srcId="{5CEF651D-42BB-4E27-9945-3ED4840DF652}" destId="{A1C1F192-1BC6-4FCA-8B8A-B6C62E0CA0F7}" srcOrd="8" destOrd="0" presId="urn:microsoft.com/office/officeart/2005/8/layout/radial1"/>
    <dgm:cxn modelId="{2A31C7FE-2404-4A61-9FBF-1FBFD5470095}" type="presParOf" srcId="{5CEF651D-42BB-4E27-9945-3ED4840DF652}" destId="{B866EF9F-2871-4683-A31B-CE6A95C1153C}" srcOrd="9" destOrd="0" presId="urn:microsoft.com/office/officeart/2005/8/layout/radial1"/>
    <dgm:cxn modelId="{B6FA7398-5AFB-48F6-874C-E6E338D69A20}" type="presParOf" srcId="{B866EF9F-2871-4683-A31B-CE6A95C1153C}" destId="{231DE260-F8F2-422E-B0D0-502615E2F811}" srcOrd="0" destOrd="0" presId="urn:microsoft.com/office/officeart/2005/8/layout/radial1"/>
    <dgm:cxn modelId="{29FE0E96-9DB5-499B-BF82-996E1C934324}" type="presParOf" srcId="{5CEF651D-42BB-4E27-9945-3ED4840DF652}" destId="{058706EA-D723-496E-A704-5DBB9CC9360E}" srcOrd="10" destOrd="0" presId="urn:microsoft.com/office/officeart/2005/8/layout/radial1"/>
    <dgm:cxn modelId="{30B8855F-3097-465C-8FF1-221E835EB49A}" type="presParOf" srcId="{5CEF651D-42BB-4E27-9945-3ED4840DF652}" destId="{187280CD-C2D9-440C-94AF-8E578AEB1B99}" srcOrd="11" destOrd="0" presId="urn:microsoft.com/office/officeart/2005/8/layout/radial1"/>
    <dgm:cxn modelId="{41A20715-1856-4B5F-83AA-1019C0A2F38A}" type="presParOf" srcId="{187280CD-C2D9-440C-94AF-8E578AEB1B99}" destId="{984FD88F-5CF9-4BF8-A3AD-B7B0A412E635}" srcOrd="0" destOrd="0" presId="urn:microsoft.com/office/officeart/2005/8/layout/radial1"/>
    <dgm:cxn modelId="{E0B292AE-D92B-47BC-99F2-29B178959C87}" type="presParOf" srcId="{5CEF651D-42BB-4E27-9945-3ED4840DF652}" destId="{67181193-6921-40EA-81CE-035C7D084362}" srcOrd="12" destOrd="0" presId="urn:microsoft.com/office/officeart/2005/8/layout/radial1"/>
  </dgm:cxnLst>
  <dgm:bg>
    <a:noFill/>
  </dgm:bg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0BF915-1E6C-4FD2-B7A7-CFE917B50E22}" type="datetimeFigureOut">
              <a:rPr lang="ru-RU" smtClean="0"/>
              <a:pPr/>
              <a:t>23.09.2012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9A0C7B-D159-4BB4-A145-A85EC329F2A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0" name="Rectangle 10"/>
          <p:cNvSpPr>
            <a:spLocks noChangeArrowheads="1"/>
          </p:cNvSpPr>
          <p:nvPr/>
        </p:nvSpPr>
        <p:spPr bwMode="auto">
          <a:xfrm>
            <a:off x="0" y="4148138"/>
            <a:ext cx="6227763" cy="1008062"/>
          </a:xfrm>
          <a:prstGeom prst="rect">
            <a:avLst/>
          </a:prstGeom>
          <a:solidFill>
            <a:schemeClr val="hlink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>
              <a:solidFill>
                <a:schemeClr val="accent2"/>
              </a:solidFill>
            </a:endParaRPr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79388" y="3860800"/>
            <a:ext cx="6048375" cy="1109663"/>
          </a:xfrm>
        </p:spPr>
        <p:txBody>
          <a:bodyPr/>
          <a:lstStyle>
            <a:lvl1pPr>
              <a:defRPr sz="32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79388" y="4721225"/>
            <a:ext cx="6048375" cy="696913"/>
          </a:xfrm>
        </p:spPr>
        <p:txBody>
          <a:bodyPr/>
          <a:lstStyle>
            <a:lvl1pPr marL="0" indent="0">
              <a:buFontTx/>
              <a:buNone/>
              <a:defRPr sz="2400" b="1"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176338" y="2492375"/>
            <a:ext cx="3744912" cy="39592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73650" y="2492375"/>
            <a:ext cx="3746500" cy="39592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910388" y="1984375"/>
            <a:ext cx="1909762" cy="44672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76338" y="1984375"/>
            <a:ext cx="5581650" cy="44672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187450" y="1984375"/>
            <a:ext cx="6553200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5516563"/>
            <a:ext cx="9144000" cy="1341437"/>
          </a:xfrm>
          <a:prstGeom prst="rect">
            <a:avLst/>
          </a:prstGeom>
          <a:gradFill rotWithShape="1">
            <a:gsLst>
              <a:gs pos="0">
                <a:srgbClr val="765E2F">
                  <a:alpha val="0"/>
                </a:srgbClr>
              </a:gs>
              <a:gs pos="100000">
                <a:schemeClr val="folHlink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uk-UA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76338" y="2492375"/>
            <a:ext cx="7643812" cy="395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 b="1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jpeg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fcior.edu.ru/card/13971/ponyatie-o-belkah-i-istoriya-ih-issledovaniya-stroenie-i-svoystva-belkov-uglublennyy-uroven-slozhnos.html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fcior.edu.ru/card/15992/praktika-stroenie-belkov-detalizirovannoe-predstavlenie.html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fcior.edu.ru/card/13971/ponyatie-o-belkah-i-istoriya-ih-issledovaniya-stroenie-i-svoystva-belkov-uglublennyy-uroven-slozhnos.html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fcior.edu.ru/card/15992/praktika-stroenie-belkov-detalizirovannoe-predstavlenie.html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fcior.edu.ru/card/13415/denaturaciya-belka.html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fcior.edu.ru/card/13415/denaturaciya-belka.html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school-collection.edu.ru/catalog/rubr/d05469af-69bd-11db-bd13-0800200c9c10/75858/?interface=pupil&amp;class%5b%5d=50&amp;class%5b%5d=51&amp;class%5b%5d=53&amp;class%5b%5d=54&amp;subject%5b%5d=29&amp;subject%5b%5d=31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fcior.edu.ru/card/13971/ponyatie-o-belkah-i-istoriya-ih-issledovaniya-stroenie-i-svoystva-belkov-uglublennyy-uroven-slozhnos.html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fcior.edu.ru/card/22265/funkcii-belkov-chast-2-iz-2-detalizirovannoe-predstavlenie.html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fcior.edu.ru/card/15018/praktika-funkcii-belkov-detalizirovannoe-predstavlenie.html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fcior.edu.ru/card/14995/kontrol-stroenie-belkov-detalizirovannoe-predstavlenie.html" TargetMode="External"/><Relationship Id="rId2" Type="http://schemas.openxmlformats.org/officeDocument/2006/relationships/hyperlink" Target="http://fcior.edu.ru/card/8179/testy-po-teme-belki-i-peptidy-uglublennyy-uroven-slozhnosti.html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df.unibo.it/divulgazione/English/scientists/menghini-2.html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1730" name="Picture 2" descr="F:\фоны для презентаций\himiya\prin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-1"/>
            <a:ext cx="9144000" cy="6840141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928794" y="1142984"/>
            <a:ext cx="4357718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accent6">
                    <a:lumMod val="50000"/>
                  </a:schemeClr>
                </a:solidFill>
              </a:rPr>
              <a:t>В 1728 году итальянский ученый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</a:rPr>
              <a:t>Якопо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</a:rPr>
              <a:t>Бартоломео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</a:rPr>
              <a:t>Беккари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</a:rPr>
              <a:t> получил из пшеничной муки первый препарат белкового вещества – клейковины. 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</a:rPr>
              <a:t>Это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</a:rPr>
              <a:t>было первое 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</a:rPr>
              <a:t>доказательство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</a:rPr>
              <a:t>единства природы веществ растительного и животного царств. Он опубликовал 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</a:rPr>
              <a:t>результаты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</a:rPr>
              <a:t>своей работы в 1745 году, и это была первая статья о белке.</a:t>
            </a:r>
          </a:p>
          <a:p>
            <a:endParaRPr lang="ru-RU" dirty="0"/>
          </a:p>
        </p:txBody>
      </p:sp>
      <p:pic>
        <p:nvPicPr>
          <p:cNvPr id="201731" name="Picture 3" descr="C:\Users\User\Desktop\Новая папка\beccari-small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43636" y="1214422"/>
            <a:ext cx="2667000" cy="323850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2143108" y="214290"/>
            <a:ext cx="60007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>
                <a:solidFill>
                  <a:schemeClr val="accent6">
                    <a:lumMod val="50000"/>
                  </a:schemeClr>
                </a:solidFill>
              </a:rPr>
              <a:t>История изучения белка</a:t>
            </a:r>
            <a:endParaRPr lang="ru-RU" sz="4000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4282" y="4214818"/>
            <a:ext cx="6143668" cy="665162"/>
          </a:xfrm>
          <a:noFill/>
        </p:spPr>
        <p:txBody>
          <a:bodyPr/>
          <a:lstStyle/>
          <a:p>
            <a:r>
              <a:rPr lang="ru-RU" sz="3600" dirty="0" smtClean="0">
                <a:solidFill>
                  <a:schemeClr val="bg1"/>
                </a:solidFill>
                <a:latin typeface="Tahoma" charset="0"/>
              </a:rPr>
              <a:t>Белки- носители жизни</a:t>
            </a:r>
            <a:endParaRPr lang="uk-UA" sz="3600" dirty="0">
              <a:solidFill>
                <a:schemeClr val="bg1"/>
              </a:solidFill>
              <a:latin typeface="Tahoma" charset="0"/>
            </a:endParaRP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642910" y="5429264"/>
            <a:ext cx="6715172" cy="696913"/>
          </a:xfrm>
        </p:spPr>
        <p:txBody>
          <a:bodyPr/>
          <a:lstStyle/>
          <a:p>
            <a:pPr algn="ctr"/>
            <a:r>
              <a:rPr lang="ru-RU" sz="1800" dirty="0" err="1" smtClean="0">
                <a:solidFill>
                  <a:srgbClr val="0606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Сивожелезова</a:t>
            </a:r>
            <a:r>
              <a:rPr lang="ru-RU" sz="1800" dirty="0" smtClean="0">
                <a:solidFill>
                  <a:srgbClr val="0606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Татьяна Геннадьевна, </a:t>
            </a:r>
          </a:p>
          <a:p>
            <a:pPr algn="ctr"/>
            <a:r>
              <a:rPr lang="ru-RU" sz="1800" dirty="0" smtClean="0">
                <a:solidFill>
                  <a:srgbClr val="0606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учитель химии и биологии МОБУ «СОШ№7 </a:t>
            </a:r>
          </a:p>
          <a:p>
            <a:pPr algn="ctr"/>
            <a:r>
              <a:rPr lang="ru-RU" sz="1800" dirty="0" smtClean="0">
                <a:solidFill>
                  <a:srgbClr val="0606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г.Соль-Илецка» Оренбургской области</a:t>
            </a:r>
            <a:endParaRPr lang="ru-RU" sz="1800" dirty="0">
              <a:solidFill>
                <a:srgbClr val="06060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5720" y="2643182"/>
            <a:ext cx="814393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None/>
            </a:pPr>
            <a:r>
              <a:rPr lang="ru-RU" sz="2800" dirty="0" smtClean="0">
                <a:solidFill>
                  <a:srgbClr val="002060"/>
                </a:solidFill>
              </a:rPr>
              <a:t> </a:t>
            </a:r>
            <a:r>
              <a:rPr lang="ru-RU" sz="2800" u="sng" dirty="0" smtClean="0">
                <a:solidFill>
                  <a:srgbClr val="002060"/>
                </a:solidFill>
              </a:rPr>
              <a:t>Цель: </a:t>
            </a:r>
            <a:r>
              <a:rPr lang="ru-RU" sz="2800" dirty="0" smtClean="0">
                <a:solidFill>
                  <a:srgbClr val="002060"/>
                </a:solidFill>
              </a:rPr>
              <a:t>ответить на вопрос, почему белки  </a:t>
            </a:r>
          </a:p>
          <a:p>
            <a:pPr algn="just">
              <a:buNone/>
            </a:pPr>
            <a:r>
              <a:rPr lang="ru-RU" sz="2800" dirty="0" smtClean="0">
                <a:solidFill>
                  <a:srgbClr val="002060"/>
                </a:solidFill>
              </a:rPr>
              <a:t>  являются  носителями жизни.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28596" y="3500438"/>
            <a:ext cx="8358246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u="sng" dirty="0" smtClean="0">
                <a:solidFill>
                  <a:srgbClr val="002060"/>
                </a:solidFill>
              </a:rPr>
              <a:t>Задачи:</a:t>
            </a:r>
          </a:p>
          <a:p>
            <a:r>
              <a:rPr lang="ru-RU" sz="2800" dirty="0" smtClean="0">
                <a:solidFill>
                  <a:srgbClr val="002060"/>
                </a:solidFill>
              </a:rPr>
              <a:t>-рассмотреть химический состав, строение и структуру белковой молекулы;</a:t>
            </a:r>
          </a:p>
          <a:p>
            <a:r>
              <a:rPr lang="ru-RU" sz="2800" dirty="0" smtClean="0">
                <a:solidFill>
                  <a:srgbClr val="002060"/>
                </a:solidFill>
              </a:rPr>
              <a:t>-изучить  физические и химические свойства белков;</a:t>
            </a:r>
          </a:p>
          <a:p>
            <a:r>
              <a:rPr lang="ru-RU" sz="2800" dirty="0" smtClean="0">
                <a:solidFill>
                  <a:srgbClr val="002060"/>
                </a:solidFill>
              </a:rPr>
              <a:t>-охарактеризовать значение  и функции белков.</a:t>
            </a:r>
          </a:p>
          <a:p>
            <a:endParaRPr lang="ru-RU" sz="3200" dirty="0" smtClean="0">
              <a:solidFill>
                <a:schemeClr val="accent6">
                  <a:lumMod val="50000"/>
                </a:schemeClr>
              </a:solidFill>
            </a:endParaRPr>
          </a:p>
          <a:p>
            <a:endParaRPr lang="ru-RU" sz="3200" dirty="0" smtClean="0">
              <a:solidFill>
                <a:schemeClr val="accent6">
                  <a:lumMod val="50000"/>
                </a:schemeClr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хема 4"/>
          <p:cNvGraphicFramePr/>
          <p:nvPr/>
        </p:nvGraphicFramePr>
        <p:xfrm>
          <a:off x="214282" y="428604"/>
          <a:ext cx="9501222" cy="59610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Picture 2" descr="F:\фоны для презентаций\himiya\print.jpg"/>
          <p:cNvPicPr>
            <a:picLocks noChangeAspect="1" noChangeArrowheads="1"/>
          </p:cNvPicPr>
          <p:nvPr/>
        </p:nvPicPr>
        <p:blipFill>
          <a:blip r:embed="rId6"/>
          <a:srcRect r="81250"/>
          <a:stretch>
            <a:fillRect/>
          </a:stretch>
        </p:blipFill>
        <p:spPr bwMode="auto">
          <a:xfrm>
            <a:off x="0" y="0"/>
            <a:ext cx="1714480" cy="684014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1730" name="Picture 2" descr="F:\фоны для презентаций\himiya\prin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40141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2143108" y="214290"/>
            <a:ext cx="60007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Инструктивная карта №1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000232" y="785794"/>
            <a:ext cx="6786610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u="sng" dirty="0" smtClean="0"/>
              <a:t>Задание:</a:t>
            </a:r>
            <a:r>
              <a:rPr lang="ru-RU" dirty="0" smtClean="0"/>
              <a:t> Изучите состав белковых молекул подготовьте краткое сообщение на заданную тему</a:t>
            </a:r>
          </a:p>
          <a:p>
            <a:endParaRPr lang="ru-RU" dirty="0" smtClean="0"/>
          </a:p>
          <a:p>
            <a:r>
              <a:rPr lang="ru-RU" sz="1600" dirty="0" smtClean="0"/>
              <a:t>1.Прочитай материал учебника на стр. </a:t>
            </a:r>
            <a:r>
              <a:rPr lang="ru-RU" sz="1600" dirty="0" smtClean="0"/>
              <a:t>229, 235</a:t>
            </a:r>
            <a:endParaRPr lang="ru-RU" sz="1600" dirty="0" smtClean="0"/>
          </a:p>
          <a:p>
            <a:endParaRPr lang="ru-RU" sz="1600" dirty="0" smtClean="0"/>
          </a:p>
          <a:p>
            <a:r>
              <a:rPr lang="ru-RU" sz="1600" dirty="0" smtClean="0"/>
              <a:t>2. Просмотрите материал модуля  «Понятие о белках и история их исследования. Строение и свойства белков» (2 сцена) </a:t>
            </a:r>
          </a:p>
          <a:p>
            <a:r>
              <a:rPr lang="ru-RU" sz="1000" u="sng" dirty="0" smtClean="0">
                <a:hlinkClick r:id="rId3"/>
              </a:rPr>
              <a:t>http://fcior.edu.ru/card/13971/ponyatie-o-belkah-i-istoriya-ih-issledovaniya-stroenie-i-svoystva-belkov-uglublennyy-uroven-slozhnos.html</a:t>
            </a:r>
            <a:r>
              <a:rPr lang="ru-RU" sz="1000" dirty="0" smtClean="0"/>
              <a:t> </a:t>
            </a:r>
          </a:p>
          <a:p>
            <a:endParaRPr lang="ru-RU" dirty="0" smtClean="0"/>
          </a:p>
          <a:p>
            <a:r>
              <a:rPr lang="ru-RU" sz="1600" dirty="0" smtClean="0"/>
              <a:t>3. Выполните  практическую часть модуля  «Практика. Строение белков (детализированное представление)»</a:t>
            </a:r>
          </a:p>
          <a:p>
            <a:r>
              <a:rPr lang="ru-RU" sz="1000" u="sng" dirty="0" smtClean="0">
                <a:hlinkClick r:id="rId4"/>
              </a:rPr>
              <a:t>http://fcior.edu.ru/card/15992/praktika-stroenie-belkov-detalizirovannoe-predstavlenie.html</a:t>
            </a:r>
            <a:r>
              <a:rPr lang="ru-RU" sz="1000" dirty="0" smtClean="0"/>
              <a:t>  </a:t>
            </a:r>
          </a:p>
          <a:p>
            <a:r>
              <a:rPr lang="ru-RU" dirty="0" smtClean="0"/>
              <a:t> </a:t>
            </a:r>
          </a:p>
          <a:p>
            <a:r>
              <a:rPr lang="ru-RU" sz="1600" dirty="0" smtClean="0"/>
              <a:t>4.Предложите </a:t>
            </a:r>
            <a:r>
              <a:rPr lang="ru-RU" sz="1600" dirty="0" smtClean="0"/>
              <a:t>и проведите эксперимент, с помощью которого можно доказать элементарный состав молекулы белка. </a:t>
            </a:r>
            <a:r>
              <a:rPr lang="ru-RU" sz="1600" dirty="0" smtClean="0"/>
              <a:t>Изобразите </a:t>
            </a:r>
            <a:r>
              <a:rPr lang="ru-RU" sz="1600" dirty="0" smtClean="0"/>
              <a:t>схематично   состав белковых молекул и передайте файл учителю по сети.</a:t>
            </a:r>
          </a:p>
          <a:p>
            <a:endParaRPr lang="ru-RU" dirty="0" smtClean="0"/>
          </a:p>
          <a:p>
            <a:r>
              <a:rPr lang="ru-RU" sz="1600" dirty="0" smtClean="0"/>
              <a:t>5. Подготовьте краткое сообщение по составленной схеме</a:t>
            </a:r>
          </a:p>
          <a:p>
            <a:endParaRPr lang="ru-RU" sz="1600" dirty="0" smtClean="0"/>
          </a:p>
          <a:p>
            <a:r>
              <a:rPr lang="ru-RU" sz="1600" dirty="0" smtClean="0"/>
              <a:t>6.После  обсуждения работы групп, сохраните папку с презентаций и работами товарищей  на </a:t>
            </a:r>
            <a:r>
              <a:rPr lang="ru-RU" sz="1600" dirty="0" err="1" smtClean="0"/>
              <a:t>флэшкарту</a:t>
            </a:r>
            <a:r>
              <a:rPr lang="ru-RU" sz="1600" dirty="0" smtClean="0"/>
              <a:t>. </a:t>
            </a:r>
          </a:p>
          <a:p>
            <a:r>
              <a:rPr lang="ru-RU" sz="1600" dirty="0" smtClean="0"/>
              <a:t> 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1730" name="Picture 2" descr="F:\фоны для презентаций\himiya\prin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40141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2143108" y="214290"/>
            <a:ext cx="60007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Инструктивная карта №2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857356" y="785794"/>
            <a:ext cx="7143800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u="sng" dirty="0" smtClean="0"/>
              <a:t>Задание: </a:t>
            </a:r>
            <a:r>
              <a:rPr lang="ru-RU" dirty="0" smtClean="0"/>
              <a:t>Выясните, каково строение молекул белков</a:t>
            </a:r>
          </a:p>
          <a:p>
            <a:endParaRPr lang="ru-RU" sz="1600" dirty="0" smtClean="0"/>
          </a:p>
          <a:p>
            <a:r>
              <a:rPr lang="ru-RU" sz="1600" dirty="0" smtClean="0"/>
              <a:t>1.Прочитай материал учебника на стр</a:t>
            </a:r>
            <a:r>
              <a:rPr lang="ru-RU" sz="1600" dirty="0" smtClean="0"/>
              <a:t>. 234-236  </a:t>
            </a:r>
            <a:endParaRPr lang="ru-RU" sz="1600" dirty="0" smtClean="0"/>
          </a:p>
          <a:p>
            <a:endParaRPr lang="ru-RU" sz="1600" dirty="0" smtClean="0"/>
          </a:p>
          <a:p>
            <a:r>
              <a:rPr lang="ru-RU" sz="1600" dirty="0" smtClean="0"/>
              <a:t>2.Просмотрите материал модуля  «Строение и свойства белков» (3 сцена) </a:t>
            </a:r>
          </a:p>
          <a:p>
            <a:r>
              <a:rPr lang="ru-RU" sz="1000" u="sng" dirty="0" smtClean="0">
                <a:hlinkClick r:id="rId3"/>
              </a:rPr>
              <a:t>http://fcior.edu.ru/card/13971/ponyatie-o-belkah-i-istoriya-ih-issledovaniya-stroenie-i-svoystva-belkov-uglublennyy-uroven-slozhnos.html</a:t>
            </a:r>
            <a:r>
              <a:rPr lang="ru-RU" sz="1000" dirty="0" smtClean="0"/>
              <a:t> </a:t>
            </a:r>
          </a:p>
          <a:p>
            <a:endParaRPr lang="ru-RU" sz="1600" dirty="0" smtClean="0"/>
          </a:p>
          <a:p>
            <a:r>
              <a:rPr lang="ru-RU" sz="1600" dirty="0" smtClean="0"/>
              <a:t>3.Выполните  практическую часть модуля Практика. Строение белков (детализированное представление)</a:t>
            </a:r>
          </a:p>
          <a:p>
            <a:r>
              <a:rPr lang="ru-RU" sz="1000" u="sng" dirty="0" smtClean="0">
                <a:hlinkClick r:id="rId4"/>
              </a:rPr>
              <a:t>http://fcior.edu.ru/card/15992/praktika-stroenie-belkov-detalizirovannoe-predstavlenie.html</a:t>
            </a:r>
            <a:endParaRPr lang="ru-RU" sz="1000" dirty="0" smtClean="0"/>
          </a:p>
          <a:p>
            <a:endParaRPr lang="ru-RU" sz="1600" dirty="0" smtClean="0"/>
          </a:p>
          <a:p>
            <a:r>
              <a:rPr lang="ru-RU" sz="1600" dirty="0" smtClean="0"/>
              <a:t>4.Используя материалы модулей,  подберите изображения, отражающие структуру белковой молекулы. Сохраните в виде рисунка  и передайте файл учителю по сети.</a:t>
            </a:r>
          </a:p>
          <a:p>
            <a:endParaRPr lang="ru-RU" sz="1600" dirty="0" smtClean="0"/>
          </a:p>
          <a:p>
            <a:r>
              <a:rPr lang="ru-RU" sz="1600" dirty="0" smtClean="0"/>
              <a:t>5. Подготовьте краткое сообщение по данному вопросу.</a:t>
            </a:r>
          </a:p>
          <a:p>
            <a:endParaRPr lang="ru-RU" sz="1600" dirty="0" smtClean="0"/>
          </a:p>
          <a:p>
            <a:r>
              <a:rPr lang="ru-RU" sz="1600" dirty="0" smtClean="0"/>
              <a:t>6.После  обсуждения работы групп, сохраните папку с презентаций и работами товарищей  на </a:t>
            </a:r>
            <a:r>
              <a:rPr lang="ru-RU" sz="1600" dirty="0" err="1" smtClean="0"/>
              <a:t>флэшкарту</a:t>
            </a:r>
            <a:r>
              <a:rPr lang="ru-RU" sz="1600" dirty="0" smtClean="0"/>
              <a:t>. </a:t>
            </a:r>
          </a:p>
          <a:p>
            <a:r>
              <a:rPr lang="ru-RU" sz="1600" dirty="0" smtClean="0"/>
              <a:t> </a:t>
            </a:r>
          </a:p>
          <a:p>
            <a:r>
              <a:rPr lang="ru-RU" sz="1600" dirty="0" smtClean="0"/>
              <a:t> </a:t>
            </a:r>
            <a:endParaRPr lang="ru-RU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1730" name="Picture 2" descr="F:\фоны для презентаций\himiya\prin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40141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2143108" y="214290"/>
            <a:ext cx="60007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Инструктивная карта №3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857356" y="785794"/>
            <a:ext cx="7143800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u="sng" dirty="0" smtClean="0"/>
              <a:t>Задание:</a:t>
            </a:r>
            <a:r>
              <a:rPr lang="ru-RU" dirty="0" smtClean="0"/>
              <a:t> Выясните, какими физическими свойствами обладают белки</a:t>
            </a:r>
          </a:p>
          <a:p>
            <a:endParaRPr lang="ru-RU" sz="1600" dirty="0" smtClean="0"/>
          </a:p>
          <a:p>
            <a:r>
              <a:rPr lang="ru-RU" sz="1600" dirty="0" smtClean="0"/>
              <a:t>1.Прочитай материал учебника на стр.  </a:t>
            </a:r>
            <a:r>
              <a:rPr lang="ru-RU" sz="1600" dirty="0" smtClean="0"/>
              <a:t>238-239</a:t>
            </a:r>
            <a:endParaRPr lang="ru-RU" sz="1600" dirty="0" smtClean="0"/>
          </a:p>
          <a:p>
            <a:endParaRPr lang="ru-RU" sz="1600" dirty="0" smtClean="0"/>
          </a:p>
          <a:p>
            <a:r>
              <a:rPr lang="ru-RU" sz="1600" dirty="0" smtClean="0"/>
              <a:t>2. Просмотрите материал модуля  «Денатурация белка»</a:t>
            </a:r>
          </a:p>
          <a:p>
            <a:r>
              <a:rPr lang="ru-RU" sz="1600" u="sng" dirty="0" smtClean="0">
                <a:hlinkClick r:id="rId3"/>
              </a:rPr>
              <a:t>http://fcior.edu.ru/card/13415/denaturaciya-belka.html</a:t>
            </a:r>
            <a:r>
              <a:rPr lang="ru-RU" sz="1600" dirty="0" smtClean="0"/>
              <a:t> </a:t>
            </a:r>
          </a:p>
          <a:p>
            <a:r>
              <a:rPr lang="ru-RU" sz="1600" dirty="0" smtClean="0"/>
              <a:t> </a:t>
            </a:r>
          </a:p>
          <a:p>
            <a:r>
              <a:rPr lang="ru-RU" sz="1600" dirty="0" smtClean="0"/>
              <a:t>3.Соблюдая правила техники безопасности выполните  практическую часть: используя оборудование  </a:t>
            </a:r>
            <a:r>
              <a:rPr lang="ru-RU" sz="1600" dirty="0" err="1" smtClean="0"/>
              <a:t>Микролаборатория</a:t>
            </a:r>
            <a:r>
              <a:rPr lang="ru-RU" sz="1600" dirty="0" smtClean="0"/>
              <a:t>  «</a:t>
            </a:r>
            <a:r>
              <a:rPr lang="en-US" sz="1600" dirty="0" smtClean="0"/>
              <a:t>L</a:t>
            </a:r>
            <a:r>
              <a:rPr lang="ru-RU" sz="1600" dirty="0" smtClean="0"/>
              <a:t>- микро» определите </a:t>
            </a:r>
            <a:r>
              <a:rPr lang="ru-RU" sz="1600" dirty="0" err="1" smtClean="0"/>
              <a:t>рН</a:t>
            </a:r>
            <a:r>
              <a:rPr lang="ru-RU" sz="1600" dirty="0" smtClean="0"/>
              <a:t> раствора белка куриного яйца, температуру его денатурации, плотность раствора, электропроводность.</a:t>
            </a:r>
          </a:p>
          <a:p>
            <a:endParaRPr lang="ru-RU" sz="1600" dirty="0" smtClean="0"/>
          </a:p>
          <a:p>
            <a:r>
              <a:rPr lang="ru-RU" sz="1600" dirty="0" smtClean="0"/>
              <a:t>4.Сохраните полученные графики на компьютере, составьте из полученных изображений информационный плакат, сделайте поясняющие  подписи   и передайте файл учителю по сети.</a:t>
            </a:r>
          </a:p>
          <a:p>
            <a:endParaRPr lang="ru-RU" sz="1600" dirty="0" smtClean="0"/>
          </a:p>
          <a:p>
            <a:r>
              <a:rPr lang="ru-RU" sz="1600" dirty="0" smtClean="0"/>
              <a:t>5. Подготовьте краткое сообщение по данному вопросу.</a:t>
            </a:r>
          </a:p>
          <a:p>
            <a:endParaRPr lang="ru-RU" sz="1600" dirty="0" smtClean="0"/>
          </a:p>
          <a:p>
            <a:r>
              <a:rPr lang="ru-RU" sz="1600" dirty="0" smtClean="0"/>
              <a:t>6.После  обсуждения работы групп, сохраните папку с презентаций и работами товарищей  на </a:t>
            </a:r>
            <a:r>
              <a:rPr lang="ru-RU" sz="1600" dirty="0" err="1" smtClean="0"/>
              <a:t>флэшкарту</a:t>
            </a:r>
            <a:r>
              <a:rPr lang="ru-RU" sz="1600" dirty="0" smtClean="0"/>
              <a:t>. </a:t>
            </a:r>
          </a:p>
          <a:p>
            <a:r>
              <a:rPr lang="ru-RU" sz="1600" dirty="0" smtClean="0"/>
              <a:t> </a:t>
            </a:r>
          </a:p>
          <a:p>
            <a:r>
              <a:rPr lang="ru-RU" sz="1600" dirty="0" smtClean="0"/>
              <a:t>. </a:t>
            </a:r>
            <a:endParaRPr lang="ru-RU" sz="1600" dirty="0" smtClean="0"/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 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1730" name="Picture 2" descr="F:\фоны для презентаций\himiya\prin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40141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2143108" y="214290"/>
            <a:ext cx="60007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Инструктивная карта </a:t>
            </a:r>
            <a:r>
              <a:rPr lang="ru-RU" sz="3200" dirty="0" smtClean="0"/>
              <a:t>№4</a:t>
            </a:r>
            <a:endParaRPr lang="ru-RU" sz="3200" dirty="0" smtClean="0"/>
          </a:p>
        </p:txBody>
      </p:sp>
      <p:sp>
        <p:nvSpPr>
          <p:cNvPr id="8" name="TextBox 7"/>
          <p:cNvSpPr txBox="1"/>
          <p:nvPr/>
        </p:nvSpPr>
        <p:spPr>
          <a:xfrm>
            <a:off x="1857356" y="785794"/>
            <a:ext cx="7143800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u="sng" dirty="0" smtClean="0"/>
              <a:t>Задание:</a:t>
            </a:r>
            <a:r>
              <a:rPr lang="ru-RU" dirty="0" smtClean="0"/>
              <a:t> Выясните, </a:t>
            </a:r>
            <a:r>
              <a:rPr lang="ru-RU" dirty="0" smtClean="0"/>
              <a:t>какие факторы вызывают денатурацию  белка</a:t>
            </a:r>
            <a:endParaRPr lang="ru-RU" dirty="0" smtClean="0"/>
          </a:p>
          <a:p>
            <a:endParaRPr lang="ru-RU" sz="1600" dirty="0" smtClean="0"/>
          </a:p>
          <a:p>
            <a:r>
              <a:rPr lang="ru-RU" sz="1600" dirty="0" smtClean="0"/>
              <a:t>1.Прочитай материал учебника на стр.  </a:t>
            </a:r>
            <a:r>
              <a:rPr lang="ru-RU" sz="1600" dirty="0" smtClean="0"/>
              <a:t>239-240</a:t>
            </a:r>
            <a:endParaRPr lang="ru-RU" sz="1600" dirty="0" smtClean="0"/>
          </a:p>
          <a:p>
            <a:endParaRPr lang="ru-RU" sz="1600" dirty="0" smtClean="0"/>
          </a:p>
          <a:p>
            <a:r>
              <a:rPr lang="ru-RU" sz="1600" dirty="0" smtClean="0"/>
              <a:t>2. Просмотрите материал модуля  «Денатурация белка»</a:t>
            </a:r>
          </a:p>
          <a:p>
            <a:r>
              <a:rPr lang="ru-RU" sz="1600" u="sng" dirty="0" smtClean="0">
                <a:hlinkClick r:id="rId3"/>
              </a:rPr>
              <a:t>http://fcior.edu.ru/card/13415/denaturaciya-belka.html</a:t>
            </a:r>
            <a:r>
              <a:rPr lang="ru-RU" sz="1600" dirty="0" smtClean="0"/>
              <a:t> </a:t>
            </a:r>
          </a:p>
          <a:p>
            <a:r>
              <a:rPr lang="ru-RU" sz="1600" dirty="0" smtClean="0"/>
              <a:t> </a:t>
            </a:r>
          </a:p>
          <a:p>
            <a:r>
              <a:rPr lang="ru-RU" sz="1600" dirty="0" smtClean="0"/>
              <a:t>3.Соблюдая правила техники безопасности выполните  практическую часть: </a:t>
            </a:r>
            <a:r>
              <a:rPr lang="ru-RU" sz="1600" dirty="0" smtClean="0"/>
              <a:t>используя набор выданных реактивов исследуйте  влияние их растворов на раствор белка куриного яйца.</a:t>
            </a:r>
            <a:endParaRPr lang="ru-RU" sz="1600" dirty="0" smtClean="0"/>
          </a:p>
          <a:p>
            <a:endParaRPr lang="ru-RU" sz="1600" dirty="0" smtClean="0"/>
          </a:p>
          <a:p>
            <a:r>
              <a:rPr lang="ru-RU" sz="1600" dirty="0" smtClean="0"/>
              <a:t>4.</a:t>
            </a:r>
            <a:r>
              <a:rPr lang="ru-RU" sz="1600" dirty="0" smtClean="0"/>
              <a:t>Используя сотовый телефон, </a:t>
            </a:r>
            <a:r>
              <a:rPr lang="ru-RU" sz="1600" dirty="0" smtClean="0"/>
              <a:t>сделайте </a:t>
            </a:r>
            <a:r>
              <a:rPr lang="ru-RU" sz="1600" dirty="0" smtClean="0"/>
              <a:t>фотографии результатов проведенных опытов, поясняющие подписи к ним. сохраните в виде </a:t>
            </a:r>
            <a:r>
              <a:rPr lang="ru-RU" sz="1600" dirty="0" err="1" smtClean="0"/>
              <a:t>фотоальбомв</a:t>
            </a:r>
            <a:r>
              <a:rPr lang="ru-RU" sz="1600" dirty="0" smtClean="0"/>
              <a:t>   </a:t>
            </a:r>
            <a:r>
              <a:rPr lang="ru-RU" sz="1600" dirty="0" smtClean="0"/>
              <a:t>и передайте файл учителю по сети.</a:t>
            </a:r>
          </a:p>
          <a:p>
            <a:endParaRPr lang="ru-RU" sz="1600" dirty="0" smtClean="0"/>
          </a:p>
          <a:p>
            <a:r>
              <a:rPr lang="ru-RU" sz="1600" dirty="0" smtClean="0"/>
              <a:t>5. Подготовьте краткое сообщение по данному вопросу.</a:t>
            </a:r>
          </a:p>
          <a:p>
            <a:endParaRPr lang="ru-RU" sz="1600" dirty="0" smtClean="0"/>
          </a:p>
          <a:p>
            <a:r>
              <a:rPr lang="ru-RU" sz="1600" dirty="0" smtClean="0"/>
              <a:t>6.После  обсуждения работы групп, сохраните папку с презентаций и работами товарищей  на </a:t>
            </a:r>
            <a:r>
              <a:rPr lang="ru-RU" sz="1600" dirty="0" err="1" smtClean="0"/>
              <a:t>флэшкарту</a:t>
            </a:r>
            <a:r>
              <a:rPr lang="ru-RU" sz="1600" dirty="0" smtClean="0"/>
              <a:t>. </a:t>
            </a:r>
          </a:p>
          <a:p>
            <a:r>
              <a:rPr lang="ru-RU" sz="1600" dirty="0" smtClean="0"/>
              <a:t> </a:t>
            </a:r>
          </a:p>
          <a:p>
            <a:r>
              <a:rPr lang="ru-RU" sz="1600" dirty="0" smtClean="0"/>
              <a:t>. </a:t>
            </a:r>
            <a:endParaRPr lang="ru-RU" sz="1600" dirty="0" smtClean="0"/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 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1730" name="Picture 2" descr="F:\фоны для презентаций\himiya\prin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40141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2143108" y="214290"/>
            <a:ext cx="60007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Инструктивная карта </a:t>
            </a:r>
            <a:r>
              <a:rPr lang="ru-RU" sz="3200" dirty="0" smtClean="0"/>
              <a:t>№5</a:t>
            </a:r>
            <a:endParaRPr lang="ru-RU" sz="3200" dirty="0" smtClean="0"/>
          </a:p>
        </p:txBody>
      </p:sp>
      <p:sp>
        <p:nvSpPr>
          <p:cNvPr id="8" name="TextBox 7"/>
          <p:cNvSpPr txBox="1"/>
          <p:nvPr/>
        </p:nvSpPr>
        <p:spPr>
          <a:xfrm>
            <a:off x="1857356" y="785794"/>
            <a:ext cx="7143800" cy="66787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u="sng" dirty="0" smtClean="0"/>
              <a:t>Задание:</a:t>
            </a:r>
            <a:r>
              <a:rPr lang="ru-RU" dirty="0" smtClean="0"/>
              <a:t> Выясните, какими химическими свойствами обладают белки</a:t>
            </a:r>
          </a:p>
          <a:p>
            <a:r>
              <a:rPr lang="ru-RU" sz="1600" dirty="0" smtClean="0"/>
              <a:t>1.Прочитай материал учебника на стр.  </a:t>
            </a:r>
            <a:r>
              <a:rPr lang="ru-RU" sz="1600" dirty="0" smtClean="0"/>
              <a:t>241</a:t>
            </a:r>
            <a:endParaRPr lang="ru-RU" sz="1600" dirty="0" smtClean="0"/>
          </a:p>
          <a:p>
            <a:endParaRPr lang="ru-RU" sz="1600" dirty="0" smtClean="0"/>
          </a:p>
          <a:p>
            <a:r>
              <a:rPr lang="ru-RU" sz="1600" dirty="0" smtClean="0"/>
              <a:t>2. Просмотрите материалы модулей   «Цветные реакции белков»</a:t>
            </a:r>
          </a:p>
          <a:p>
            <a:r>
              <a:rPr lang="ru-RU" sz="1000" u="sng" dirty="0" smtClean="0">
                <a:hlinkClick r:id="rId3"/>
              </a:rPr>
              <a:t>http://school-collection.edu.ru/catalog/rubr/d05469af-69bd-11db-bd13-0800200c9c10/75858/?interface=pupil&amp;class[]=50&amp;class[]=51&amp;class[]=53&amp;class[]=54&amp;subject[]=29&amp;subject[]=31</a:t>
            </a:r>
            <a:endParaRPr lang="ru-RU" sz="1000" dirty="0" smtClean="0"/>
          </a:p>
          <a:p>
            <a:r>
              <a:rPr lang="ru-RU" sz="1600" dirty="0" smtClean="0"/>
              <a:t>«Строение и свойства белков»  (5 сцена) </a:t>
            </a:r>
          </a:p>
          <a:p>
            <a:r>
              <a:rPr lang="ru-RU" sz="1000" u="sng" dirty="0" smtClean="0">
                <a:hlinkClick r:id="rId4"/>
              </a:rPr>
              <a:t>http://fcior.edu.ru/card/13971/ponyatie-o-belkah-i-istoriya-ih-issledovaniya-stroenie-i-svoystva-belkov-uglublennyy-uroven-slozhnos.html</a:t>
            </a:r>
            <a:endParaRPr lang="ru-RU" sz="1000" dirty="0" smtClean="0"/>
          </a:p>
          <a:p>
            <a:endParaRPr lang="ru-RU" sz="1600" dirty="0" smtClean="0"/>
          </a:p>
          <a:p>
            <a:r>
              <a:rPr lang="ru-RU" sz="1600" dirty="0" smtClean="0"/>
              <a:t>3.Используя полученную информацию, выполните  практическую часть, соблюдая правила техники безопасности: определите наличие белка в  готовых   вытяжках из рыбы, мяса, фасоли, муки, овощей. Сделайте выводы.</a:t>
            </a:r>
          </a:p>
          <a:p>
            <a:r>
              <a:rPr lang="ru-RU" sz="1600" dirty="0" smtClean="0"/>
              <a:t> </a:t>
            </a:r>
          </a:p>
          <a:p>
            <a:r>
              <a:rPr lang="ru-RU" sz="1600" dirty="0" smtClean="0"/>
              <a:t>4.Сделайте фотографии проведенных опытов с помощью сотового телефона, сохраните полученные изображения на компьютере в виде фотоальбома,  сделайте поясняющие  подписи   и передайте файл учителю по сети.</a:t>
            </a:r>
          </a:p>
          <a:p>
            <a:endParaRPr lang="ru-RU" sz="1600" dirty="0" smtClean="0"/>
          </a:p>
          <a:p>
            <a:r>
              <a:rPr lang="ru-RU" sz="1600" dirty="0" smtClean="0"/>
              <a:t>5. Подготовьте краткое сообщение о химических свойствах белков.</a:t>
            </a:r>
          </a:p>
          <a:p>
            <a:endParaRPr lang="ru-RU" sz="1600" dirty="0" smtClean="0"/>
          </a:p>
          <a:p>
            <a:r>
              <a:rPr lang="ru-RU" sz="1600" dirty="0" smtClean="0"/>
              <a:t>6.После  обсуждения работы групп, сохраните папку с презентаций и работами товарищей  на </a:t>
            </a:r>
            <a:r>
              <a:rPr lang="ru-RU" sz="1600" dirty="0" err="1" smtClean="0"/>
              <a:t>флэшкарту</a:t>
            </a:r>
            <a:r>
              <a:rPr lang="ru-RU" sz="1600" dirty="0" smtClean="0"/>
              <a:t>. </a:t>
            </a:r>
          </a:p>
          <a:p>
            <a:r>
              <a:rPr lang="ru-RU" sz="1600" dirty="0" smtClean="0"/>
              <a:t> </a:t>
            </a:r>
          </a:p>
          <a:p>
            <a:r>
              <a:rPr lang="ru-RU" sz="1600" dirty="0" smtClean="0"/>
              <a:t> </a:t>
            </a:r>
          </a:p>
          <a:p>
            <a:r>
              <a:rPr lang="ru-RU" sz="1600" dirty="0" smtClean="0"/>
              <a:t> </a:t>
            </a:r>
            <a:endParaRPr lang="ru-RU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1730" name="Picture 2" descr="F:\фоны для презентаций\himiya\prin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40141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2143108" y="214290"/>
            <a:ext cx="60007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Инструктивная карта </a:t>
            </a:r>
            <a:r>
              <a:rPr lang="ru-RU" sz="3200" dirty="0" smtClean="0"/>
              <a:t>№6</a:t>
            </a:r>
            <a:endParaRPr lang="ru-RU" sz="3200" dirty="0" smtClean="0"/>
          </a:p>
        </p:txBody>
      </p:sp>
      <p:sp>
        <p:nvSpPr>
          <p:cNvPr id="8" name="TextBox 7"/>
          <p:cNvSpPr txBox="1"/>
          <p:nvPr/>
        </p:nvSpPr>
        <p:spPr>
          <a:xfrm>
            <a:off x="1857356" y="785794"/>
            <a:ext cx="7143800" cy="4924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u="sng" dirty="0" smtClean="0"/>
              <a:t>Задание:</a:t>
            </a:r>
            <a:r>
              <a:rPr lang="ru-RU" dirty="0" smtClean="0"/>
              <a:t> Выясните, какие функции выполняют  белки в живых организмах</a:t>
            </a:r>
          </a:p>
          <a:p>
            <a:r>
              <a:rPr lang="ru-RU" dirty="0" smtClean="0"/>
              <a:t> </a:t>
            </a:r>
          </a:p>
          <a:p>
            <a:r>
              <a:rPr lang="ru-RU" sz="1600" dirty="0" smtClean="0"/>
              <a:t>1.Прочитай материал учебника на стр.  </a:t>
            </a:r>
            <a:r>
              <a:rPr lang="ru-RU" sz="1600" dirty="0" smtClean="0"/>
              <a:t>233</a:t>
            </a:r>
            <a:endParaRPr lang="ru-RU" sz="1600" dirty="0" smtClean="0"/>
          </a:p>
          <a:p>
            <a:endParaRPr lang="ru-RU" sz="1600" dirty="0" smtClean="0"/>
          </a:p>
          <a:p>
            <a:r>
              <a:rPr lang="ru-RU" sz="1600" dirty="0" smtClean="0"/>
              <a:t>2. Просмотрите материалы модуля  «Функции белков. Часть 2 (детализированное представление)»</a:t>
            </a:r>
          </a:p>
          <a:p>
            <a:r>
              <a:rPr lang="ru-RU" sz="1000" u="sng" dirty="0" smtClean="0">
                <a:hlinkClick r:id="rId3"/>
              </a:rPr>
              <a:t>http://fcior.edu.ru/card/22265/funkcii-belkov-chast-2-iz-2-detalizirovannoe-predstavlenie.html</a:t>
            </a:r>
            <a:r>
              <a:rPr lang="ru-RU" sz="1000" dirty="0" smtClean="0"/>
              <a:t> </a:t>
            </a:r>
          </a:p>
          <a:p>
            <a:r>
              <a:rPr lang="ru-RU" sz="1600" dirty="0" smtClean="0"/>
              <a:t> </a:t>
            </a:r>
          </a:p>
          <a:p>
            <a:r>
              <a:rPr lang="ru-RU" sz="1600" dirty="0" smtClean="0"/>
              <a:t>3.Выполните  практическую часть «Практика. Функции белков (детализированное представление)»</a:t>
            </a:r>
          </a:p>
          <a:p>
            <a:r>
              <a:rPr lang="ru-RU" sz="1000" dirty="0" smtClean="0"/>
              <a:t>  </a:t>
            </a:r>
            <a:r>
              <a:rPr lang="ru-RU" sz="1000" u="sng" dirty="0" smtClean="0">
                <a:hlinkClick r:id="rId4"/>
              </a:rPr>
              <a:t>http://fcior.edu.ru/card/15018/praktika-funkcii-belkov-detalizirovannoe-predstavlenie.html</a:t>
            </a:r>
            <a:r>
              <a:rPr lang="ru-RU" sz="1000" dirty="0" smtClean="0"/>
              <a:t> </a:t>
            </a:r>
          </a:p>
          <a:p>
            <a:r>
              <a:rPr lang="ru-RU" sz="1600" dirty="0" smtClean="0"/>
              <a:t> </a:t>
            </a:r>
          </a:p>
          <a:p>
            <a:r>
              <a:rPr lang="ru-RU" sz="1600" dirty="0" smtClean="0"/>
              <a:t>4. Подготовьте буклет о функциях белков.</a:t>
            </a:r>
          </a:p>
          <a:p>
            <a:r>
              <a:rPr lang="ru-RU" sz="1600" dirty="0" smtClean="0"/>
              <a:t> </a:t>
            </a:r>
          </a:p>
          <a:p>
            <a:r>
              <a:rPr lang="ru-RU" sz="1600" dirty="0" smtClean="0"/>
              <a:t>5. Подготовьте краткое сообщение о функциях белков</a:t>
            </a:r>
            <a:r>
              <a:rPr lang="ru-RU" sz="1600" dirty="0" smtClean="0"/>
              <a:t>. </a:t>
            </a:r>
            <a:endParaRPr lang="ru-RU" sz="1600" dirty="0" smtClean="0"/>
          </a:p>
          <a:p>
            <a:endParaRPr lang="ru-RU" sz="1600" dirty="0" smtClean="0"/>
          </a:p>
          <a:p>
            <a:r>
              <a:rPr lang="ru-RU" sz="1600" dirty="0" smtClean="0"/>
              <a:t>6.После  обсуждения работы групп, сохраните </a:t>
            </a:r>
            <a:r>
              <a:rPr lang="ru-RU" sz="1600" dirty="0" smtClean="0"/>
              <a:t>папку с презентаций и работами товарищей  </a:t>
            </a:r>
            <a:r>
              <a:rPr lang="ru-RU" sz="1600" dirty="0" smtClean="0"/>
              <a:t>на </a:t>
            </a:r>
            <a:r>
              <a:rPr lang="ru-RU" sz="1600" dirty="0" err="1" smtClean="0"/>
              <a:t>флэшкарту</a:t>
            </a:r>
            <a:r>
              <a:rPr lang="ru-RU" sz="1600" dirty="0" smtClean="0"/>
              <a:t>. </a:t>
            </a:r>
          </a:p>
          <a:p>
            <a:r>
              <a:rPr lang="ru-RU" sz="1600" dirty="0" smtClean="0"/>
              <a:t> </a:t>
            </a:r>
            <a:endParaRPr lang="ru-RU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Рефлексия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</a:rPr>
              <a:t>закончив следующие предложения:</a:t>
            </a:r>
          </a:p>
          <a:p>
            <a:pPr lvl="0">
              <a:buNone/>
            </a:pP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</a:rPr>
              <a:t>сегодня я узнал…</a:t>
            </a:r>
          </a:p>
          <a:p>
            <a:pPr lvl="0">
              <a:buNone/>
            </a:pP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</a:rPr>
              <a:t>было трудно…</a:t>
            </a:r>
          </a:p>
          <a:p>
            <a:pPr lvl="0">
              <a:buNone/>
            </a:pP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</a:rPr>
              <a:t>я выполнял задания…</a:t>
            </a:r>
          </a:p>
          <a:p>
            <a:pPr lvl="0">
              <a:buNone/>
            </a:pP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</a:rPr>
              <a:t>я понял, что…</a:t>
            </a:r>
          </a:p>
          <a:p>
            <a:pPr lvl="0">
              <a:buNone/>
            </a:pP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</a:rPr>
              <a:t>теперь я могу…</a:t>
            </a:r>
          </a:p>
          <a:p>
            <a:pPr lvl="0">
              <a:buNone/>
            </a:pP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</a:rPr>
              <a:t>у меня получилось …</a:t>
            </a:r>
          </a:p>
          <a:p>
            <a:pPr lvl="0">
              <a:buNone/>
            </a:pP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</a:rPr>
              <a:t>я смог…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0100" y="2428868"/>
            <a:ext cx="6553200" cy="508000"/>
          </a:xfrm>
        </p:spPr>
        <p:txBody>
          <a:bodyPr/>
          <a:lstStyle/>
          <a:p>
            <a:pPr algn="ctr"/>
            <a:r>
              <a:rPr lang="ru-RU" dirty="0" smtClean="0"/>
              <a:t>Дом. задание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3000372"/>
            <a:ext cx="8572560" cy="3286148"/>
          </a:xfrm>
        </p:spPr>
        <p:txBody>
          <a:bodyPr/>
          <a:lstStyle/>
          <a:p>
            <a:pPr>
              <a:buNone/>
            </a:pPr>
            <a:r>
              <a:rPr lang="ru-RU" sz="2000" dirty="0" smtClean="0"/>
              <a:t>П.27 </a:t>
            </a:r>
          </a:p>
          <a:p>
            <a:pPr>
              <a:buNone/>
            </a:pPr>
            <a:r>
              <a:rPr lang="ru-RU" sz="2000" dirty="0" smtClean="0"/>
              <a:t>Тесты </a:t>
            </a:r>
            <a:r>
              <a:rPr lang="ru-RU" sz="2000" dirty="0" smtClean="0"/>
              <a:t>по теме "Белки и пептиды" (углубленный уровень сложности)</a:t>
            </a:r>
          </a:p>
          <a:p>
            <a:pPr>
              <a:buNone/>
            </a:pPr>
            <a:r>
              <a:rPr lang="ru-RU" sz="2000" u="sng" dirty="0" smtClean="0">
                <a:hlinkClick r:id="rId2"/>
              </a:rPr>
              <a:t>http://fcior.edu.ru/card/8179/testy-po-teme-belki-i-peptidy-uglublennyy-uroven-slozhnosti.html</a:t>
            </a:r>
            <a:r>
              <a:rPr lang="ru-RU" sz="2000" dirty="0" smtClean="0"/>
              <a:t> </a:t>
            </a:r>
          </a:p>
          <a:p>
            <a:pPr>
              <a:buNone/>
            </a:pPr>
            <a:r>
              <a:rPr lang="ru-RU" sz="2000" dirty="0" smtClean="0"/>
              <a:t>Тесты « Строение белков (детализированное представление)»</a:t>
            </a:r>
          </a:p>
          <a:p>
            <a:pPr>
              <a:buNone/>
            </a:pPr>
            <a:r>
              <a:rPr lang="ru-RU" sz="2000" u="sng" dirty="0" smtClean="0">
                <a:hlinkClick r:id="rId3"/>
              </a:rPr>
              <a:t>http://fcior.edu.ru/card/14995/kontrol-stroenie-belkov-detalizirovannoe-pre</a:t>
            </a:r>
          </a:p>
          <a:p>
            <a:pPr>
              <a:buNone/>
            </a:pPr>
            <a:r>
              <a:rPr lang="ru-RU" sz="2000" u="sng" dirty="0" err="1" smtClean="0">
                <a:hlinkClick r:id="rId3"/>
              </a:rPr>
              <a:t>dstavlenie.html</a:t>
            </a:r>
            <a:endParaRPr lang="ru-RU" sz="2000" u="sng" dirty="0" smtClean="0"/>
          </a:p>
          <a:p>
            <a:pPr>
              <a:buNone/>
            </a:pPr>
            <a:r>
              <a:rPr lang="ru-RU" sz="2000" dirty="0" smtClean="0"/>
              <a:t>Творческое задание:</a:t>
            </a:r>
          </a:p>
          <a:p>
            <a:pPr>
              <a:buNone/>
            </a:pPr>
            <a:r>
              <a:rPr lang="ru-RU" sz="2000" dirty="0" smtClean="0"/>
              <a:t>Подготовить небольшое сообщение о роли белков в питании человека. </a:t>
            </a:r>
          </a:p>
          <a:p>
            <a:pPr>
              <a:buNone/>
            </a:pP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Использованные ресурсы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357158" y="2714620"/>
            <a:ext cx="83582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err="1"/>
              <a:t>Бекари</a:t>
            </a:r>
            <a:r>
              <a:rPr lang="ru-RU" sz="1200" dirty="0"/>
              <a:t>- </a:t>
            </a:r>
            <a:r>
              <a:rPr lang="ru-RU" sz="1200" u="sng" dirty="0">
                <a:hlinkClick r:id="rId2"/>
              </a:rPr>
              <a:t>http://</a:t>
            </a:r>
            <a:r>
              <a:rPr lang="ru-RU" sz="1200" u="sng" dirty="0" smtClean="0">
                <a:hlinkClick r:id="rId2"/>
              </a:rPr>
              <a:t>www.df.unibo.it/divulgazione/English/scientists/menghini-2.html</a:t>
            </a:r>
            <a:endParaRPr lang="ru-RU" sz="1200" u="sng" dirty="0" smtClean="0"/>
          </a:p>
          <a:p>
            <a:endParaRPr lang="ru-RU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ggge">
  <a:themeElements>
    <a:clrScheme name="Другая 23">
      <a:dk1>
        <a:srgbClr val="4D4D4D"/>
      </a:dk1>
      <a:lt1>
        <a:srgbClr val="FFFFFF"/>
      </a:lt1>
      <a:dk2>
        <a:srgbClr val="4D4D4D"/>
      </a:dk2>
      <a:lt2>
        <a:srgbClr val="003399"/>
      </a:lt2>
      <a:accent1>
        <a:srgbClr val="33CCFF"/>
      </a:accent1>
      <a:accent2>
        <a:srgbClr val="6699FF"/>
      </a:accent2>
      <a:accent3>
        <a:srgbClr val="FFFFFF"/>
      </a:accent3>
      <a:accent4>
        <a:srgbClr val="404040"/>
      </a:accent4>
      <a:accent5>
        <a:srgbClr val="ADE2FF"/>
      </a:accent5>
      <a:accent6>
        <a:srgbClr val="5C8AE7"/>
      </a:accent6>
      <a:hlink>
        <a:srgbClr val="404040"/>
      </a:hlink>
      <a:folHlink>
        <a:srgbClr val="41BCFF"/>
      </a:folHlink>
    </a:clrScheme>
    <a:fontScheme name="templat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template 1">
        <a:dk1>
          <a:srgbClr val="4D4D4D"/>
        </a:dk1>
        <a:lt1>
          <a:srgbClr val="FFFFFF"/>
        </a:lt1>
        <a:dk2>
          <a:srgbClr val="4D4D4D"/>
        </a:dk2>
        <a:lt2>
          <a:srgbClr val="0099FF"/>
        </a:lt2>
        <a:accent1>
          <a:srgbClr val="003399"/>
        </a:accent1>
        <a:accent2>
          <a:srgbClr val="CCECFF"/>
        </a:accent2>
        <a:accent3>
          <a:srgbClr val="FFFFFF"/>
        </a:accent3>
        <a:accent4>
          <a:srgbClr val="404040"/>
        </a:accent4>
        <a:accent5>
          <a:srgbClr val="AAADCA"/>
        </a:accent5>
        <a:accent6>
          <a:srgbClr val="B9D6E7"/>
        </a:accent6>
        <a:hlink>
          <a:srgbClr val="6699FF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2">
        <a:dk1>
          <a:srgbClr val="4D4D4D"/>
        </a:dk1>
        <a:lt1>
          <a:srgbClr val="FFFFFF"/>
        </a:lt1>
        <a:dk2>
          <a:srgbClr val="4D4D4D"/>
        </a:dk2>
        <a:lt2>
          <a:srgbClr val="003399"/>
        </a:lt2>
        <a:accent1>
          <a:srgbClr val="6699FF"/>
        </a:accent1>
        <a:accent2>
          <a:srgbClr val="CCECFF"/>
        </a:accent2>
        <a:accent3>
          <a:srgbClr val="FFFFFF"/>
        </a:accent3>
        <a:accent4>
          <a:srgbClr val="404040"/>
        </a:accent4>
        <a:accent5>
          <a:srgbClr val="B8CAFF"/>
        </a:accent5>
        <a:accent6>
          <a:srgbClr val="B9D6E7"/>
        </a:accent6>
        <a:hlink>
          <a:srgbClr val="0099FF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3">
        <a:dk1>
          <a:srgbClr val="4D4D4D"/>
        </a:dk1>
        <a:lt1>
          <a:srgbClr val="FFFFFF"/>
        </a:lt1>
        <a:dk2>
          <a:srgbClr val="4D4D4D"/>
        </a:dk2>
        <a:lt2>
          <a:srgbClr val="003399"/>
        </a:lt2>
        <a:accent1>
          <a:srgbClr val="33CCFF"/>
        </a:accent1>
        <a:accent2>
          <a:srgbClr val="6699FF"/>
        </a:accent2>
        <a:accent3>
          <a:srgbClr val="FFFFFF"/>
        </a:accent3>
        <a:accent4>
          <a:srgbClr val="404040"/>
        </a:accent4>
        <a:accent5>
          <a:srgbClr val="ADE2FF"/>
        </a:accent5>
        <a:accent6>
          <a:srgbClr val="5C8AE7"/>
        </a:accent6>
        <a:hlink>
          <a:srgbClr val="0099F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4">
        <a:dk1>
          <a:srgbClr val="4D4D4D"/>
        </a:dk1>
        <a:lt1>
          <a:srgbClr val="FFFFFF"/>
        </a:lt1>
        <a:dk2>
          <a:srgbClr val="4D4D4D"/>
        </a:dk2>
        <a:lt2>
          <a:srgbClr val="003399"/>
        </a:lt2>
        <a:accent1>
          <a:srgbClr val="33CCFF"/>
        </a:accent1>
        <a:accent2>
          <a:srgbClr val="6699FF"/>
        </a:accent2>
        <a:accent3>
          <a:srgbClr val="FFFFFF"/>
        </a:accent3>
        <a:accent4>
          <a:srgbClr val="404040"/>
        </a:accent4>
        <a:accent5>
          <a:srgbClr val="ADE2FF"/>
        </a:accent5>
        <a:accent6>
          <a:srgbClr val="5C8AE7"/>
        </a:accent6>
        <a:hlink>
          <a:srgbClr val="0066CC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ggge</Template>
  <TotalTime>211</TotalTime>
  <Words>699</Words>
  <Application>Microsoft PowerPoint</Application>
  <PresentationFormat>Экран (4:3)</PresentationFormat>
  <Paragraphs>150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ggge</vt:lpstr>
      <vt:lpstr>Слайд 1</vt:lpstr>
      <vt:lpstr>Белки- носители жизни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Рефлексия</vt:lpstr>
      <vt:lpstr>Дом. задание</vt:lpstr>
      <vt:lpstr>Использованные ресурсы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Белки- природные полимеры</dc:title>
  <dc:creator>User</dc:creator>
  <cp:lastModifiedBy>User</cp:lastModifiedBy>
  <cp:revision>29</cp:revision>
  <dcterms:created xsi:type="dcterms:W3CDTF">2012-03-22T21:01:47Z</dcterms:created>
  <dcterms:modified xsi:type="dcterms:W3CDTF">2012-09-23T06:23:49Z</dcterms:modified>
</cp:coreProperties>
</file>