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7" r:id="rId3"/>
    <p:sldId id="268" r:id="rId4"/>
    <p:sldId id="277" r:id="rId5"/>
    <p:sldId id="270" r:id="rId6"/>
    <p:sldId id="271" r:id="rId7"/>
    <p:sldId id="272" r:id="rId8"/>
    <p:sldId id="273" r:id="rId9"/>
    <p:sldId id="274" r:id="rId10"/>
    <p:sldId id="275" r:id="rId11"/>
    <p:sldId id="258" r:id="rId12"/>
    <p:sldId id="259" r:id="rId13"/>
    <p:sldId id="264" r:id="rId14"/>
    <p:sldId id="260" r:id="rId15"/>
    <p:sldId id="261" r:id="rId16"/>
    <p:sldId id="263" r:id="rId17"/>
    <p:sldId id="265" r:id="rId18"/>
    <p:sldId id="262" r:id="rId19"/>
    <p:sldId id="276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00"/>
    <a:srgbClr val="000000"/>
    <a:srgbClr val="008616"/>
    <a:srgbClr val="FFF495"/>
    <a:srgbClr val="FFF494"/>
    <a:srgbClr val="FFF492"/>
    <a:srgbClr val="FFF481"/>
    <a:srgbClr val="FFF498"/>
    <a:srgbClr val="FFF4AF"/>
    <a:srgbClr val="F7F4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6" autoAdjust="0"/>
  </p:normalViewPr>
  <p:slideViewPr>
    <p:cSldViewPr>
      <p:cViewPr varScale="1">
        <p:scale>
          <a:sx n="95" d="100"/>
          <a:sy n="95" d="100"/>
        </p:scale>
        <p:origin x="-10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B60B0-9CF4-408A-847D-03282C06282C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57851-9592-4342-99FE-04DAAD53A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57851-9592-4342-99FE-04DAAD53AC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3" y="1371600"/>
            <a:ext cx="8229601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5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82"/>
            <a:ext cx="762000" cy="365125"/>
          </a:xfrm>
        </p:spPr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1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9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3" y="1535119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362207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362207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8" y="1524007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8" y="273057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00B050"/>
            </a:gs>
            <a:gs pos="100000">
              <a:srgbClr val="92D050">
                <a:alpha val="77000"/>
              </a:srgb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1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1" y="6416682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C4A283-6ECD-46CC-B78E-F973ACEE43A9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82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82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0884E8-A71C-40D5-BDE4-ADAEDBD38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9" y="1000108"/>
            <a:ext cx="8458200" cy="1928826"/>
          </a:xfrm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/>
          <a:p>
            <a:pPr algn="ctr"/>
            <a:r>
              <a:rPr lang="ru-RU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3F0E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Урок  </a:t>
            </a:r>
            <a:br>
              <a:rPr lang="ru-RU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3F0E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</a:br>
            <a:r>
              <a:rPr lang="ru-RU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3F0E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обучения грамоте</a:t>
            </a:r>
            <a:endParaRPr lang="ru-RU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33F0E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9" y="3929066"/>
            <a:ext cx="4643439" cy="2143140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033F0E"/>
                </a:solidFill>
              </a:rPr>
              <a:t>Учитель начальных классов</a:t>
            </a:r>
            <a:br>
              <a:rPr lang="ru-RU" i="1" dirty="0" smtClean="0">
                <a:solidFill>
                  <a:srgbClr val="033F0E"/>
                </a:solidFill>
              </a:rPr>
            </a:br>
            <a:r>
              <a:rPr lang="ru-RU" i="1" dirty="0" smtClean="0">
                <a:solidFill>
                  <a:srgbClr val="033F0E"/>
                </a:solidFill>
              </a:rPr>
              <a:t>МОУ-СОШ с.Алексеевка</a:t>
            </a:r>
            <a:br>
              <a:rPr lang="ru-RU" i="1" dirty="0" smtClean="0">
                <a:solidFill>
                  <a:srgbClr val="033F0E"/>
                </a:solidFill>
              </a:rPr>
            </a:br>
            <a:r>
              <a:rPr lang="ru-RU" i="1" dirty="0" smtClean="0">
                <a:solidFill>
                  <a:srgbClr val="033F0E"/>
                </a:solidFill>
              </a:rPr>
              <a:t>Аркадакского района</a:t>
            </a:r>
            <a:br>
              <a:rPr lang="ru-RU" i="1" dirty="0" smtClean="0">
                <a:solidFill>
                  <a:srgbClr val="033F0E"/>
                </a:solidFill>
              </a:rPr>
            </a:br>
            <a:r>
              <a:rPr lang="ru-RU" i="1" dirty="0" smtClean="0">
                <a:solidFill>
                  <a:srgbClr val="033F0E"/>
                </a:solidFill>
              </a:rPr>
              <a:t>Саратовской области </a:t>
            </a:r>
            <a:br>
              <a:rPr lang="ru-RU" i="1" dirty="0" smtClean="0">
                <a:solidFill>
                  <a:srgbClr val="033F0E"/>
                </a:solidFill>
              </a:rPr>
            </a:br>
            <a:r>
              <a:rPr lang="ru-RU" b="1" i="1" dirty="0" smtClean="0">
                <a:solidFill>
                  <a:srgbClr val="033F0E"/>
                </a:solidFill>
              </a:rPr>
              <a:t>Оруджова Вера Играровна</a:t>
            </a:r>
            <a:endParaRPr lang="ru-RU" b="1" i="1" dirty="0">
              <a:solidFill>
                <a:srgbClr val="033F0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3" y="285749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99" b="15000"/>
          <a:stretch>
            <a:fillRect/>
          </a:stretch>
        </p:blipFill>
        <p:spPr bwMode="auto">
          <a:xfrm>
            <a:off x="5786453" y="357170"/>
            <a:ext cx="2928959" cy="142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5" r="3592" b="2325"/>
          <a:stretch>
            <a:fillRect/>
          </a:stretch>
        </p:blipFill>
        <p:spPr bwMode="auto">
          <a:xfrm>
            <a:off x="214285" y="214297"/>
            <a:ext cx="1764001" cy="20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://bestnewz.ru/image/aHR0cDovL3ByZXNlbnR0ZWJlLnJ1L2ltYWdlLnBocD9hSFIwY0RvdkwyeHZaMjl3YjNKMFlXd3VjblV2ZDNBdFkyOXVkR1Z1ZEM5MWNHeHZZV1J6THpJd01URXZNVEV2WW5WcmRubHBYMmxmZW5aMWEya3VhbkJ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5643578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А, О, У, Ы, И, Э                   </a:t>
            </a:r>
            <a:r>
              <a:rPr lang="ru-RU" sz="4400" b="1" dirty="0" smtClean="0">
                <a:solidFill>
                  <a:srgbClr val="00B0F0"/>
                </a:solidFill>
              </a:rPr>
              <a:t>М    </a:t>
            </a:r>
            <a:r>
              <a:rPr lang="ru-RU" sz="4400" b="1" dirty="0" smtClean="0">
                <a:solidFill>
                  <a:srgbClr val="00D600"/>
                </a:solidFill>
              </a:rPr>
              <a:t>М</a:t>
            </a:r>
          </a:p>
          <a:p>
            <a:r>
              <a:rPr lang="ru-RU" sz="4000" b="1" dirty="0" smtClean="0">
                <a:solidFill>
                  <a:srgbClr val="00B0F0"/>
                </a:solidFill>
              </a:rPr>
              <a:t> 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Гусеничка Фонетичка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1268" name="Picture 6" descr="вместе"/>
          <p:cNvPicPr>
            <a:picLocks noGrp="1" noChangeAspect="1" noChangeArrowheads="1"/>
          </p:cNvPicPr>
          <p:nvPr/>
        </p:nvPicPr>
        <p:blipFill>
          <a:blip r:embed="rId2"/>
          <a:srcRect t="10364"/>
          <a:stretch>
            <a:fillRect/>
          </a:stretch>
        </p:blipFill>
        <p:spPr bwMode="auto">
          <a:xfrm>
            <a:off x="285750" y="1928813"/>
            <a:ext cx="852963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00188" y="3857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143125" y="3786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1500188" y="3857625"/>
            <a:ext cx="30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н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928813" y="3643313"/>
            <a:ext cx="487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 л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2500313" y="3429000"/>
            <a:ext cx="452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м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3071813" y="3286125"/>
            <a:ext cx="23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р</a:t>
            </a:r>
          </a:p>
        </p:txBody>
      </p:sp>
      <p:sp>
        <p:nvSpPr>
          <p:cNvPr id="11275" name="TextBox 15"/>
          <p:cNvSpPr txBox="1">
            <a:spLocks noChangeArrowheads="1"/>
          </p:cNvSpPr>
          <p:nvPr/>
        </p:nvSpPr>
        <p:spPr bwMode="auto">
          <a:xfrm>
            <a:off x="3571875" y="3143250"/>
            <a:ext cx="31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й</a:t>
            </a:r>
          </a:p>
        </p:txBody>
      </p: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4071938" y="2857500"/>
            <a:ext cx="311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б</a:t>
            </a:r>
          </a:p>
          <a:p>
            <a:endParaRPr lang="ru-RU"/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4572000" y="2714625"/>
            <a:ext cx="4841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 в</a:t>
            </a:r>
          </a:p>
          <a:p>
            <a:endParaRPr lang="ru-RU"/>
          </a:p>
        </p:txBody>
      </p:sp>
      <p:sp>
        <p:nvSpPr>
          <p:cNvPr id="11278" name="TextBox 18"/>
          <p:cNvSpPr txBox="1">
            <a:spLocks noChangeArrowheads="1"/>
          </p:cNvSpPr>
          <p:nvPr/>
        </p:nvSpPr>
        <p:spPr bwMode="auto">
          <a:xfrm>
            <a:off x="5143500" y="2714625"/>
            <a:ext cx="3857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г</a:t>
            </a:r>
          </a:p>
          <a:p>
            <a:endParaRPr lang="ru-RU"/>
          </a:p>
        </p:txBody>
      </p:sp>
      <p:sp>
        <p:nvSpPr>
          <p:cNvPr id="11279" name="TextBox 19"/>
          <p:cNvSpPr txBox="1">
            <a:spLocks noChangeArrowheads="1"/>
          </p:cNvSpPr>
          <p:nvPr/>
        </p:nvSpPr>
        <p:spPr bwMode="auto">
          <a:xfrm>
            <a:off x="5715000" y="2714625"/>
            <a:ext cx="3143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д</a:t>
            </a:r>
          </a:p>
          <a:p>
            <a:endParaRPr lang="ru-RU"/>
          </a:p>
        </p:txBody>
      </p:sp>
      <p:sp>
        <p:nvSpPr>
          <p:cNvPr id="11280" name="TextBox 20"/>
          <p:cNvSpPr txBox="1">
            <a:spLocks noChangeArrowheads="1"/>
          </p:cNvSpPr>
          <p:nvPr/>
        </p:nvSpPr>
        <p:spPr bwMode="auto">
          <a:xfrm>
            <a:off x="6072188" y="2714625"/>
            <a:ext cx="388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ж</a:t>
            </a:r>
          </a:p>
          <a:p>
            <a:endParaRPr lang="ru-RU"/>
          </a:p>
        </p:txBody>
      </p:sp>
      <p:sp>
        <p:nvSpPr>
          <p:cNvPr id="11281" name="TextBox 21"/>
          <p:cNvSpPr txBox="1">
            <a:spLocks noChangeArrowheads="1"/>
          </p:cNvSpPr>
          <p:nvPr/>
        </p:nvSpPr>
        <p:spPr bwMode="auto">
          <a:xfrm>
            <a:off x="6500813" y="2714625"/>
            <a:ext cx="5000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з</a:t>
            </a:r>
          </a:p>
          <a:p>
            <a:endParaRPr lang="ru-RU"/>
          </a:p>
        </p:txBody>
      </p:sp>
      <p:sp>
        <p:nvSpPr>
          <p:cNvPr id="11282" name="TextBox 22"/>
          <p:cNvSpPr txBox="1">
            <a:spLocks noChangeArrowheads="1"/>
          </p:cNvSpPr>
          <p:nvPr/>
        </p:nvSpPr>
        <p:spPr bwMode="auto">
          <a:xfrm>
            <a:off x="4214813" y="3714750"/>
            <a:ext cx="48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 п</a:t>
            </a:r>
          </a:p>
        </p:txBody>
      </p:sp>
      <p:sp>
        <p:nvSpPr>
          <p:cNvPr id="11283" name="TextBox 23"/>
          <p:cNvSpPr txBox="1">
            <a:spLocks noChangeArrowheads="1"/>
          </p:cNvSpPr>
          <p:nvPr/>
        </p:nvSpPr>
        <p:spPr bwMode="auto">
          <a:xfrm>
            <a:off x="4857750" y="3643313"/>
            <a:ext cx="422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ф</a:t>
            </a:r>
          </a:p>
        </p:txBody>
      </p:sp>
      <p:sp>
        <p:nvSpPr>
          <p:cNvPr id="11284" name="TextBox 24"/>
          <p:cNvSpPr txBox="1">
            <a:spLocks noChangeArrowheads="1"/>
          </p:cNvSpPr>
          <p:nvPr/>
        </p:nvSpPr>
        <p:spPr bwMode="auto">
          <a:xfrm>
            <a:off x="5286375" y="3643313"/>
            <a:ext cx="403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к</a:t>
            </a: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715000" y="3643313"/>
            <a:ext cx="401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т</a:t>
            </a:r>
          </a:p>
        </p:txBody>
      </p:sp>
      <p:sp>
        <p:nvSpPr>
          <p:cNvPr id="11286" name="TextBox 27"/>
          <p:cNvSpPr txBox="1">
            <a:spLocks noChangeArrowheads="1"/>
          </p:cNvSpPr>
          <p:nvPr/>
        </p:nvSpPr>
        <p:spPr bwMode="auto">
          <a:xfrm>
            <a:off x="6143625" y="3643313"/>
            <a:ext cx="414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ш</a:t>
            </a:r>
          </a:p>
        </p:txBody>
      </p:sp>
      <p:sp>
        <p:nvSpPr>
          <p:cNvPr id="11287" name="TextBox 28"/>
          <p:cNvSpPr txBox="1">
            <a:spLocks noChangeArrowheads="1"/>
          </p:cNvSpPr>
          <p:nvPr/>
        </p:nvSpPr>
        <p:spPr bwMode="auto">
          <a:xfrm>
            <a:off x="6500813" y="3643313"/>
            <a:ext cx="414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 с</a:t>
            </a:r>
          </a:p>
        </p:txBody>
      </p:sp>
      <p:sp>
        <p:nvSpPr>
          <p:cNvPr id="11288" name="TextBox 29"/>
          <p:cNvSpPr txBox="1">
            <a:spLocks noChangeArrowheads="1"/>
          </p:cNvSpPr>
          <p:nvPr/>
        </p:nvSpPr>
        <p:spPr bwMode="auto">
          <a:xfrm>
            <a:off x="7000875" y="3643313"/>
            <a:ext cx="35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х</a:t>
            </a:r>
          </a:p>
        </p:txBody>
      </p:sp>
      <p:sp>
        <p:nvSpPr>
          <p:cNvPr id="11289" name="Прямоугольник 34"/>
          <p:cNvSpPr>
            <a:spLocks noChangeArrowheads="1"/>
          </p:cNvSpPr>
          <p:nvPr/>
        </p:nvSpPr>
        <p:spPr bwMode="auto">
          <a:xfrm>
            <a:off x="7500938" y="3571875"/>
            <a:ext cx="31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ц</a:t>
            </a:r>
          </a:p>
        </p:txBody>
      </p:sp>
      <p:sp>
        <p:nvSpPr>
          <p:cNvPr id="11290" name="Прямоугольник 38"/>
          <p:cNvSpPr>
            <a:spLocks noChangeArrowheads="1"/>
          </p:cNvSpPr>
          <p:nvPr/>
        </p:nvSpPr>
        <p:spPr bwMode="auto">
          <a:xfrm>
            <a:off x="7858125" y="3571875"/>
            <a:ext cx="360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ч</a:t>
            </a:r>
          </a:p>
        </p:txBody>
      </p:sp>
      <p:sp>
        <p:nvSpPr>
          <p:cNvPr id="11291" name="Прямоугольник 39"/>
          <p:cNvSpPr>
            <a:spLocks noChangeArrowheads="1"/>
          </p:cNvSpPr>
          <p:nvPr/>
        </p:nvSpPr>
        <p:spPr bwMode="auto">
          <a:xfrm>
            <a:off x="8215313" y="3500438"/>
            <a:ext cx="415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 щ</a:t>
            </a:r>
          </a:p>
        </p:txBody>
      </p:sp>
      <p:sp>
        <p:nvSpPr>
          <p:cNvPr id="11292" name="TextBox 40"/>
          <p:cNvSpPr txBox="1">
            <a:spLocks noChangeArrowheads="1"/>
          </p:cNvSpPr>
          <p:nvPr/>
        </p:nvSpPr>
        <p:spPr bwMode="auto">
          <a:xfrm>
            <a:off x="3500438" y="51435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1293" name="TextBox 42"/>
          <p:cNvSpPr txBox="1">
            <a:spLocks noChangeArrowheads="1"/>
          </p:cNvSpPr>
          <p:nvPr/>
        </p:nvSpPr>
        <p:spPr bwMode="auto">
          <a:xfrm>
            <a:off x="4000500" y="5000625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11294" name="TextBox 43"/>
          <p:cNvSpPr txBox="1">
            <a:spLocks noChangeArrowheads="1"/>
          </p:cNvSpPr>
          <p:nvPr/>
        </p:nvSpPr>
        <p:spPr bwMode="auto">
          <a:xfrm>
            <a:off x="4500563" y="48577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у</a:t>
            </a:r>
          </a:p>
        </p:txBody>
      </p:sp>
      <p:sp>
        <p:nvSpPr>
          <p:cNvPr id="11295" name="TextBox 44"/>
          <p:cNvSpPr txBox="1">
            <a:spLocks noChangeArrowheads="1"/>
          </p:cNvSpPr>
          <p:nvPr/>
        </p:nvSpPr>
        <p:spPr bwMode="auto">
          <a:xfrm>
            <a:off x="4929188" y="485775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э</a:t>
            </a:r>
          </a:p>
        </p:txBody>
      </p:sp>
      <p:sp>
        <p:nvSpPr>
          <p:cNvPr id="11296" name="TextBox 45"/>
          <p:cNvSpPr txBox="1">
            <a:spLocks noChangeArrowheads="1"/>
          </p:cNvSpPr>
          <p:nvPr/>
        </p:nvSpPr>
        <p:spPr bwMode="auto">
          <a:xfrm>
            <a:off x="5357813" y="4857750"/>
            <a:ext cx="38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ы</a:t>
            </a:r>
          </a:p>
        </p:txBody>
      </p:sp>
      <p:sp>
        <p:nvSpPr>
          <p:cNvPr id="11297" name="TextBox 47"/>
          <p:cNvSpPr txBox="1">
            <a:spLocks noChangeArrowheads="1"/>
          </p:cNvSpPr>
          <p:nvPr/>
        </p:nvSpPr>
        <p:spPr bwMode="auto">
          <a:xfrm>
            <a:off x="5715000" y="4857750"/>
            <a:ext cx="327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38125"/>
            <a:ext cx="88773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WordArt 4" descr="10%"/>
          <p:cNvSpPr>
            <a:spLocks noChangeArrowheads="1" noChangeShapeType="1" noTextEdit="1"/>
          </p:cNvSpPr>
          <p:nvPr/>
        </p:nvSpPr>
        <p:spPr bwMode="auto">
          <a:xfrm>
            <a:off x="1571604" y="1571612"/>
            <a:ext cx="5786478" cy="314327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Знакомство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с буквой Н,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26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3200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</a:p>
        </p:txBody>
      </p:sp>
      <p:pic>
        <p:nvPicPr>
          <p:cNvPr id="33796" name="Picture 4" descr="African rhinoceros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28600"/>
            <a:ext cx="40290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ball of yarn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800600"/>
            <a:ext cx="2333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scissors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276600"/>
            <a:ext cx="30861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7391400" y="4267200"/>
            <a:ext cx="1066800" cy="203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3380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01000" y="-3810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-4572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" fill="hold"/>
                                        <p:tgtEl>
                                          <p:spTgt spid="33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3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77" fill="hold"/>
                                        <p:tgtEl>
                                          <p:spTgt spid="338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1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2"/>
                </p:tgtEl>
              </p:cMediaNode>
            </p:audio>
          </p:childTnLst>
        </p:cTn>
      </p:par>
    </p:tnLst>
    <p:bldLst>
      <p:bldP spid="33795" grpId="0" animBg="1"/>
      <p:bldP spid="338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r="10694"/>
          <a:stretch>
            <a:fillRect/>
          </a:stretch>
        </p:blipFill>
        <p:spPr bwMode="auto">
          <a:xfrm>
            <a:off x="214282" y="571480"/>
            <a:ext cx="3071834" cy="340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4714884"/>
          <a:ext cx="3071835" cy="971233"/>
        </p:xfrm>
        <a:graphic>
          <a:graphicData uri="http://schemas.openxmlformats.org/drawingml/2006/table">
            <a:tbl>
              <a:tblPr/>
              <a:tblGrid>
                <a:gridCol w="1023945"/>
                <a:gridCol w="1023945"/>
                <a:gridCol w="1023945"/>
              </a:tblGrid>
              <a:tr h="971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8" name="Picture 4" descr="http://emb1.ru/upload_data/%ED%E8%F2%EA%E8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71480"/>
            <a:ext cx="4222748" cy="3481012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29058" y="4714884"/>
          <a:ext cx="5000660" cy="928694"/>
        </p:xfrm>
        <a:graphic>
          <a:graphicData uri="http://schemas.openxmlformats.org/drawingml/2006/table">
            <a:tbl>
              <a:tblPr/>
              <a:tblGrid>
                <a:gridCol w="1000132"/>
                <a:gridCol w="1000132"/>
                <a:gridCol w="1000132"/>
                <a:gridCol w="1000132"/>
                <a:gridCol w="1000132"/>
              </a:tblGrid>
              <a:tr h="928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7158" y="4714884"/>
            <a:ext cx="928694" cy="928694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929058" y="4714884"/>
            <a:ext cx="928694" cy="928694"/>
          </a:xfrm>
          <a:prstGeom prst="rect">
            <a:avLst/>
          </a:prstGeom>
          <a:solidFill>
            <a:srgbClr val="00D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57158" y="457200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058" y="4572008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Н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7143768" y="5929330"/>
            <a:ext cx="276225" cy="276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151" grpId="0" animBg="1"/>
      <p:bldP spid="6151" grpId="1" animBg="1"/>
      <p:bldP spid="13" grpId="0" animBg="1"/>
      <p:bldP spid="13" grpId="1" animBg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>
            <a:normAutofit fontScale="85000" lnSpcReduction="10000"/>
          </a:bodyPr>
          <a:lstStyle/>
          <a:p>
            <a:pPr algn="ctr">
              <a:spcAft>
                <a:spcPts val="2400"/>
              </a:spcAft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На  – но  – ну – – </a:t>
            </a:r>
            <a:r>
              <a:rPr lang="ru-RU" sz="6000" b="1" dirty="0" err="1" smtClean="0">
                <a:solidFill>
                  <a:schemeClr val="bg1"/>
                </a:solidFill>
                <a:latin typeface="Arial Narrow" pitchFamily="34" charset="0"/>
              </a:rPr>
              <a:t>ны</a:t>
            </a:r>
            <a:endParaRPr lang="ru-RU" sz="6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spcAft>
                <a:spcPts val="2400"/>
              </a:spcAft>
              <a:buNone/>
            </a:pPr>
            <a:r>
              <a:rPr lang="ru-RU" sz="6000" b="1" dirty="0" err="1" smtClean="0">
                <a:solidFill>
                  <a:schemeClr val="bg1"/>
                </a:solidFill>
                <a:latin typeface="Arial Narrow" pitchFamily="34" charset="0"/>
              </a:rPr>
              <a:t>Ны</a:t>
            </a: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 – ни – </a:t>
            </a:r>
            <a:r>
              <a:rPr lang="ru-RU" sz="6000" b="1" dirty="0" err="1" smtClean="0">
                <a:solidFill>
                  <a:schemeClr val="bg1"/>
                </a:solidFill>
                <a:latin typeface="Arial Narrow" pitchFamily="34" charset="0"/>
              </a:rPr>
              <a:t>нэ</a:t>
            </a: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  – ну – на </a:t>
            </a:r>
          </a:p>
          <a:p>
            <a:pPr algn="ctr">
              <a:spcAft>
                <a:spcPts val="2400"/>
              </a:spcAft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На – ни – </a:t>
            </a:r>
            <a:r>
              <a:rPr lang="ru-RU" sz="6000" b="1" dirty="0" err="1" smtClean="0">
                <a:solidFill>
                  <a:schemeClr val="bg1"/>
                </a:solidFill>
                <a:latin typeface="Arial Narrow" pitchFamily="34" charset="0"/>
              </a:rPr>
              <a:t>нэ</a:t>
            </a: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 – но- </a:t>
            </a:r>
            <a:r>
              <a:rPr lang="ru-RU" sz="6000" b="1" dirty="0" err="1" smtClean="0">
                <a:solidFill>
                  <a:schemeClr val="bg1"/>
                </a:solidFill>
                <a:latin typeface="Arial Narrow" pitchFamily="34" charset="0"/>
              </a:rPr>
              <a:t>ны</a:t>
            </a:r>
            <a:endParaRPr lang="ru-RU" sz="6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spcAft>
                <a:spcPts val="2400"/>
              </a:spcAft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Arial Narrow" pitchFamily="34" charset="0"/>
              </a:rPr>
              <a:t>НИНА   НИТКИ   НОТЫ   НАТАША  </a:t>
            </a:r>
            <a:endParaRPr lang="ru-RU" sz="6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214290"/>
            <a:ext cx="2357454" cy="217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1093788" y="2979738"/>
            <a:ext cx="10302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но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3" name="Text Box 5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6184900" y="2935288"/>
            <a:ext cx="115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на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4" name="Text Box 6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2879725" y="4765675"/>
            <a:ext cx="1116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мя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5" name="Text Box 7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6630988" y="5202238"/>
            <a:ext cx="720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я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6" name="Text Box 8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949325" y="4792663"/>
            <a:ext cx="1101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ум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7" name="Text Box 9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3344863" y="3435350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о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8" name="Text Box 10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4735513" y="5068888"/>
            <a:ext cx="1276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err="1" smtClean="0">
                <a:solidFill>
                  <a:schemeClr val="hlink"/>
                </a:solidFill>
              </a:rPr>
              <a:t>ня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78859" name="Text Box 11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7572396" y="3357562"/>
            <a:ext cx="744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и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12" name="Text Box 9">
            <a:hlinkClick r:id="" action="ppaction://macro?name=DragandDrop"/>
          </p:cNvPr>
          <p:cNvSpPr txBox="1">
            <a:spLocks noChangeArrowheads="1"/>
          </p:cNvSpPr>
          <p:nvPr/>
        </p:nvSpPr>
        <p:spPr bwMode="auto">
          <a:xfrm>
            <a:off x="4643438" y="3143248"/>
            <a:ext cx="86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hlink"/>
                </a:solidFill>
              </a:rPr>
              <a:t>А</a:t>
            </a:r>
            <a:endParaRPr lang="ru-RU" sz="6000" b="1" dirty="0">
              <a:solidFill>
                <a:schemeClr val="hlink"/>
              </a:solidFill>
            </a:endParaRPr>
          </a:p>
        </p:txBody>
      </p:sp>
      <p:sp>
        <p:nvSpPr>
          <p:cNvPr id="13" name="WordArt 4" descr="10%"/>
          <p:cNvSpPr>
            <a:spLocks noChangeArrowheads="1" noChangeShapeType="1" noTextEdit="1"/>
          </p:cNvSpPr>
          <p:nvPr/>
        </p:nvSpPr>
        <p:spPr bwMode="auto">
          <a:xfrm>
            <a:off x="1571604" y="214290"/>
            <a:ext cx="5857916" cy="135732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Собери слова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670" y="4214818"/>
            <a:ext cx="2500330" cy="217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09158E-6 L -0.41736 -0.24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1887E-6 L -0.37118 -0.521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8307E-6 L -0.06267 -0.28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042E-7 L 0.2217 -0.217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148E-6 L -0.36094 -0.273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68178E-6 L 0.20295 -0.4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3691E-6 L 0.57222 -0.4817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93062E-6 L 0.0993 -0.21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3811E-6 L 0.14497 -0.54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-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  <p:bldP spid="78853" grpId="0"/>
      <p:bldP spid="78854" grpId="0"/>
      <p:bldP spid="78855" grpId="0"/>
      <p:bldP spid="78856" grpId="0"/>
      <p:bldP spid="78857" grpId="0"/>
      <p:bldP spid="78858" grpId="0"/>
      <p:bldP spid="7885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00000">
              <a:schemeClr val="tx1"/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</a:endParaRP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6675" y="454025"/>
            <a:ext cx="3306763" cy="4654550"/>
            <a:chOff x="842" y="286"/>
            <a:chExt cx="2083" cy="2932"/>
          </a:xfrm>
        </p:grpSpPr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842" y="286"/>
              <a:ext cx="1494" cy="2932"/>
            </a:xfrm>
            <a:custGeom>
              <a:avLst/>
              <a:gdLst/>
              <a:ahLst/>
              <a:cxnLst>
                <a:cxn ang="0">
                  <a:pos x="1627" y="1471"/>
                </a:cxn>
                <a:cxn ang="0">
                  <a:pos x="773" y="1646"/>
                </a:cxn>
                <a:cxn ang="0">
                  <a:pos x="88" y="2355"/>
                </a:cxn>
                <a:cxn ang="0">
                  <a:pos x="243" y="2684"/>
                </a:cxn>
                <a:cxn ang="0">
                  <a:pos x="1066" y="869"/>
                </a:cxn>
                <a:cxn ang="0">
                  <a:pos x="1368" y="115"/>
                </a:cxn>
                <a:cxn ang="0">
                  <a:pos x="1277" y="179"/>
                </a:cxn>
                <a:cxn ang="0">
                  <a:pos x="792" y="645"/>
                </a:cxn>
              </a:cxnLst>
              <a:rect l="0" t="0" r="r" b="b"/>
              <a:pathLst>
                <a:path w="1627" h="2932">
                  <a:moveTo>
                    <a:pt x="1627" y="1471"/>
                  </a:moveTo>
                  <a:cubicBezTo>
                    <a:pt x="1485" y="1500"/>
                    <a:pt x="1030" y="1499"/>
                    <a:pt x="773" y="1646"/>
                  </a:cubicBezTo>
                  <a:cubicBezTo>
                    <a:pt x="516" y="1793"/>
                    <a:pt x="176" y="2182"/>
                    <a:pt x="88" y="2355"/>
                  </a:cubicBezTo>
                  <a:cubicBezTo>
                    <a:pt x="0" y="2528"/>
                    <a:pt x="80" y="2932"/>
                    <a:pt x="243" y="2684"/>
                  </a:cubicBezTo>
                  <a:cubicBezTo>
                    <a:pt x="406" y="2436"/>
                    <a:pt x="878" y="1297"/>
                    <a:pt x="1066" y="869"/>
                  </a:cubicBezTo>
                  <a:cubicBezTo>
                    <a:pt x="1254" y="441"/>
                    <a:pt x="1333" y="230"/>
                    <a:pt x="1368" y="115"/>
                  </a:cubicBezTo>
                  <a:cubicBezTo>
                    <a:pt x="1403" y="0"/>
                    <a:pt x="1373" y="91"/>
                    <a:pt x="1277" y="179"/>
                  </a:cubicBezTo>
                  <a:cubicBezTo>
                    <a:pt x="1181" y="267"/>
                    <a:pt x="893" y="548"/>
                    <a:pt x="792" y="645"/>
                  </a:cubicBezTo>
                </a:path>
              </a:pathLst>
            </a:custGeom>
            <a:ln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1844" y="357"/>
              <a:ext cx="1036" cy="2710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ln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1564" y="845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2834" y="286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241925" y="2636838"/>
            <a:ext cx="2498725" cy="2127250"/>
            <a:chOff x="3302" y="1661"/>
            <a:chExt cx="1574" cy="1340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3302" y="1661"/>
              <a:ext cx="576" cy="1340"/>
            </a:xfrm>
            <a:custGeom>
              <a:avLst/>
              <a:gdLst/>
              <a:ahLst/>
              <a:cxnLst>
                <a:cxn ang="0">
                  <a:pos x="0" y="1320"/>
                </a:cxn>
                <a:cxn ang="0">
                  <a:pos x="576" y="0"/>
                </a:cxn>
              </a:cxnLst>
              <a:rect l="0" t="0" r="r" b="b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ln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 rot="-209436">
              <a:off x="4054" y="1681"/>
              <a:ext cx="822" cy="1320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ln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382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4558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3579" y="2242"/>
              <a:ext cx="813" cy="19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91" y="175"/>
                </a:cxn>
                <a:cxn ang="0">
                  <a:pos x="813" y="0"/>
                </a:cxn>
              </a:cxnLst>
              <a:rect l="0" t="0" r="r" b="b"/>
              <a:pathLst>
                <a:path w="813" h="197">
                  <a:moveTo>
                    <a:pt x="0" y="134"/>
                  </a:moveTo>
                  <a:cubicBezTo>
                    <a:pt x="67" y="139"/>
                    <a:pt x="256" y="197"/>
                    <a:pt x="391" y="175"/>
                  </a:cubicBezTo>
                  <a:cubicBezTo>
                    <a:pt x="526" y="153"/>
                    <a:pt x="725" y="36"/>
                    <a:pt x="813" y="0"/>
                  </a:cubicBezTo>
                </a:path>
              </a:pathLst>
            </a:custGeom>
            <a:ln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3560" y="234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82" name="AutoShape 22"/>
          <p:cNvSpPr>
            <a:spLocks noChangeArrowheads="1"/>
          </p:cNvSpPr>
          <p:nvPr/>
        </p:nvSpPr>
        <p:spPr bwMode="auto">
          <a:xfrm rot="12875164">
            <a:off x="2464151" y="1481322"/>
            <a:ext cx="653286" cy="209101"/>
          </a:xfrm>
          <a:prstGeom prst="homePlate">
            <a:avLst>
              <a:gd name="adj" fmla="val 1123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848548"/>
            <a:ext cx="2143108" cy="200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олилиния 19"/>
          <p:cNvSpPr/>
          <p:nvPr/>
        </p:nvSpPr>
        <p:spPr>
          <a:xfrm>
            <a:off x="3667648" y="522514"/>
            <a:ext cx="1125416" cy="2260879"/>
          </a:xfrm>
          <a:custGeom>
            <a:avLst/>
            <a:gdLst>
              <a:gd name="connsiteX0" fmla="*/ 0 w 1125416"/>
              <a:gd name="connsiteY0" fmla="*/ 2260879 h 2260879"/>
              <a:gd name="connsiteX1" fmla="*/ 40194 w 1125416"/>
              <a:gd name="connsiteY1" fmla="*/ 2250831 h 2260879"/>
              <a:gd name="connsiteX2" fmla="*/ 90436 w 1125416"/>
              <a:gd name="connsiteY2" fmla="*/ 2190541 h 2260879"/>
              <a:gd name="connsiteX3" fmla="*/ 120581 w 1125416"/>
              <a:gd name="connsiteY3" fmla="*/ 2170444 h 2260879"/>
              <a:gd name="connsiteX4" fmla="*/ 160774 w 1125416"/>
              <a:gd name="connsiteY4" fmla="*/ 2110154 h 2260879"/>
              <a:gd name="connsiteX5" fmla="*/ 251209 w 1125416"/>
              <a:gd name="connsiteY5" fmla="*/ 2029767 h 2260879"/>
              <a:gd name="connsiteX6" fmla="*/ 301451 w 1125416"/>
              <a:gd name="connsiteY6" fmla="*/ 1939332 h 2260879"/>
              <a:gd name="connsiteX7" fmla="*/ 331596 w 1125416"/>
              <a:gd name="connsiteY7" fmla="*/ 1909187 h 2260879"/>
              <a:gd name="connsiteX8" fmla="*/ 371789 w 1125416"/>
              <a:gd name="connsiteY8" fmla="*/ 1848897 h 2260879"/>
              <a:gd name="connsiteX9" fmla="*/ 401934 w 1125416"/>
              <a:gd name="connsiteY9" fmla="*/ 1818752 h 2260879"/>
              <a:gd name="connsiteX10" fmla="*/ 442128 w 1125416"/>
              <a:gd name="connsiteY10" fmla="*/ 1758462 h 2260879"/>
              <a:gd name="connsiteX11" fmla="*/ 462225 w 1125416"/>
              <a:gd name="connsiteY11" fmla="*/ 1728317 h 2260879"/>
              <a:gd name="connsiteX12" fmla="*/ 482321 w 1125416"/>
              <a:gd name="connsiteY12" fmla="*/ 1698172 h 2260879"/>
              <a:gd name="connsiteX13" fmla="*/ 512466 w 1125416"/>
              <a:gd name="connsiteY13" fmla="*/ 1678075 h 2260879"/>
              <a:gd name="connsiteX14" fmla="*/ 552660 w 1125416"/>
              <a:gd name="connsiteY14" fmla="*/ 1627833 h 2260879"/>
              <a:gd name="connsiteX15" fmla="*/ 572756 w 1125416"/>
              <a:gd name="connsiteY15" fmla="*/ 1597688 h 2260879"/>
              <a:gd name="connsiteX16" fmla="*/ 602901 w 1125416"/>
              <a:gd name="connsiteY16" fmla="*/ 1567543 h 2260879"/>
              <a:gd name="connsiteX17" fmla="*/ 643095 w 1125416"/>
              <a:gd name="connsiteY17" fmla="*/ 1507253 h 2260879"/>
              <a:gd name="connsiteX18" fmla="*/ 663192 w 1125416"/>
              <a:gd name="connsiteY18" fmla="*/ 1477108 h 2260879"/>
              <a:gd name="connsiteX19" fmla="*/ 803868 w 1125416"/>
              <a:gd name="connsiteY19" fmla="*/ 1266093 h 2260879"/>
              <a:gd name="connsiteX20" fmla="*/ 813917 w 1125416"/>
              <a:gd name="connsiteY20" fmla="*/ 1235948 h 2260879"/>
              <a:gd name="connsiteX21" fmla="*/ 854110 w 1125416"/>
              <a:gd name="connsiteY21" fmla="*/ 1175657 h 2260879"/>
              <a:gd name="connsiteX22" fmla="*/ 864159 w 1125416"/>
              <a:gd name="connsiteY22" fmla="*/ 1145512 h 2260879"/>
              <a:gd name="connsiteX23" fmla="*/ 884255 w 1125416"/>
              <a:gd name="connsiteY23" fmla="*/ 1115367 h 2260879"/>
              <a:gd name="connsiteX24" fmla="*/ 904352 w 1125416"/>
              <a:gd name="connsiteY24" fmla="*/ 1055077 h 2260879"/>
              <a:gd name="connsiteX25" fmla="*/ 934497 w 1125416"/>
              <a:gd name="connsiteY25" fmla="*/ 944545 h 2260879"/>
              <a:gd name="connsiteX26" fmla="*/ 954594 w 1125416"/>
              <a:gd name="connsiteY26" fmla="*/ 884255 h 2260879"/>
              <a:gd name="connsiteX27" fmla="*/ 964642 w 1125416"/>
              <a:gd name="connsiteY27" fmla="*/ 854110 h 2260879"/>
              <a:gd name="connsiteX28" fmla="*/ 974690 w 1125416"/>
              <a:gd name="connsiteY28" fmla="*/ 823965 h 2260879"/>
              <a:gd name="connsiteX29" fmla="*/ 984739 w 1125416"/>
              <a:gd name="connsiteY29" fmla="*/ 783772 h 2260879"/>
              <a:gd name="connsiteX30" fmla="*/ 1004836 w 1125416"/>
              <a:gd name="connsiteY30" fmla="*/ 723482 h 2260879"/>
              <a:gd name="connsiteX31" fmla="*/ 1045029 w 1125416"/>
              <a:gd name="connsiteY31" fmla="*/ 602901 h 2260879"/>
              <a:gd name="connsiteX32" fmla="*/ 1065126 w 1125416"/>
              <a:gd name="connsiteY32" fmla="*/ 522515 h 2260879"/>
              <a:gd name="connsiteX33" fmla="*/ 1075174 w 1125416"/>
              <a:gd name="connsiteY33" fmla="*/ 492370 h 2260879"/>
              <a:gd name="connsiteX34" fmla="*/ 1085222 w 1125416"/>
              <a:gd name="connsiteY34" fmla="*/ 442128 h 2260879"/>
              <a:gd name="connsiteX35" fmla="*/ 1095271 w 1125416"/>
              <a:gd name="connsiteY35" fmla="*/ 411983 h 2260879"/>
              <a:gd name="connsiteX36" fmla="*/ 1105319 w 1125416"/>
              <a:gd name="connsiteY36" fmla="*/ 371789 h 2260879"/>
              <a:gd name="connsiteX37" fmla="*/ 1125416 w 1125416"/>
              <a:gd name="connsiteY37" fmla="*/ 231112 h 2260879"/>
              <a:gd name="connsiteX38" fmla="*/ 1115367 w 1125416"/>
              <a:gd name="connsiteY38" fmla="*/ 60290 h 2260879"/>
              <a:gd name="connsiteX39" fmla="*/ 1105319 w 1125416"/>
              <a:gd name="connsiteY39" fmla="*/ 30145 h 2260879"/>
              <a:gd name="connsiteX40" fmla="*/ 1075174 w 1125416"/>
              <a:gd name="connsiteY40" fmla="*/ 0 h 2260879"/>
              <a:gd name="connsiteX41" fmla="*/ 944545 w 1125416"/>
              <a:gd name="connsiteY41" fmla="*/ 10049 h 226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25416" h="2260879">
                <a:moveTo>
                  <a:pt x="0" y="2260879"/>
                </a:moveTo>
                <a:cubicBezTo>
                  <a:pt x="13398" y="2257530"/>
                  <a:pt x="28203" y="2257683"/>
                  <a:pt x="40194" y="2250831"/>
                </a:cubicBezTo>
                <a:cubicBezTo>
                  <a:pt x="78602" y="2228884"/>
                  <a:pt x="62691" y="2218286"/>
                  <a:pt x="90436" y="2190541"/>
                </a:cubicBezTo>
                <a:cubicBezTo>
                  <a:pt x="98975" y="2182002"/>
                  <a:pt x="110533" y="2177143"/>
                  <a:pt x="120581" y="2170444"/>
                </a:cubicBezTo>
                <a:lnTo>
                  <a:pt x="160774" y="2110154"/>
                </a:lnTo>
                <a:cubicBezTo>
                  <a:pt x="188305" y="2068857"/>
                  <a:pt x="214965" y="2053930"/>
                  <a:pt x="251209" y="2029767"/>
                </a:cubicBezTo>
                <a:cubicBezTo>
                  <a:pt x="268895" y="1976708"/>
                  <a:pt x="255382" y="2008435"/>
                  <a:pt x="301451" y="1939332"/>
                </a:cubicBezTo>
                <a:cubicBezTo>
                  <a:pt x="309334" y="1927508"/>
                  <a:pt x="322872" y="1920404"/>
                  <a:pt x="331596" y="1909187"/>
                </a:cubicBezTo>
                <a:cubicBezTo>
                  <a:pt x="346425" y="1890122"/>
                  <a:pt x="354710" y="1865976"/>
                  <a:pt x="371789" y="1848897"/>
                </a:cubicBezTo>
                <a:cubicBezTo>
                  <a:pt x="381837" y="1838849"/>
                  <a:pt x="393210" y="1829969"/>
                  <a:pt x="401934" y="1818752"/>
                </a:cubicBezTo>
                <a:cubicBezTo>
                  <a:pt x="416763" y="1799687"/>
                  <a:pt x="428730" y="1778559"/>
                  <a:pt x="442128" y="1758462"/>
                </a:cubicBezTo>
                <a:lnTo>
                  <a:pt x="462225" y="1728317"/>
                </a:lnTo>
                <a:cubicBezTo>
                  <a:pt x="468924" y="1718269"/>
                  <a:pt x="472273" y="1704871"/>
                  <a:pt x="482321" y="1698172"/>
                </a:cubicBezTo>
                <a:lnTo>
                  <a:pt x="512466" y="1678075"/>
                </a:lnTo>
                <a:cubicBezTo>
                  <a:pt x="532030" y="1619388"/>
                  <a:pt x="507208" y="1673286"/>
                  <a:pt x="552660" y="1627833"/>
                </a:cubicBezTo>
                <a:cubicBezTo>
                  <a:pt x="561199" y="1619294"/>
                  <a:pt x="565025" y="1606965"/>
                  <a:pt x="572756" y="1597688"/>
                </a:cubicBezTo>
                <a:cubicBezTo>
                  <a:pt x="581853" y="1586771"/>
                  <a:pt x="594177" y="1578760"/>
                  <a:pt x="602901" y="1567543"/>
                </a:cubicBezTo>
                <a:cubicBezTo>
                  <a:pt x="617730" y="1548478"/>
                  <a:pt x="629697" y="1527350"/>
                  <a:pt x="643095" y="1507253"/>
                </a:cubicBezTo>
                <a:lnTo>
                  <a:pt x="663192" y="1477108"/>
                </a:lnTo>
                <a:lnTo>
                  <a:pt x="803868" y="1266093"/>
                </a:lnTo>
                <a:cubicBezTo>
                  <a:pt x="809743" y="1257280"/>
                  <a:pt x="808773" y="1245207"/>
                  <a:pt x="813917" y="1235948"/>
                </a:cubicBezTo>
                <a:cubicBezTo>
                  <a:pt x="825647" y="1214834"/>
                  <a:pt x="846472" y="1198571"/>
                  <a:pt x="854110" y="1175657"/>
                </a:cubicBezTo>
                <a:cubicBezTo>
                  <a:pt x="857460" y="1165609"/>
                  <a:pt x="859422" y="1154986"/>
                  <a:pt x="864159" y="1145512"/>
                </a:cubicBezTo>
                <a:cubicBezTo>
                  <a:pt x="869560" y="1134710"/>
                  <a:pt x="879350" y="1126403"/>
                  <a:pt x="884255" y="1115367"/>
                </a:cubicBezTo>
                <a:cubicBezTo>
                  <a:pt x="892858" y="1096009"/>
                  <a:pt x="897653" y="1075174"/>
                  <a:pt x="904352" y="1055077"/>
                </a:cubicBezTo>
                <a:cubicBezTo>
                  <a:pt x="923132" y="998736"/>
                  <a:pt x="911836" y="1035188"/>
                  <a:pt x="934497" y="944545"/>
                </a:cubicBezTo>
                <a:cubicBezTo>
                  <a:pt x="939635" y="923994"/>
                  <a:pt x="947895" y="904352"/>
                  <a:pt x="954594" y="884255"/>
                </a:cubicBezTo>
                <a:lnTo>
                  <a:pt x="964642" y="854110"/>
                </a:lnTo>
                <a:cubicBezTo>
                  <a:pt x="967991" y="844062"/>
                  <a:pt x="972121" y="834241"/>
                  <a:pt x="974690" y="823965"/>
                </a:cubicBezTo>
                <a:cubicBezTo>
                  <a:pt x="978040" y="810567"/>
                  <a:pt x="980771" y="797000"/>
                  <a:pt x="984739" y="783772"/>
                </a:cubicBezTo>
                <a:cubicBezTo>
                  <a:pt x="990826" y="763482"/>
                  <a:pt x="998137" y="743579"/>
                  <a:pt x="1004836" y="723482"/>
                </a:cubicBezTo>
                <a:lnTo>
                  <a:pt x="1045029" y="602901"/>
                </a:lnTo>
                <a:cubicBezTo>
                  <a:pt x="1053763" y="576698"/>
                  <a:pt x="1056392" y="548718"/>
                  <a:pt x="1065126" y="522515"/>
                </a:cubicBezTo>
                <a:cubicBezTo>
                  <a:pt x="1068475" y="512467"/>
                  <a:pt x="1072605" y="502646"/>
                  <a:pt x="1075174" y="492370"/>
                </a:cubicBezTo>
                <a:cubicBezTo>
                  <a:pt x="1079316" y="475801"/>
                  <a:pt x="1081080" y="458697"/>
                  <a:pt x="1085222" y="442128"/>
                </a:cubicBezTo>
                <a:cubicBezTo>
                  <a:pt x="1087791" y="431852"/>
                  <a:pt x="1092361" y="422167"/>
                  <a:pt x="1095271" y="411983"/>
                </a:cubicBezTo>
                <a:cubicBezTo>
                  <a:pt x="1099065" y="398704"/>
                  <a:pt x="1102323" y="385270"/>
                  <a:pt x="1105319" y="371789"/>
                </a:cubicBezTo>
                <a:cubicBezTo>
                  <a:pt x="1119538" y="307802"/>
                  <a:pt x="1116638" y="310114"/>
                  <a:pt x="1125416" y="231112"/>
                </a:cubicBezTo>
                <a:cubicBezTo>
                  <a:pt x="1122066" y="174171"/>
                  <a:pt x="1121043" y="117046"/>
                  <a:pt x="1115367" y="60290"/>
                </a:cubicBezTo>
                <a:cubicBezTo>
                  <a:pt x="1114313" y="49751"/>
                  <a:pt x="1111194" y="38958"/>
                  <a:pt x="1105319" y="30145"/>
                </a:cubicBezTo>
                <a:cubicBezTo>
                  <a:pt x="1097436" y="18321"/>
                  <a:pt x="1085222" y="10048"/>
                  <a:pt x="1075174" y="0"/>
                </a:cubicBezTo>
                <a:lnTo>
                  <a:pt x="944545" y="10049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9769E-6 C 0.01424 -0.02035 0.09496 -0.18567 0.08576 -0.12278 C 0.07656 -0.05966 -0.02431 0.27838 -0.05556 0.37872 C -0.08681 0.47861 -0.0908 0.46427 -0.10156 0.48 C -0.11233 0.49572 -0.11806 0.48809 -0.12066 0.47375 C -0.12326 0.45942 -0.1349 0.4326 -0.11736 0.39352 C -0.09983 0.35445 -0.05382 0.27167 -0.0158 0.23884 C 0.02222 0.20601 0.08472 0.20508 0.11111 0.1963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3 -0.12647 C 0.15903 0.0837 0.08733 0.29064 0.06146 0.39561 C 0.03559 0.50058 0.05434 0.50173 0.07587 0.50312 C 0.0974 0.50451 0.16632 0.42451 0.19011 0.40393 " pathEditMode="relative" rAng="0" ptsTypes="aaaa">
                                      <p:cBhvr>
                                        <p:cTn id="9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4 0.19815 C 0.37431 0.24925 0.31563 0.44069 0.29619 0.5045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0.36093 C 0.33299 0.36231 0.35955 0.37526 0.38195 0.37133 C 0.40434 0.3674 0.44237 0.34474 0.45816 0.3375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01 0.19815 C 0.50521 0.2437 0.4316 0.42358 0.42639 0.47075 C 0.42119 0.51792 0.46806 0.49087 0.48994 0.48139 C 0.51181 0.47191 0.54393 0.42775 0.55816 0.41364 " pathEditMode="relative" rAng="0" ptsTypes="aaaa">
                                      <p:cBhvr>
                                        <p:cTn id="18" dur="3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2" grpId="0" animBg="1"/>
      <p:bldP spid="15382" grpId="1" animBg="1"/>
      <p:bldP spid="15382" grpId="2" animBg="1"/>
      <p:bldP spid="15382" grpId="3" animBg="1"/>
      <p:bldP spid="15382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2071678"/>
            <a:ext cx="8229601" cy="4237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У Нины няня.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Имя няни  Аня.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Няня у Нины умная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WordArt 4" descr="10%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500166" y="274638"/>
            <a:ext cx="6143668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pattFill prst="pct10">
                  <a:fgClr>
                    <a:srgbClr val="FF0000"/>
                  </a:fgClr>
                  <a:bgClr>
                    <a:srgbClr val="C00000"/>
                  </a:bgClr>
                </a:pattFill>
                <a:effectLst>
                  <a:outerShdw dist="35921" dir="2700000" algn="ctr" rotWithShape="0">
                    <a:srgbClr val="C0504D">
                      <a:alpha val="80000"/>
                    </a:srgbClr>
                  </a:outerShdw>
                </a:effectLst>
                <a:latin typeface="Impact"/>
              </a:rPr>
              <a:t>Прочитай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pattFill prst="pct10">
                <a:fgClr>
                  <a:srgbClr val="FF0000"/>
                </a:fgClr>
                <a:bgClr>
                  <a:srgbClr val="C00000"/>
                </a:bgClr>
              </a:pattFill>
              <a:effectLst>
                <a:outerShdw dist="35921" dir="2700000" algn="ctr" rotWithShape="0">
                  <a:srgbClr val="C0504D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5749" y="4572008"/>
            <a:ext cx="195825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14818"/>
            <a:ext cx="1643074" cy="244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Знакомство с гласными </a:t>
            </a:r>
          </a:p>
        </p:txBody>
      </p:sp>
      <p:sp>
        <p:nvSpPr>
          <p:cNvPr id="5123" name="AutoShape 9"/>
          <p:cNvSpPr>
            <a:spLocks noGrp="1" noChangeArrowheads="1"/>
          </p:cNvSpPr>
          <p:nvPr>
            <p:ph idx="1"/>
          </p:nvPr>
        </p:nvSpPr>
        <p:spPr>
          <a:xfrm>
            <a:off x="285750" y="1571625"/>
            <a:ext cx="1257300" cy="1114425"/>
          </a:xfrm>
          <a:prstGeom prst="wedgeEllipseCallout">
            <a:avLst>
              <a:gd name="adj1" fmla="val 42236"/>
              <a:gd name="adj2" fmla="val 26597"/>
            </a:avLst>
          </a:prstGeom>
          <a:solidFill>
            <a:srgbClr val="FF0000"/>
          </a:solidFill>
          <a:ln w="44450">
            <a:solidFill>
              <a:srgbClr val="3366FF"/>
            </a:solidFill>
          </a:ln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4000" b="1" smtClean="0">
                <a:solidFill>
                  <a:schemeClr val="bg1"/>
                </a:solidFill>
              </a:rPr>
              <a:t>[</a:t>
            </a:r>
            <a:r>
              <a:rPr lang="ru-RU" sz="4000" b="1" smtClean="0">
                <a:solidFill>
                  <a:schemeClr val="bg1"/>
                </a:solidFill>
              </a:rPr>
              <a:t>а</a:t>
            </a:r>
            <a:r>
              <a:rPr lang="en-US" sz="4000" b="1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124" name="AutoShape 11"/>
          <p:cNvSpPr>
            <a:spLocks noChangeArrowheads="1"/>
          </p:cNvSpPr>
          <p:nvPr/>
        </p:nvSpPr>
        <p:spPr bwMode="auto">
          <a:xfrm>
            <a:off x="285750" y="3357563"/>
            <a:ext cx="1214438" cy="1071562"/>
          </a:xfrm>
          <a:prstGeom prst="wedgeEllipseCallout">
            <a:avLst>
              <a:gd name="adj1" fmla="val 44148"/>
              <a:gd name="adj2" fmla="val -20065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о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5125" name="AutoShape 12"/>
          <p:cNvSpPr>
            <a:spLocks noChangeArrowheads="1"/>
          </p:cNvSpPr>
          <p:nvPr/>
        </p:nvSpPr>
        <p:spPr bwMode="auto">
          <a:xfrm>
            <a:off x="357188" y="5072063"/>
            <a:ext cx="1143000" cy="1071562"/>
          </a:xfrm>
          <a:prstGeom prst="wedgeEllipseCallout">
            <a:avLst>
              <a:gd name="adj1" fmla="val 31912"/>
              <a:gd name="adj2" fmla="val -39759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у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6" name="AutoShape 13"/>
          <p:cNvSpPr>
            <a:spLocks noChangeArrowheads="1"/>
          </p:cNvSpPr>
          <p:nvPr/>
        </p:nvSpPr>
        <p:spPr bwMode="auto">
          <a:xfrm>
            <a:off x="7358063" y="1500188"/>
            <a:ext cx="1081087" cy="962025"/>
          </a:xfrm>
          <a:prstGeom prst="wedgeEllipseCallout">
            <a:avLst>
              <a:gd name="adj1" fmla="val -37824"/>
              <a:gd name="adj2" fmla="val 33375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э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7" name="AutoShape 14"/>
          <p:cNvSpPr>
            <a:spLocks noChangeArrowheads="1"/>
          </p:cNvSpPr>
          <p:nvPr/>
        </p:nvSpPr>
        <p:spPr bwMode="auto">
          <a:xfrm>
            <a:off x="7286625" y="3071813"/>
            <a:ext cx="1295400" cy="1023937"/>
          </a:xfrm>
          <a:prstGeom prst="wedgeEllipseCallout">
            <a:avLst>
              <a:gd name="adj1" fmla="val -51014"/>
              <a:gd name="adj2" fmla="val 2116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ы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8" name="AutoShape 15"/>
          <p:cNvSpPr>
            <a:spLocks noChangeArrowheads="1"/>
          </p:cNvSpPr>
          <p:nvPr/>
        </p:nvSpPr>
        <p:spPr bwMode="auto">
          <a:xfrm>
            <a:off x="7143750" y="4643438"/>
            <a:ext cx="1304925" cy="1195387"/>
          </a:xfrm>
          <a:prstGeom prst="wedgeEllipseCallout">
            <a:avLst>
              <a:gd name="adj1" fmla="val -38852"/>
              <a:gd name="adj2" fmla="val -30935"/>
            </a:avLst>
          </a:prstGeom>
          <a:solidFill>
            <a:srgbClr val="FF0000"/>
          </a:soli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и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1500188" y="2286000"/>
            <a:ext cx="5722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Звук [а]  поётся, значит, гласный.</a:t>
            </a:r>
          </a:p>
          <a:p>
            <a:r>
              <a:rPr lang="ru-RU" sz="2400" b="1">
                <a:latin typeface="Comic Sans MS" pitchFamily="66" charset="0"/>
              </a:rPr>
              <a:t>Пиджачок у буквы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красный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sz="2400" b="1">
                <a:latin typeface="Comic Sans MS" pitchFamily="66" charset="0"/>
              </a:rPr>
              <a:t>Боты</a:t>
            </a:r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 синие </a:t>
            </a:r>
            <a:r>
              <a:rPr lang="ru-RU" sz="2400" b="1">
                <a:latin typeface="Comic Sans MS" pitchFamily="66" charset="0"/>
              </a:rPr>
              <a:t>обувает,</a:t>
            </a:r>
          </a:p>
          <a:p>
            <a:r>
              <a:rPr lang="ru-RU" sz="2400" b="1">
                <a:solidFill>
                  <a:srgbClr val="002060"/>
                </a:solidFill>
                <a:latin typeface="Comic Sans MS" pitchFamily="66" charset="0"/>
              </a:rPr>
              <a:t>Твёрдость </a:t>
            </a:r>
            <a:r>
              <a:rPr lang="ru-RU" sz="2400" b="1">
                <a:latin typeface="Comic Sans MS" pitchFamily="66" charset="0"/>
              </a:rPr>
              <a:t>согласных обозначает</a:t>
            </a:r>
            <a:r>
              <a:rPr lang="ru-RU">
                <a:latin typeface="Comic Sans MS" pitchFamily="66" charset="0"/>
              </a:rPr>
              <a:t>.</a:t>
            </a:r>
          </a:p>
        </p:txBody>
      </p:sp>
      <p:sp>
        <p:nvSpPr>
          <p:cNvPr id="5130" name="Oval 7"/>
          <p:cNvSpPr>
            <a:spLocks noChangeArrowheads="1"/>
          </p:cNvSpPr>
          <p:nvPr/>
        </p:nvSpPr>
        <p:spPr bwMode="auto">
          <a:xfrm>
            <a:off x="7929563" y="2428875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1" name="Oval 7"/>
          <p:cNvSpPr>
            <a:spLocks noChangeArrowheads="1"/>
          </p:cNvSpPr>
          <p:nvPr/>
        </p:nvSpPr>
        <p:spPr bwMode="auto">
          <a:xfrm>
            <a:off x="7429500" y="2428875"/>
            <a:ext cx="461963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2" name="Oval 7"/>
          <p:cNvSpPr>
            <a:spLocks noChangeArrowheads="1"/>
          </p:cNvSpPr>
          <p:nvPr/>
        </p:nvSpPr>
        <p:spPr bwMode="auto">
          <a:xfrm>
            <a:off x="928688" y="6072188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3" name="Oval 7"/>
          <p:cNvSpPr>
            <a:spLocks noChangeArrowheads="1"/>
          </p:cNvSpPr>
          <p:nvPr/>
        </p:nvSpPr>
        <p:spPr bwMode="auto">
          <a:xfrm>
            <a:off x="357188" y="6072188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4" name="Oval 7"/>
          <p:cNvSpPr>
            <a:spLocks noChangeArrowheads="1"/>
          </p:cNvSpPr>
          <p:nvPr/>
        </p:nvSpPr>
        <p:spPr bwMode="auto">
          <a:xfrm>
            <a:off x="928688" y="4357688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5" name="Oval 7"/>
          <p:cNvSpPr>
            <a:spLocks noChangeArrowheads="1"/>
          </p:cNvSpPr>
          <p:nvPr/>
        </p:nvSpPr>
        <p:spPr bwMode="auto">
          <a:xfrm>
            <a:off x="357188" y="4357688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6" name="Oval 7"/>
          <p:cNvSpPr>
            <a:spLocks noChangeArrowheads="1"/>
          </p:cNvSpPr>
          <p:nvPr/>
        </p:nvSpPr>
        <p:spPr bwMode="auto">
          <a:xfrm>
            <a:off x="857250" y="2643188"/>
            <a:ext cx="461963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7" name="Oval 7"/>
          <p:cNvSpPr>
            <a:spLocks noChangeArrowheads="1"/>
          </p:cNvSpPr>
          <p:nvPr/>
        </p:nvSpPr>
        <p:spPr bwMode="auto">
          <a:xfrm>
            <a:off x="357188" y="2643188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7500938" y="4000500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9" name="Oval 7"/>
          <p:cNvSpPr>
            <a:spLocks noChangeArrowheads="1"/>
          </p:cNvSpPr>
          <p:nvPr/>
        </p:nvSpPr>
        <p:spPr bwMode="auto">
          <a:xfrm>
            <a:off x="8072438" y="4000500"/>
            <a:ext cx="461962" cy="2952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0" name="Oval 7"/>
          <p:cNvSpPr>
            <a:spLocks noChangeArrowheads="1"/>
          </p:cNvSpPr>
          <p:nvPr/>
        </p:nvSpPr>
        <p:spPr bwMode="auto">
          <a:xfrm>
            <a:off x="7858125" y="5786438"/>
            <a:ext cx="461963" cy="2952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1" name="Oval 7"/>
          <p:cNvSpPr>
            <a:spLocks noChangeArrowheads="1"/>
          </p:cNvSpPr>
          <p:nvPr/>
        </p:nvSpPr>
        <p:spPr bwMode="auto">
          <a:xfrm>
            <a:off x="7286625" y="5786438"/>
            <a:ext cx="461963" cy="295275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42" name="TextBox 22"/>
          <p:cNvSpPr txBox="1">
            <a:spLocks noChangeArrowheads="1"/>
          </p:cNvSpPr>
          <p:nvPr/>
        </p:nvSpPr>
        <p:spPr bwMode="auto">
          <a:xfrm>
            <a:off x="2428875" y="4786313"/>
            <a:ext cx="4243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omic Sans MS" pitchFamily="66" charset="0"/>
              </a:rPr>
              <a:t>Звук [и]  поётся, значит, гласный.</a:t>
            </a:r>
          </a:p>
          <a:p>
            <a:r>
              <a:rPr lang="ru-RU" b="1">
                <a:latin typeface="Comic Sans MS" pitchFamily="66" charset="0"/>
              </a:rPr>
              <a:t>Пиджачок у буквы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красный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b="1">
                <a:latin typeface="Comic Sans MS" pitchFamily="66" charset="0"/>
              </a:rPr>
              <a:t>Боты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rgbClr val="009900"/>
                </a:solidFill>
                <a:latin typeface="Comic Sans MS" pitchFamily="66" charset="0"/>
              </a:rPr>
              <a:t>зелёные</a:t>
            </a:r>
            <a:r>
              <a:rPr lang="ru-RU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>
                <a:latin typeface="Comic Sans MS" pitchFamily="66" charset="0"/>
              </a:rPr>
              <a:t>обувает,</a:t>
            </a:r>
          </a:p>
          <a:p>
            <a:r>
              <a:rPr lang="ru-RU" b="1">
                <a:solidFill>
                  <a:srgbClr val="009900"/>
                </a:solidFill>
                <a:latin typeface="Comic Sans MS" pitchFamily="66" charset="0"/>
              </a:rPr>
              <a:t>Мягкост</a:t>
            </a:r>
            <a:r>
              <a:rPr lang="ru-RU" b="1">
                <a:latin typeface="Comic Sans MS" pitchFamily="66" charset="0"/>
              </a:rPr>
              <a:t>ь согласных обозначает</a:t>
            </a:r>
            <a:r>
              <a:rPr lang="ru-RU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4"/>
          <p:cNvSpPr>
            <a:spLocks noChangeArrowheads="1"/>
          </p:cNvSpPr>
          <p:nvPr/>
        </p:nvSpPr>
        <p:spPr bwMode="auto">
          <a:xfrm>
            <a:off x="241300" y="2254250"/>
            <a:ext cx="723900" cy="62865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Oval 25"/>
          <p:cNvSpPr>
            <a:spLocks noChangeArrowheads="1"/>
          </p:cNvSpPr>
          <p:nvPr/>
        </p:nvSpPr>
        <p:spPr bwMode="auto">
          <a:xfrm>
            <a:off x="965200" y="21685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а</a:t>
            </a:r>
            <a:endParaRPr lang="ru-RU"/>
          </a:p>
        </p:txBody>
      </p:sp>
      <p:sp>
        <p:nvSpPr>
          <p:cNvPr id="3076" name="Oval 24"/>
          <p:cNvSpPr>
            <a:spLocks noChangeArrowheads="1"/>
          </p:cNvSpPr>
          <p:nvPr/>
        </p:nvSpPr>
        <p:spPr bwMode="auto">
          <a:xfrm>
            <a:off x="134620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о</a:t>
            </a:r>
            <a:endParaRPr lang="ru-RU"/>
          </a:p>
        </p:txBody>
      </p:sp>
      <p:sp>
        <p:nvSpPr>
          <p:cNvPr id="3077" name="Oval 23"/>
          <p:cNvSpPr>
            <a:spLocks noChangeArrowheads="1"/>
          </p:cNvSpPr>
          <p:nvPr/>
        </p:nvSpPr>
        <p:spPr bwMode="auto">
          <a:xfrm>
            <a:off x="1727200" y="184467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у</a:t>
            </a:r>
            <a:endParaRPr lang="ru-RU"/>
          </a:p>
        </p:txBody>
      </p:sp>
      <p:sp>
        <p:nvSpPr>
          <p:cNvPr id="3078" name="Oval 22"/>
          <p:cNvSpPr>
            <a:spLocks noChangeArrowheads="1"/>
          </p:cNvSpPr>
          <p:nvPr/>
        </p:nvSpPr>
        <p:spPr bwMode="auto">
          <a:xfrm>
            <a:off x="2108200" y="189230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э</a:t>
            </a:r>
            <a:endParaRPr lang="ru-RU"/>
          </a:p>
        </p:txBody>
      </p:sp>
      <p:sp>
        <p:nvSpPr>
          <p:cNvPr id="3079" name="Oval 21"/>
          <p:cNvSpPr>
            <a:spLocks noChangeArrowheads="1"/>
          </p:cNvSpPr>
          <p:nvPr/>
        </p:nvSpPr>
        <p:spPr bwMode="auto">
          <a:xfrm>
            <a:off x="2470150" y="20923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ы</a:t>
            </a:r>
            <a:endParaRPr lang="ru-RU"/>
          </a:p>
        </p:txBody>
      </p:sp>
      <p:sp>
        <p:nvSpPr>
          <p:cNvPr id="3080" name="Oval 26"/>
          <p:cNvSpPr>
            <a:spLocks noChangeArrowheads="1"/>
          </p:cNvSpPr>
          <p:nvPr/>
        </p:nvSpPr>
        <p:spPr bwMode="auto">
          <a:xfrm>
            <a:off x="2851150" y="22542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и</a:t>
            </a:r>
            <a:endParaRPr lang="ru-RU"/>
          </a:p>
        </p:txBody>
      </p:sp>
      <p:sp>
        <p:nvSpPr>
          <p:cNvPr id="3081" name="Oval 19"/>
          <p:cNvSpPr>
            <a:spLocks noChangeArrowheads="1"/>
          </p:cNvSpPr>
          <p:nvPr/>
        </p:nvSpPr>
        <p:spPr bwMode="auto">
          <a:xfrm>
            <a:off x="3613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Л</a:t>
            </a:r>
            <a:endParaRPr lang="ru-RU"/>
          </a:p>
        </p:txBody>
      </p:sp>
      <p:sp>
        <p:nvSpPr>
          <p:cNvPr id="3082" name="Oval 20"/>
          <p:cNvSpPr>
            <a:spLocks noChangeArrowheads="1"/>
          </p:cNvSpPr>
          <p:nvPr/>
        </p:nvSpPr>
        <p:spPr bwMode="auto">
          <a:xfrm>
            <a:off x="3232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Н</a:t>
            </a:r>
            <a:endParaRPr lang="ru-RU"/>
          </a:p>
        </p:txBody>
      </p:sp>
      <p:sp>
        <p:nvSpPr>
          <p:cNvPr id="3083" name="Oval 16"/>
          <p:cNvSpPr>
            <a:spLocks noChangeArrowheads="1"/>
          </p:cNvSpPr>
          <p:nvPr/>
        </p:nvSpPr>
        <p:spPr bwMode="auto">
          <a:xfrm>
            <a:off x="4756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Й</a:t>
            </a:r>
            <a:endParaRPr lang="ru-RU"/>
          </a:p>
        </p:txBody>
      </p:sp>
      <p:sp>
        <p:nvSpPr>
          <p:cNvPr id="3084" name="Oval 10"/>
          <p:cNvSpPr>
            <a:spLocks noChangeArrowheads="1"/>
          </p:cNvSpPr>
          <p:nvPr/>
        </p:nvSpPr>
        <p:spPr bwMode="auto">
          <a:xfrm>
            <a:off x="6280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Д</a:t>
            </a:r>
            <a:endParaRPr lang="ru-RU"/>
          </a:p>
        </p:txBody>
      </p:sp>
      <p:sp>
        <p:nvSpPr>
          <p:cNvPr id="3085" name="Oval 17"/>
          <p:cNvSpPr>
            <a:spLocks noChangeArrowheads="1"/>
          </p:cNvSpPr>
          <p:nvPr/>
        </p:nvSpPr>
        <p:spPr bwMode="auto">
          <a:xfrm>
            <a:off x="4375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Р</a:t>
            </a:r>
            <a:endParaRPr lang="ru-RU"/>
          </a:p>
        </p:txBody>
      </p:sp>
      <p:sp>
        <p:nvSpPr>
          <p:cNvPr id="3086" name="Oval 18"/>
          <p:cNvSpPr>
            <a:spLocks noChangeArrowheads="1"/>
          </p:cNvSpPr>
          <p:nvPr/>
        </p:nvSpPr>
        <p:spPr bwMode="auto">
          <a:xfrm>
            <a:off x="3994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М</a:t>
            </a:r>
            <a:endParaRPr lang="ru-RU"/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8566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Щ</a:t>
            </a:r>
            <a:endParaRPr lang="ru-RU"/>
          </a:p>
        </p:txBody>
      </p:sp>
      <p:sp>
        <p:nvSpPr>
          <p:cNvPr id="3088" name="Oval 15"/>
          <p:cNvSpPr>
            <a:spLocks noChangeArrowheads="1"/>
          </p:cNvSpPr>
          <p:nvPr/>
        </p:nvSpPr>
        <p:spPr bwMode="auto">
          <a:xfrm>
            <a:off x="7042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З</a:t>
            </a:r>
            <a:endParaRPr lang="ru-RU"/>
          </a:p>
        </p:txBody>
      </p:sp>
      <p:sp>
        <p:nvSpPr>
          <p:cNvPr id="3089" name="Oval 13"/>
          <p:cNvSpPr>
            <a:spLocks noChangeArrowheads="1"/>
          </p:cNvSpPr>
          <p:nvPr/>
        </p:nvSpPr>
        <p:spPr bwMode="auto">
          <a:xfrm>
            <a:off x="8185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Ч</a:t>
            </a:r>
            <a:endParaRPr lang="ru-RU"/>
          </a:p>
        </p:txBody>
      </p:sp>
      <p:sp>
        <p:nvSpPr>
          <p:cNvPr id="3090" name="Oval 12"/>
          <p:cNvSpPr>
            <a:spLocks noChangeArrowheads="1"/>
          </p:cNvSpPr>
          <p:nvPr/>
        </p:nvSpPr>
        <p:spPr bwMode="auto">
          <a:xfrm>
            <a:off x="6661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Ж</a:t>
            </a:r>
            <a:endParaRPr lang="ru-RU"/>
          </a:p>
        </p:txBody>
      </p:sp>
      <p:sp>
        <p:nvSpPr>
          <p:cNvPr id="3091" name="Oval 11"/>
          <p:cNvSpPr>
            <a:spLocks noChangeArrowheads="1"/>
          </p:cNvSpPr>
          <p:nvPr/>
        </p:nvSpPr>
        <p:spPr bwMode="auto">
          <a:xfrm>
            <a:off x="7804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Ц</a:t>
            </a:r>
            <a:endParaRPr lang="ru-RU"/>
          </a:p>
        </p:txBody>
      </p:sp>
      <p:sp>
        <p:nvSpPr>
          <p:cNvPr id="3092" name="Oval 3"/>
          <p:cNvSpPr>
            <a:spLocks noChangeArrowheads="1"/>
          </p:cNvSpPr>
          <p:nvPr/>
        </p:nvSpPr>
        <p:spPr bwMode="auto">
          <a:xfrm>
            <a:off x="5518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Ф</a:t>
            </a:r>
            <a:endParaRPr lang="ru-RU"/>
          </a:p>
        </p:txBody>
      </p:sp>
      <p:sp>
        <p:nvSpPr>
          <p:cNvPr id="3093" name="Oval 2"/>
          <p:cNvSpPr>
            <a:spLocks noChangeArrowheads="1"/>
          </p:cNvSpPr>
          <p:nvPr/>
        </p:nvSpPr>
        <p:spPr bwMode="auto">
          <a:xfrm>
            <a:off x="5518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В</a:t>
            </a:r>
            <a:endParaRPr lang="ru-RU"/>
          </a:p>
        </p:txBody>
      </p:sp>
      <p:sp>
        <p:nvSpPr>
          <p:cNvPr id="3094" name="Oval 4"/>
          <p:cNvSpPr>
            <a:spLocks noChangeArrowheads="1"/>
          </p:cNvSpPr>
          <p:nvPr/>
        </p:nvSpPr>
        <p:spPr bwMode="auto">
          <a:xfrm>
            <a:off x="5137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П</a:t>
            </a:r>
            <a:endParaRPr lang="ru-RU"/>
          </a:p>
        </p:txBody>
      </p:sp>
      <p:sp>
        <p:nvSpPr>
          <p:cNvPr id="3095" name="Oval 1"/>
          <p:cNvSpPr>
            <a:spLocks noChangeArrowheads="1"/>
          </p:cNvSpPr>
          <p:nvPr/>
        </p:nvSpPr>
        <p:spPr bwMode="auto">
          <a:xfrm>
            <a:off x="5137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Б</a:t>
            </a:r>
            <a:endParaRPr lang="ru-RU"/>
          </a:p>
        </p:txBody>
      </p:sp>
      <p:sp>
        <p:nvSpPr>
          <p:cNvPr id="3096" name="Oval 6"/>
          <p:cNvSpPr>
            <a:spLocks noChangeArrowheads="1"/>
          </p:cNvSpPr>
          <p:nvPr/>
        </p:nvSpPr>
        <p:spPr bwMode="auto">
          <a:xfrm>
            <a:off x="5899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К</a:t>
            </a:r>
            <a:endParaRPr lang="ru-RU"/>
          </a:p>
        </p:txBody>
      </p:sp>
      <p:sp>
        <p:nvSpPr>
          <p:cNvPr id="3097" name="Oval 5"/>
          <p:cNvSpPr>
            <a:spLocks noChangeArrowheads="1"/>
          </p:cNvSpPr>
          <p:nvPr/>
        </p:nvSpPr>
        <p:spPr bwMode="auto">
          <a:xfrm>
            <a:off x="5899150" y="2016125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Г</a:t>
            </a:r>
            <a:endParaRPr lang="ru-RU"/>
          </a:p>
        </p:txBody>
      </p:sp>
      <p:sp>
        <p:nvSpPr>
          <p:cNvPr id="3098" name="Oval 9"/>
          <p:cNvSpPr>
            <a:spLocks noChangeArrowheads="1"/>
          </p:cNvSpPr>
          <p:nvPr/>
        </p:nvSpPr>
        <p:spPr bwMode="auto">
          <a:xfrm>
            <a:off x="7423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Х</a:t>
            </a:r>
            <a:endParaRPr lang="ru-RU"/>
          </a:p>
        </p:txBody>
      </p:sp>
      <p:sp>
        <p:nvSpPr>
          <p:cNvPr id="3099" name="Oval 8"/>
          <p:cNvSpPr>
            <a:spLocks noChangeArrowheads="1"/>
          </p:cNvSpPr>
          <p:nvPr/>
        </p:nvSpPr>
        <p:spPr bwMode="auto">
          <a:xfrm>
            <a:off x="7042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С</a:t>
            </a:r>
            <a:endParaRPr lang="ru-RU"/>
          </a:p>
        </p:txBody>
      </p:sp>
      <p:sp>
        <p:nvSpPr>
          <p:cNvPr id="3100" name="Oval 40"/>
          <p:cNvSpPr>
            <a:spLocks noChangeArrowheads="1"/>
          </p:cNvSpPr>
          <p:nvPr/>
        </p:nvSpPr>
        <p:spPr bwMode="auto">
          <a:xfrm>
            <a:off x="6661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Ш</a:t>
            </a:r>
            <a:endParaRPr lang="ru-RU"/>
          </a:p>
        </p:txBody>
      </p:sp>
      <p:sp>
        <p:nvSpPr>
          <p:cNvPr id="3101" name="Oval 7"/>
          <p:cNvSpPr>
            <a:spLocks noChangeArrowheads="1"/>
          </p:cNvSpPr>
          <p:nvPr/>
        </p:nvSpPr>
        <p:spPr bwMode="auto">
          <a:xfrm>
            <a:off x="6280150" y="2559050"/>
            <a:ext cx="381000" cy="466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Т</a:t>
            </a:r>
            <a:endParaRPr lang="ru-RU"/>
          </a:p>
        </p:txBody>
      </p:sp>
      <p:cxnSp>
        <p:nvCxnSpPr>
          <p:cNvPr id="3102" name="AutoShape 27"/>
          <p:cNvCxnSpPr>
            <a:cxnSpLocks noChangeShapeType="1"/>
          </p:cNvCxnSpPr>
          <p:nvPr/>
        </p:nvCxnSpPr>
        <p:spPr bwMode="auto">
          <a:xfrm>
            <a:off x="3422650" y="2016125"/>
            <a:ext cx="95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3" name="AutoShape 29"/>
          <p:cNvCxnSpPr>
            <a:cxnSpLocks noChangeShapeType="1"/>
          </p:cNvCxnSpPr>
          <p:nvPr/>
        </p:nvCxnSpPr>
        <p:spPr bwMode="auto">
          <a:xfrm rot="16200000" flipH="1">
            <a:off x="3951287" y="2239963"/>
            <a:ext cx="466725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4" name="AutoShape 28"/>
          <p:cNvCxnSpPr>
            <a:cxnSpLocks noChangeShapeType="1"/>
          </p:cNvCxnSpPr>
          <p:nvPr/>
        </p:nvCxnSpPr>
        <p:spPr bwMode="auto">
          <a:xfrm>
            <a:off x="3813175" y="2016125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5" name="AutoShape 30"/>
          <p:cNvCxnSpPr>
            <a:cxnSpLocks noChangeShapeType="1"/>
          </p:cNvCxnSpPr>
          <p:nvPr/>
        </p:nvCxnSpPr>
        <p:spPr bwMode="auto">
          <a:xfrm flipH="1">
            <a:off x="5308600" y="2016125"/>
            <a:ext cx="95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6" name="AutoShape 31"/>
          <p:cNvCxnSpPr>
            <a:cxnSpLocks noChangeShapeType="1"/>
          </p:cNvCxnSpPr>
          <p:nvPr/>
        </p:nvCxnSpPr>
        <p:spPr bwMode="auto">
          <a:xfrm>
            <a:off x="5318125" y="2559050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7" name="AutoShape 32"/>
          <p:cNvCxnSpPr>
            <a:cxnSpLocks noChangeShapeType="1"/>
          </p:cNvCxnSpPr>
          <p:nvPr/>
        </p:nvCxnSpPr>
        <p:spPr bwMode="auto">
          <a:xfrm>
            <a:off x="5680075" y="2016125"/>
            <a:ext cx="1905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8" name="AutoShape 33"/>
          <p:cNvCxnSpPr>
            <a:cxnSpLocks noChangeShapeType="1"/>
          </p:cNvCxnSpPr>
          <p:nvPr/>
        </p:nvCxnSpPr>
        <p:spPr bwMode="auto">
          <a:xfrm>
            <a:off x="5699125" y="2559050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09" name="AutoShape 34"/>
          <p:cNvCxnSpPr>
            <a:cxnSpLocks noChangeShapeType="1"/>
          </p:cNvCxnSpPr>
          <p:nvPr/>
        </p:nvCxnSpPr>
        <p:spPr bwMode="auto">
          <a:xfrm>
            <a:off x="6089650" y="2016125"/>
            <a:ext cx="1905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10" name="AutoShape 35"/>
          <p:cNvCxnSpPr>
            <a:cxnSpLocks noChangeShapeType="1"/>
          </p:cNvCxnSpPr>
          <p:nvPr/>
        </p:nvCxnSpPr>
        <p:spPr bwMode="auto">
          <a:xfrm>
            <a:off x="6108700" y="2559050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11" name="AutoShape 36"/>
          <p:cNvCxnSpPr>
            <a:cxnSpLocks noChangeShapeType="1"/>
          </p:cNvCxnSpPr>
          <p:nvPr/>
        </p:nvCxnSpPr>
        <p:spPr bwMode="auto">
          <a:xfrm>
            <a:off x="6470650" y="2016125"/>
            <a:ext cx="95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12" name="AutoShape 37"/>
          <p:cNvCxnSpPr>
            <a:cxnSpLocks noChangeShapeType="1"/>
          </p:cNvCxnSpPr>
          <p:nvPr/>
        </p:nvCxnSpPr>
        <p:spPr bwMode="auto">
          <a:xfrm>
            <a:off x="6470650" y="2559050"/>
            <a:ext cx="95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13" name="AutoShape 39"/>
          <p:cNvCxnSpPr>
            <a:cxnSpLocks noChangeShapeType="1"/>
          </p:cNvCxnSpPr>
          <p:nvPr/>
        </p:nvCxnSpPr>
        <p:spPr bwMode="auto">
          <a:xfrm>
            <a:off x="7594600" y="2559050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14" name="AutoShape 41"/>
          <p:cNvCxnSpPr>
            <a:cxnSpLocks noChangeShapeType="1"/>
          </p:cNvCxnSpPr>
          <p:nvPr/>
        </p:nvCxnSpPr>
        <p:spPr bwMode="auto">
          <a:xfrm>
            <a:off x="7232650" y="2559050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15" name="AutoShape 38"/>
          <p:cNvCxnSpPr>
            <a:cxnSpLocks noChangeShapeType="1"/>
          </p:cNvCxnSpPr>
          <p:nvPr/>
        </p:nvCxnSpPr>
        <p:spPr bwMode="auto">
          <a:xfrm>
            <a:off x="7223125" y="2016125"/>
            <a:ext cx="95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16" name="AutoShape 42"/>
          <p:cNvSpPr>
            <a:spLocks noChangeArrowheads="1"/>
          </p:cNvSpPr>
          <p:nvPr/>
        </p:nvSpPr>
        <p:spPr bwMode="auto">
          <a:xfrm>
            <a:off x="3317875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7" name="AutoShape 43"/>
          <p:cNvSpPr>
            <a:spLocks noChangeArrowheads="1"/>
          </p:cNvSpPr>
          <p:nvPr/>
        </p:nvSpPr>
        <p:spPr bwMode="auto">
          <a:xfrm>
            <a:off x="3708400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8" name="AutoShape 44"/>
          <p:cNvSpPr>
            <a:spLocks noChangeArrowheads="1"/>
          </p:cNvSpPr>
          <p:nvPr/>
        </p:nvSpPr>
        <p:spPr bwMode="auto">
          <a:xfrm>
            <a:off x="4079875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9" name="AutoShape 45"/>
          <p:cNvSpPr>
            <a:spLocks noChangeArrowheads="1"/>
          </p:cNvSpPr>
          <p:nvPr/>
        </p:nvSpPr>
        <p:spPr bwMode="auto">
          <a:xfrm>
            <a:off x="4451350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0" name="AutoShape 46"/>
          <p:cNvSpPr>
            <a:spLocks noChangeArrowheads="1"/>
          </p:cNvSpPr>
          <p:nvPr/>
        </p:nvSpPr>
        <p:spPr bwMode="auto">
          <a:xfrm>
            <a:off x="4813300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1" name="AutoShape 47"/>
          <p:cNvSpPr>
            <a:spLocks noChangeArrowheads="1"/>
          </p:cNvSpPr>
          <p:nvPr/>
        </p:nvSpPr>
        <p:spPr bwMode="auto">
          <a:xfrm>
            <a:off x="5203825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2" name="AutoShape 48"/>
          <p:cNvSpPr>
            <a:spLocks noChangeArrowheads="1"/>
          </p:cNvSpPr>
          <p:nvPr/>
        </p:nvSpPr>
        <p:spPr bwMode="auto">
          <a:xfrm>
            <a:off x="5584825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3" name="AutoShape 50"/>
          <p:cNvSpPr>
            <a:spLocks noChangeArrowheads="1"/>
          </p:cNvSpPr>
          <p:nvPr/>
        </p:nvSpPr>
        <p:spPr bwMode="auto">
          <a:xfrm>
            <a:off x="6356350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4" name="AutoShape 49"/>
          <p:cNvSpPr>
            <a:spLocks noChangeArrowheads="1"/>
          </p:cNvSpPr>
          <p:nvPr/>
        </p:nvSpPr>
        <p:spPr bwMode="auto">
          <a:xfrm>
            <a:off x="5975350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5" name="AutoShape 52"/>
          <p:cNvSpPr>
            <a:spLocks noChangeArrowheads="1"/>
          </p:cNvSpPr>
          <p:nvPr/>
        </p:nvSpPr>
        <p:spPr bwMode="auto">
          <a:xfrm>
            <a:off x="7108825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126" name="AutoShape 53"/>
          <p:cNvCxnSpPr>
            <a:cxnSpLocks noChangeShapeType="1"/>
          </p:cNvCxnSpPr>
          <p:nvPr/>
        </p:nvCxnSpPr>
        <p:spPr bwMode="auto">
          <a:xfrm>
            <a:off x="4546600" y="2016125"/>
            <a:ext cx="9525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27" name="AutoShape 51"/>
          <p:cNvSpPr>
            <a:spLocks noChangeArrowheads="1"/>
          </p:cNvSpPr>
          <p:nvPr/>
        </p:nvSpPr>
        <p:spPr bwMode="auto">
          <a:xfrm>
            <a:off x="6756400" y="1701800"/>
            <a:ext cx="219075" cy="3143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8" name="AutoShape 55"/>
          <p:cNvSpPr>
            <a:spLocks noChangeArrowheads="1"/>
          </p:cNvSpPr>
          <p:nvPr/>
        </p:nvSpPr>
        <p:spPr bwMode="auto">
          <a:xfrm>
            <a:off x="327025" y="2092325"/>
            <a:ext cx="485775" cy="295275"/>
          </a:xfrm>
          <a:prstGeom prst="irregularSeal1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9" name="Oval 56"/>
          <p:cNvSpPr>
            <a:spLocks noChangeArrowheads="1"/>
          </p:cNvSpPr>
          <p:nvPr/>
        </p:nvSpPr>
        <p:spPr bwMode="auto">
          <a:xfrm>
            <a:off x="965200" y="26352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0" name="Oval 57"/>
          <p:cNvSpPr>
            <a:spLocks noChangeArrowheads="1"/>
          </p:cNvSpPr>
          <p:nvPr/>
        </p:nvSpPr>
        <p:spPr bwMode="auto">
          <a:xfrm>
            <a:off x="1203325" y="26352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1" name="Oval 58"/>
          <p:cNvSpPr>
            <a:spLocks noChangeArrowheads="1"/>
          </p:cNvSpPr>
          <p:nvPr/>
        </p:nvSpPr>
        <p:spPr bwMode="auto">
          <a:xfrm>
            <a:off x="1346200" y="24733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2" name="Oval 59"/>
          <p:cNvSpPr>
            <a:spLocks noChangeArrowheads="1"/>
          </p:cNvSpPr>
          <p:nvPr/>
        </p:nvSpPr>
        <p:spPr bwMode="auto">
          <a:xfrm>
            <a:off x="1584325" y="24733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3" name="Oval 105"/>
          <p:cNvSpPr>
            <a:spLocks noChangeArrowheads="1"/>
          </p:cNvSpPr>
          <p:nvPr/>
        </p:nvSpPr>
        <p:spPr bwMode="auto">
          <a:xfrm>
            <a:off x="1917700" y="23590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4" name="Oval 104"/>
          <p:cNvSpPr>
            <a:spLocks noChangeArrowheads="1"/>
          </p:cNvSpPr>
          <p:nvPr/>
        </p:nvSpPr>
        <p:spPr bwMode="auto">
          <a:xfrm>
            <a:off x="1727200" y="231140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5" name="Oval 106"/>
          <p:cNvSpPr>
            <a:spLocks noChangeArrowheads="1"/>
          </p:cNvSpPr>
          <p:nvPr/>
        </p:nvSpPr>
        <p:spPr bwMode="auto">
          <a:xfrm>
            <a:off x="2108200" y="23590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6" name="Oval 107"/>
          <p:cNvSpPr>
            <a:spLocks noChangeArrowheads="1"/>
          </p:cNvSpPr>
          <p:nvPr/>
        </p:nvSpPr>
        <p:spPr bwMode="auto">
          <a:xfrm>
            <a:off x="2251075" y="23590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7" name="Oval 108"/>
          <p:cNvSpPr>
            <a:spLocks noChangeArrowheads="1"/>
          </p:cNvSpPr>
          <p:nvPr/>
        </p:nvSpPr>
        <p:spPr bwMode="auto">
          <a:xfrm>
            <a:off x="2470150" y="25304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8" name="Oval 109"/>
          <p:cNvSpPr>
            <a:spLocks noChangeArrowheads="1"/>
          </p:cNvSpPr>
          <p:nvPr/>
        </p:nvSpPr>
        <p:spPr bwMode="auto">
          <a:xfrm>
            <a:off x="2708275" y="25685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9" name="Oval 102"/>
          <p:cNvSpPr>
            <a:spLocks noChangeArrowheads="1"/>
          </p:cNvSpPr>
          <p:nvPr/>
        </p:nvSpPr>
        <p:spPr bwMode="auto">
          <a:xfrm>
            <a:off x="2851150" y="27209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0" name="Oval 103"/>
          <p:cNvSpPr>
            <a:spLocks noChangeArrowheads="1"/>
          </p:cNvSpPr>
          <p:nvPr/>
        </p:nvSpPr>
        <p:spPr bwMode="auto">
          <a:xfrm>
            <a:off x="3089275" y="27209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1" name="Oval 60"/>
          <p:cNvSpPr>
            <a:spLocks noChangeArrowheads="1"/>
          </p:cNvSpPr>
          <p:nvPr/>
        </p:nvSpPr>
        <p:spPr bwMode="auto">
          <a:xfrm>
            <a:off x="327977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2" name="Oval 66"/>
          <p:cNvSpPr>
            <a:spLocks noChangeArrowheads="1"/>
          </p:cNvSpPr>
          <p:nvPr/>
        </p:nvSpPr>
        <p:spPr bwMode="auto">
          <a:xfrm>
            <a:off x="4232275" y="238760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3" name="Oval 65"/>
          <p:cNvSpPr>
            <a:spLocks noChangeArrowheads="1"/>
          </p:cNvSpPr>
          <p:nvPr/>
        </p:nvSpPr>
        <p:spPr bwMode="auto">
          <a:xfrm>
            <a:off x="455612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4" name="Oval 64"/>
          <p:cNvSpPr>
            <a:spLocks noChangeArrowheads="1"/>
          </p:cNvSpPr>
          <p:nvPr/>
        </p:nvSpPr>
        <p:spPr bwMode="auto">
          <a:xfrm>
            <a:off x="4032250" y="238760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5" name="Oval 63"/>
          <p:cNvSpPr>
            <a:spLocks noChangeArrowheads="1"/>
          </p:cNvSpPr>
          <p:nvPr/>
        </p:nvSpPr>
        <p:spPr bwMode="auto">
          <a:xfrm>
            <a:off x="3813175" y="23971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6" name="Oval 62"/>
          <p:cNvSpPr>
            <a:spLocks noChangeArrowheads="1"/>
          </p:cNvSpPr>
          <p:nvPr/>
        </p:nvSpPr>
        <p:spPr bwMode="auto">
          <a:xfrm>
            <a:off x="3670300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7" name="Oval 61"/>
          <p:cNvSpPr>
            <a:spLocks noChangeArrowheads="1"/>
          </p:cNvSpPr>
          <p:nvPr/>
        </p:nvSpPr>
        <p:spPr bwMode="auto">
          <a:xfrm>
            <a:off x="3470275" y="24828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8" name="Oval 67"/>
          <p:cNvSpPr>
            <a:spLocks noChangeArrowheads="1"/>
          </p:cNvSpPr>
          <p:nvPr/>
        </p:nvSpPr>
        <p:spPr bwMode="auto">
          <a:xfrm>
            <a:off x="4403725" y="24733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9" name="Oval 68"/>
          <p:cNvSpPr>
            <a:spLocks noChangeArrowheads="1"/>
          </p:cNvSpPr>
          <p:nvPr/>
        </p:nvSpPr>
        <p:spPr bwMode="auto">
          <a:xfrm>
            <a:off x="4756150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0" name="Oval 69"/>
          <p:cNvSpPr>
            <a:spLocks noChangeArrowheads="1"/>
          </p:cNvSpPr>
          <p:nvPr/>
        </p:nvSpPr>
        <p:spPr bwMode="auto">
          <a:xfrm>
            <a:off x="4946650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1" name="Oval 70"/>
          <p:cNvSpPr>
            <a:spLocks noChangeArrowheads="1"/>
          </p:cNvSpPr>
          <p:nvPr/>
        </p:nvSpPr>
        <p:spPr bwMode="auto">
          <a:xfrm>
            <a:off x="5175250" y="24733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2" name="Oval 78"/>
          <p:cNvSpPr>
            <a:spLocks noChangeArrowheads="1"/>
          </p:cNvSpPr>
          <p:nvPr/>
        </p:nvSpPr>
        <p:spPr bwMode="auto">
          <a:xfrm>
            <a:off x="6661150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3" name="Oval 77"/>
          <p:cNvSpPr>
            <a:spLocks noChangeArrowheads="1"/>
          </p:cNvSpPr>
          <p:nvPr/>
        </p:nvSpPr>
        <p:spPr bwMode="auto">
          <a:xfrm>
            <a:off x="648017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4" name="Oval 76"/>
          <p:cNvSpPr>
            <a:spLocks noChangeArrowheads="1"/>
          </p:cNvSpPr>
          <p:nvPr/>
        </p:nvSpPr>
        <p:spPr bwMode="auto">
          <a:xfrm>
            <a:off x="632777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5" name="Oval 75"/>
          <p:cNvSpPr>
            <a:spLocks noChangeArrowheads="1"/>
          </p:cNvSpPr>
          <p:nvPr/>
        </p:nvSpPr>
        <p:spPr bwMode="auto">
          <a:xfrm>
            <a:off x="613727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6" name="Oval 74"/>
          <p:cNvSpPr>
            <a:spLocks noChangeArrowheads="1"/>
          </p:cNvSpPr>
          <p:nvPr/>
        </p:nvSpPr>
        <p:spPr bwMode="auto">
          <a:xfrm>
            <a:off x="594677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7" name="Oval 73"/>
          <p:cNvSpPr>
            <a:spLocks noChangeArrowheads="1"/>
          </p:cNvSpPr>
          <p:nvPr/>
        </p:nvSpPr>
        <p:spPr bwMode="auto">
          <a:xfrm>
            <a:off x="5699125" y="24828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8" name="Oval 72"/>
          <p:cNvSpPr>
            <a:spLocks noChangeArrowheads="1"/>
          </p:cNvSpPr>
          <p:nvPr/>
        </p:nvSpPr>
        <p:spPr bwMode="auto">
          <a:xfrm>
            <a:off x="5556250" y="24733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59" name="Oval 71"/>
          <p:cNvSpPr>
            <a:spLocks noChangeArrowheads="1"/>
          </p:cNvSpPr>
          <p:nvPr/>
        </p:nvSpPr>
        <p:spPr bwMode="auto">
          <a:xfrm>
            <a:off x="5318125" y="247332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0" name="Oval 83"/>
          <p:cNvSpPr>
            <a:spLocks noChangeArrowheads="1"/>
          </p:cNvSpPr>
          <p:nvPr/>
        </p:nvSpPr>
        <p:spPr bwMode="auto">
          <a:xfrm>
            <a:off x="534670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1" name="Oval 82"/>
          <p:cNvSpPr>
            <a:spLocks noChangeArrowheads="1"/>
          </p:cNvSpPr>
          <p:nvPr/>
        </p:nvSpPr>
        <p:spPr bwMode="auto">
          <a:xfrm>
            <a:off x="520382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2" name="Oval 81"/>
          <p:cNvSpPr>
            <a:spLocks noChangeArrowheads="1"/>
          </p:cNvSpPr>
          <p:nvPr/>
        </p:nvSpPr>
        <p:spPr bwMode="auto">
          <a:xfrm>
            <a:off x="7251700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3" name="Oval 80"/>
          <p:cNvSpPr>
            <a:spLocks noChangeArrowheads="1"/>
          </p:cNvSpPr>
          <p:nvPr/>
        </p:nvSpPr>
        <p:spPr bwMode="auto">
          <a:xfrm>
            <a:off x="7108825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4" name="Oval 79"/>
          <p:cNvSpPr>
            <a:spLocks noChangeArrowheads="1"/>
          </p:cNvSpPr>
          <p:nvPr/>
        </p:nvSpPr>
        <p:spPr bwMode="auto">
          <a:xfrm>
            <a:off x="6832600" y="2444750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5" name="Oval 90"/>
          <p:cNvSpPr>
            <a:spLocks noChangeArrowheads="1"/>
          </p:cNvSpPr>
          <p:nvPr/>
        </p:nvSpPr>
        <p:spPr bwMode="auto">
          <a:xfrm>
            <a:off x="668972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6" name="Oval 89"/>
          <p:cNvSpPr>
            <a:spLocks noChangeArrowheads="1"/>
          </p:cNvSpPr>
          <p:nvPr/>
        </p:nvSpPr>
        <p:spPr bwMode="auto">
          <a:xfrm>
            <a:off x="647065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7" name="Oval 88"/>
          <p:cNvSpPr>
            <a:spLocks noChangeArrowheads="1"/>
          </p:cNvSpPr>
          <p:nvPr/>
        </p:nvSpPr>
        <p:spPr bwMode="auto">
          <a:xfrm>
            <a:off x="63277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8" name="Oval 87"/>
          <p:cNvSpPr>
            <a:spLocks noChangeArrowheads="1"/>
          </p:cNvSpPr>
          <p:nvPr/>
        </p:nvSpPr>
        <p:spPr bwMode="auto">
          <a:xfrm>
            <a:off x="61372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69" name="Oval 86"/>
          <p:cNvSpPr>
            <a:spLocks noChangeArrowheads="1"/>
          </p:cNvSpPr>
          <p:nvPr/>
        </p:nvSpPr>
        <p:spPr bwMode="auto">
          <a:xfrm>
            <a:off x="59467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0" name="Oval 85"/>
          <p:cNvSpPr>
            <a:spLocks noChangeArrowheads="1"/>
          </p:cNvSpPr>
          <p:nvPr/>
        </p:nvSpPr>
        <p:spPr bwMode="auto">
          <a:xfrm>
            <a:off x="569912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1" name="Oval 84"/>
          <p:cNvSpPr>
            <a:spLocks noChangeArrowheads="1"/>
          </p:cNvSpPr>
          <p:nvPr/>
        </p:nvSpPr>
        <p:spPr bwMode="auto">
          <a:xfrm>
            <a:off x="553720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2" name="Oval 94"/>
          <p:cNvSpPr>
            <a:spLocks noChangeArrowheads="1"/>
          </p:cNvSpPr>
          <p:nvPr/>
        </p:nvSpPr>
        <p:spPr bwMode="auto">
          <a:xfrm>
            <a:off x="745172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3" name="Oval 93"/>
          <p:cNvSpPr>
            <a:spLocks noChangeArrowheads="1"/>
          </p:cNvSpPr>
          <p:nvPr/>
        </p:nvSpPr>
        <p:spPr bwMode="auto">
          <a:xfrm>
            <a:off x="72802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" name="Oval 92"/>
          <p:cNvSpPr>
            <a:spLocks noChangeArrowheads="1"/>
          </p:cNvSpPr>
          <p:nvPr/>
        </p:nvSpPr>
        <p:spPr bwMode="auto">
          <a:xfrm>
            <a:off x="710882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" name="Oval 91"/>
          <p:cNvSpPr>
            <a:spLocks noChangeArrowheads="1"/>
          </p:cNvSpPr>
          <p:nvPr/>
        </p:nvSpPr>
        <p:spPr bwMode="auto">
          <a:xfrm>
            <a:off x="68992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6" name="Oval 98"/>
          <p:cNvSpPr>
            <a:spLocks noChangeArrowheads="1"/>
          </p:cNvSpPr>
          <p:nvPr/>
        </p:nvSpPr>
        <p:spPr bwMode="auto">
          <a:xfrm>
            <a:off x="837565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7" name="Oval 99"/>
          <p:cNvSpPr>
            <a:spLocks noChangeArrowheads="1"/>
          </p:cNvSpPr>
          <p:nvPr/>
        </p:nvSpPr>
        <p:spPr bwMode="auto">
          <a:xfrm>
            <a:off x="82327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8" name="Oval 97"/>
          <p:cNvSpPr>
            <a:spLocks noChangeArrowheads="1"/>
          </p:cNvSpPr>
          <p:nvPr/>
        </p:nvSpPr>
        <p:spPr bwMode="auto">
          <a:xfrm>
            <a:off x="804227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9" name="Oval 96"/>
          <p:cNvSpPr>
            <a:spLocks noChangeArrowheads="1"/>
          </p:cNvSpPr>
          <p:nvPr/>
        </p:nvSpPr>
        <p:spPr bwMode="auto">
          <a:xfrm>
            <a:off x="782320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0" name="Oval 95"/>
          <p:cNvSpPr>
            <a:spLocks noChangeArrowheads="1"/>
          </p:cNvSpPr>
          <p:nvPr/>
        </p:nvSpPr>
        <p:spPr bwMode="auto">
          <a:xfrm>
            <a:off x="759460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1" name="Oval 100"/>
          <p:cNvSpPr>
            <a:spLocks noChangeArrowheads="1"/>
          </p:cNvSpPr>
          <p:nvPr/>
        </p:nvSpPr>
        <p:spPr bwMode="auto">
          <a:xfrm>
            <a:off x="8709025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2" name="Oval 101"/>
          <p:cNvSpPr>
            <a:spLocks noChangeArrowheads="1"/>
          </p:cNvSpPr>
          <p:nvPr/>
        </p:nvSpPr>
        <p:spPr bwMode="auto">
          <a:xfrm>
            <a:off x="8566150" y="3025775"/>
            <a:ext cx="142875" cy="85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83" name="Rectangle 1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84" name="Rectangle 138"/>
          <p:cNvSpPr>
            <a:spLocks noChangeArrowheads="1"/>
          </p:cNvSpPr>
          <p:nvPr/>
        </p:nvSpPr>
        <p:spPr bwMode="auto">
          <a:xfrm>
            <a:off x="2247900" y="457200"/>
            <a:ext cx="5467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>
              <a:latin typeface="Comic Sans MS" pitchFamily="66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omic Sans MS" pitchFamily="66" charset="0"/>
                <a:cs typeface="Times New Roman" pitchFamily="18" charset="0"/>
              </a:rPr>
              <a:t>       Гусеничка    Фонетичка</a:t>
            </a:r>
            <a:endParaRPr lang="ru-RU"/>
          </a:p>
        </p:txBody>
      </p:sp>
      <p:sp>
        <p:nvSpPr>
          <p:cNvPr id="3185" name="TextBox 114"/>
          <p:cNvSpPr txBox="1">
            <a:spLocks noChangeArrowheads="1"/>
          </p:cNvSpPr>
          <p:nvPr/>
        </p:nvSpPr>
        <p:spPr bwMode="auto">
          <a:xfrm>
            <a:off x="3000375" y="3929063"/>
            <a:ext cx="40116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Гусеничка  к нам пришла,</a:t>
            </a:r>
          </a:p>
          <a:p>
            <a:r>
              <a:rPr lang="ru-RU" sz="2400">
                <a:latin typeface="Comic Sans MS" pitchFamily="66" charset="0"/>
              </a:rPr>
              <a:t>Много звуков принесла.</a:t>
            </a:r>
          </a:p>
          <a:p>
            <a:r>
              <a:rPr lang="ru-RU" sz="2400">
                <a:latin typeface="Comic Sans MS" pitchFamily="66" charset="0"/>
              </a:rPr>
              <a:t>Как её разрисовать?</a:t>
            </a:r>
          </a:p>
          <a:p>
            <a:r>
              <a:rPr lang="ru-RU" sz="2400">
                <a:latin typeface="Comic Sans MS" pitchFamily="66" charset="0"/>
              </a:rPr>
              <a:t>Надо звуки изучать.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/>
              <a:t> </a:t>
            </a:r>
            <a:r>
              <a:rPr lang="ru-RU" sz="3200" dirty="0"/>
              <a:t>Звуки, которые свободно поются, состоят только из голоса,  - это </a:t>
            </a:r>
            <a:r>
              <a:rPr lang="ru-RU" sz="3200" b="1" dirty="0">
                <a:solidFill>
                  <a:srgbClr val="F43051"/>
                </a:solidFill>
              </a:rPr>
              <a:t>гласные звуки</a:t>
            </a:r>
            <a:r>
              <a:rPr lang="ru-RU" sz="3800" dirty="0"/>
              <a:t>.  </a:t>
            </a:r>
            <a:endParaRPr lang="ru-RU" sz="3600" dirty="0"/>
          </a:p>
        </p:txBody>
      </p:sp>
      <p:pic>
        <p:nvPicPr>
          <p:cNvPr id="4099" name="Picture 6" descr="img4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828800"/>
            <a:ext cx="4419600" cy="4068763"/>
          </a:xfrm>
        </p:spPr>
      </p:pic>
      <p:sp>
        <p:nvSpPr>
          <p:cNvPr id="4100" name="AutoShape 7"/>
          <p:cNvSpPr>
            <a:spLocks noChangeArrowheads="1"/>
          </p:cNvSpPr>
          <p:nvPr/>
        </p:nvSpPr>
        <p:spPr bwMode="auto">
          <a:xfrm>
            <a:off x="3429000" y="3505200"/>
            <a:ext cx="1219200" cy="838200"/>
          </a:xfrm>
          <a:prstGeom prst="cloudCallout">
            <a:avLst>
              <a:gd name="adj1" fmla="val 84898"/>
              <a:gd name="adj2" fmla="val -27843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3200">
              <a:latin typeface="Calibri" pitchFamily="34" charset="0"/>
            </a:endParaRPr>
          </a:p>
        </p:txBody>
      </p:sp>
      <p:sp>
        <p:nvSpPr>
          <p:cNvPr id="4101" name="AutoShape 9"/>
          <p:cNvSpPr>
            <a:spLocks noChangeArrowheads="1"/>
          </p:cNvSpPr>
          <p:nvPr/>
        </p:nvSpPr>
        <p:spPr bwMode="auto">
          <a:xfrm>
            <a:off x="381000" y="1905000"/>
            <a:ext cx="1905000" cy="1143000"/>
          </a:xfrm>
          <a:prstGeom prst="wedgeEllipseCallout">
            <a:avLst>
              <a:gd name="adj1" fmla="val 88333"/>
              <a:gd name="adj2" fmla="val 64028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а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152400" y="3657600"/>
            <a:ext cx="1981200" cy="1219200"/>
          </a:xfrm>
          <a:prstGeom prst="wedgeEllipseCallout">
            <a:avLst>
              <a:gd name="adj1" fmla="val 73398"/>
              <a:gd name="adj2" fmla="val -28514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о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1752600" y="4953000"/>
            <a:ext cx="1905000" cy="1143000"/>
          </a:xfrm>
          <a:prstGeom prst="wedgeEllipseCallout">
            <a:avLst>
              <a:gd name="adj1" fmla="val 62333"/>
              <a:gd name="adj2" fmla="val -87083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у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6705600" y="1752600"/>
            <a:ext cx="1905000" cy="990600"/>
          </a:xfrm>
          <a:prstGeom prst="wedgeEllipseCallout">
            <a:avLst>
              <a:gd name="adj1" fmla="val -74333"/>
              <a:gd name="adj2" fmla="val 87981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э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05" name="AutoShape 14"/>
          <p:cNvSpPr>
            <a:spLocks noChangeArrowheads="1"/>
          </p:cNvSpPr>
          <p:nvPr/>
        </p:nvSpPr>
        <p:spPr bwMode="auto">
          <a:xfrm>
            <a:off x="6705600" y="3048000"/>
            <a:ext cx="2057400" cy="1219200"/>
          </a:xfrm>
          <a:prstGeom prst="wedgeEllipseCallout">
            <a:avLst>
              <a:gd name="adj1" fmla="val -86727"/>
              <a:gd name="adj2" fmla="val 4819"/>
            </a:avLst>
          </a:prstGeom>
          <a:solidFill>
            <a:srgbClr val="FF0000"/>
          </a:solidFill>
          <a:ln w="444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ы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106" name="AutoShape 15"/>
          <p:cNvSpPr>
            <a:spLocks noChangeArrowheads="1"/>
          </p:cNvSpPr>
          <p:nvPr/>
        </p:nvSpPr>
        <p:spPr bwMode="auto">
          <a:xfrm>
            <a:off x="6553200" y="4876800"/>
            <a:ext cx="1981200" cy="1143000"/>
          </a:xfrm>
          <a:prstGeom prst="wedgeEllipseCallout">
            <a:avLst>
              <a:gd name="adj1" fmla="val -79806"/>
              <a:gd name="adj2" fmla="val -73750"/>
            </a:avLst>
          </a:prstGeom>
          <a:solidFill>
            <a:srgbClr val="FF0000"/>
          </a:solidFill>
          <a:ln w="444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]</a:t>
            </a:r>
            <a:r>
              <a:rPr lang="ru-RU" sz="40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571480"/>
            <a:ext cx="83682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Знакомство с согласными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7" name="Picture 6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341438"/>
            <a:ext cx="4870450" cy="4525962"/>
          </a:xfrm>
          <a:noFill/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1714500" y="5857875"/>
            <a:ext cx="5929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Некоторые согласные звуки  бывают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твёрдыми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мягкими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2555875" y="1700213"/>
            <a:ext cx="2138363" cy="928687"/>
          </a:xfrm>
          <a:prstGeom prst="cloudCallout">
            <a:avLst>
              <a:gd name="adj1" fmla="val 75398"/>
              <a:gd name="adj2" fmla="val 49458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3333CC"/>
                </a:solidFill>
                <a:latin typeface="Calibri" pitchFamily="34" charset="0"/>
              </a:rPr>
              <a:t>Н</a:t>
            </a:r>
            <a:r>
              <a:rPr lang="ru-RU" sz="2400" b="1">
                <a:latin typeface="Calibri" pitchFamily="34" charset="0"/>
              </a:rPr>
              <a:t>аф</a:t>
            </a:r>
            <a:r>
              <a:rPr lang="ru-RU" sz="2400" b="1">
                <a:solidFill>
                  <a:srgbClr val="3333CC"/>
                </a:solidFill>
                <a:latin typeface="Calibri" pitchFamily="34" charset="0"/>
              </a:rPr>
              <a:t>-Н</a:t>
            </a:r>
            <a:r>
              <a:rPr lang="ru-RU" sz="2400" b="1">
                <a:latin typeface="Calibri" pitchFamily="34" charset="0"/>
              </a:rPr>
              <a:t>аф</a:t>
            </a:r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4356100" y="3429000"/>
            <a:ext cx="2214563" cy="1143000"/>
          </a:xfrm>
          <a:prstGeom prst="cloudCallout">
            <a:avLst>
              <a:gd name="adj1" fmla="val -92282"/>
              <a:gd name="adj2" fmla="val 44403"/>
            </a:avLst>
          </a:prstGeom>
          <a:solidFill>
            <a:srgbClr val="D4F5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Н</a:t>
            </a:r>
            <a:r>
              <a:rPr lang="ru-RU" sz="2400" b="1">
                <a:latin typeface="Calibri" pitchFamily="34" charset="0"/>
              </a:rPr>
              <a:t>иф</a:t>
            </a:r>
            <a:r>
              <a:rPr lang="ru-RU" sz="2400" b="1">
                <a:solidFill>
                  <a:srgbClr val="009900"/>
                </a:solidFill>
                <a:latin typeface="Calibri" pitchFamily="34" charset="0"/>
              </a:rPr>
              <a:t>-Н</a:t>
            </a:r>
            <a:r>
              <a:rPr lang="ru-RU" sz="2400" b="1">
                <a:latin typeface="Calibri" pitchFamily="34" charset="0"/>
              </a:rPr>
              <a:t>иф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Знакомство с согласными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 descr="20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628775"/>
            <a:ext cx="36734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2555875" y="1844675"/>
            <a:ext cx="1635125" cy="1223963"/>
          </a:xfrm>
          <a:prstGeom prst="cloudCallout">
            <a:avLst>
              <a:gd name="adj1" fmla="val 88736"/>
              <a:gd name="adj2" fmla="val 2263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6084888" y="2636838"/>
            <a:ext cx="1943100" cy="1223962"/>
          </a:xfrm>
          <a:prstGeom prst="cloudCallout">
            <a:avLst>
              <a:gd name="adj1" fmla="val -84315"/>
              <a:gd name="adj2" fmla="val 30546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824163" y="2079625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hlink"/>
                </a:solidFill>
              </a:rPr>
              <a:t>М</a:t>
            </a:r>
            <a:r>
              <a:rPr lang="ru-RU" sz="2400" b="1"/>
              <a:t>аша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6424613" y="2943225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9900"/>
                </a:solidFill>
              </a:rPr>
              <a:t>м</a:t>
            </a:r>
            <a:r>
              <a:rPr lang="ru-RU" sz="2400" b="1"/>
              <a:t>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Знакомство с согласными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700213"/>
            <a:ext cx="30257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477413e1f0c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357563"/>
            <a:ext cx="2124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10"/>
          <p:cNvSpPr>
            <a:spLocks noChangeArrowheads="1"/>
          </p:cNvSpPr>
          <p:nvPr/>
        </p:nvSpPr>
        <p:spPr bwMode="auto">
          <a:xfrm>
            <a:off x="3348038" y="1700213"/>
            <a:ext cx="1943100" cy="1223962"/>
          </a:xfrm>
          <a:prstGeom prst="cloudCallout">
            <a:avLst>
              <a:gd name="adj1" fmla="val -84315"/>
              <a:gd name="adj2" fmla="val 30546"/>
            </a:avLst>
          </a:prstGeom>
          <a:solidFill>
            <a:srgbClr val="D4F5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4356100" y="4221163"/>
            <a:ext cx="2066925" cy="1223962"/>
          </a:xfrm>
          <a:prstGeom prst="cloudCallout">
            <a:avLst>
              <a:gd name="adj1" fmla="val 80644"/>
              <a:gd name="adj2" fmla="val 22634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903663" y="1935163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9900"/>
                </a:solidFill>
              </a:rPr>
              <a:t>л</a:t>
            </a:r>
            <a:r>
              <a:rPr lang="ru-RU" sz="2400" b="1"/>
              <a:t>иса</a:t>
            </a:r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4643438" y="4508500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Ко</a:t>
            </a:r>
            <a:r>
              <a:rPr lang="ru-RU" sz="2400" b="1">
                <a:solidFill>
                  <a:schemeClr val="hlink"/>
                </a:solidFill>
              </a:rPr>
              <a:t>л</a:t>
            </a:r>
            <a:r>
              <a:rPr lang="ru-RU" sz="2400" b="1"/>
              <a:t>обок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Знакомство с согласными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860800"/>
            <a:ext cx="44958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03labtu471275221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060575"/>
            <a:ext cx="2047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4211638" y="2133600"/>
            <a:ext cx="2016125" cy="1150938"/>
          </a:xfrm>
          <a:prstGeom prst="cloudCallout">
            <a:avLst>
              <a:gd name="adj1" fmla="val 79843"/>
              <a:gd name="adj2" fmla="val 74278"/>
            </a:avLst>
          </a:prstGeom>
          <a:solidFill>
            <a:srgbClr val="D4F5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4356100" y="4221163"/>
            <a:ext cx="2087563" cy="1008062"/>
          </a:xfrm>
          <a:prstGeom prst="cloudCallout">
            <a:avLst>
              <a:gd name="adj1" fmla="val -76236"/>
              <a:gd name="adj2" fmla="val -4417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624388" y="2439988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ст</a:t>
            </a:r>
            <a:r>
              <a:rPr lang="ru-RU" sz="2400" b="1">
                <a:solidFill>
                  <a:srgbClr val="009900"/>
                </a:solidFill>
              </a:rPr>
              <a:t>р</a:t>
            </a:r>
            <a:r>
              <a:rPr lang="ru-RU" sz="2400" b="1"/>
              <a:t>екоза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4716463" y="4437063"/>
            <a:ext cx="147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му</a:t>
            </a:r>
            <a:r>
              <a:rPr lang="ru-RU" sz="2400" b="1">
                <a:solidFill>
                  <a:schemeClr val="hlink"/>
                </a:solidFill>
              </a:rPr>
              <a:t>р</a:t>
            </a:r>
            <a:r>
              <a:rPr lang="ru-RU" sz="2400" b="1"/>
              <a:t>авей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Знакомство с согласным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’]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4" descr="103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484313"/>
            <a:ext cx="50292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1619250" y="1773238"/>
            <a:ext cx="2665413" cy="1438275"/>
          </a:xfrm>
          <a:prstGeom prst="cloudCallout">
            <a:avLst>
              <a:gd name="adj1" fmla="val 50060"/>
              <a:gd name="adj2" fmla="val 59380"/>
            </a:avLst>
          </a:prstGeom>
          <a:solidFill>
            <a:srgbClr val="D4F56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908175" y="2276475"/>
            <a:ext cx="213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Дю</a:t>
            </a:r>
            <a:r>
              <a:rPr lang="ru-RU" sz="2400" b="1">
                <a:solidFill>
                  <a:srgbClr val="009900"/>
                </a:solidFill>
              </a:rPr>
              <a:t>й</a:t>
            </a:r>
            <a:r>
              <a:rPr lang="ru-RU" sz="2400" b="1"/>
              <a:t>мовочка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339</Words>
  <Application>Microsoft Office PowerPoint</Application>
  <PresentationFormat>Экран (4:3)</PresentationFormat>
  <Paragraphs>128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Урок   обучения грамоте</vt:lpstr>
      <vt:lpstr>Слайд 2</vt:lpstr>
      <vt:lpstr> Звуки, которые свободно поются, состоят только из голоса,  - это гласные звуки.  </vt:lpstr>
      <vt:lpstr>Слайд 4</vt:lpstr>
      <vt:lpstr>Знакомство с согласными [н], [н’] </vt:lpstr>
      <vt:lpstr>Знакомство с согласными [м], [м’]</vt:lpstr>
      <vt:lpstr>Знакомство с согласными [л], [л’]</vt:lpstr>
      <vt:lpstr>Знакомство с согласными [р], [р’]</vt:lpstr>
      <vt:lpstr>Знакомство с согласным  [й’]</vt:lpstr>
      <vt:lpstr>Гусеничка Фонетичка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Прочитай</vt:lpstr>
      <vt:lpstr>Знакомство с гласными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обучения грамоте</dc:title>
  <dc:creator>name_nout03</dc:creator>
  <cp:lastModifiedBy>Admin</cp:lastModifiedBy>
  <cp:revision>39</cp:revision>
  <dcterms:created xsi:type="dcterms:W3CDTF">2011-06-28T09:45:03Z</dcterms:created>
  <dcterms:modified xsi:type="dcterms:W3CDTF">2013-11-01T09:58:57Z</dcterms:modified>
</cp:coreProperties>
</file>