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75" r:id="rId3"/>
    <p:sldId id="274" r:id="rId4"/>
    <p:sldId id="266" r:id="rId5"/>
    <p:sldId id="268" r:id="rId6"/>
    <p:sldId id="259" r:id="rId7"/>
    <p:sldId id="267" r:id="rId8"/>
    <p:sldId id="260" r:id="rId9"/>
    <p:sldId id="261" r:id="rId10"/>
    <p:sldId id="262" r:id="rId11"/>
    <p:sldId id="263" r:id="rId12"/>
    <p:sldId id="270" r:id="rId13"/>
    <p:sldId id="269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6600"/>
    <a:srgbClr val="FF3300"/>
    <a:srgbClr val="CC3300"/>
    <a:srgbClr val="FFFFE5"/>
    <a:srgbClr val="FFFFCC"/>
    <a:srgbClr val="B7FF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7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1D293-9534-4CD2-B42F-799915EE1A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704C5-2259-45CC-A1BD-51A604E645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68881-3A22-4B9D-BE1D-85FE0E3614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DDE92-7751-42BE-B79E-D985A0FC72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7EB64-EF1F-41BA-A7D9-14A38EFAE9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8CC03-38F6-4D29-A2B8-B7A126881C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0B71B-D4B7-4154-9A47-154D753607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54212-B37B-409C-8311-A997E55B6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EBD6A-3223-4820-ACC1-FA18AF223A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50B49-ECE7-42DE-9800-31CEE26A9D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C2BBB-68C1-4782-A752-0D67B0C25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8C7CD-CAF7-4A9D-953A-A180ED0B2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2298BF87-D206-47EA-AB5A-0C4BD48A3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484313"/>
            <a:ext cx="8229600" cy="1800225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chemeClr val="folHlink"/>
                </a:solidFill>
                <a:latin typeface="Century Gothic" pitchFamily="34" charset="0"/>
              </a:rPr>
              <a:t>Химические свойства оксидов</a:t>
            </a:r>
          </a:p>
        </p:txBody>
      </p:sp>
      <p:pic>
        <p:nvPicPr>
          <p:cNvPr id="2051" name="Picture 6" descr="Rutile-unit-cell-3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63" y="3429000"/>
            <a:ext cx="4175125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6048375"/>
          </a:xfrm>
        </p:spPr>
        <p:txBody>
          <a:bodyPr/>
          <a:lstStyle/>
          <a:p>
            <a:pPr eaLnBrk="1" hangingPunct="1">
              <a:buClr>
                <a:schemeClr val="folHlink"/>
              </a:buClr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FFFFCC"/>
                </a:solidFill>
              </a:rPr>
              <a:t>СаО + Н</a:t>
            </a:r>
            <a:r>
              <a:rPr lang="ru-RU" sz="1800" smtClean="0">
                <a:solidFill>
                  <a:srgbClr val="FFFFCC"/>
                </a:solidFill>
              </a:rPr>
              <a:t>2</a:t>
            </a:r>
            <a:r>
              <a:rPr lang="en-US" smtClean="0">
                <a:solidFill>
                  <a:srgbClr val="FFFFCC"/>
                </a:solidFill>
              </a:rPr>
              <a:t>O</a:t>
            </a:r>
            <a:r>
              <a:rPr lang="ru-RU" smtClean="0">
                <a:solidFill>
                  <a:srgbClr val="FFFFCC"/>
                </a:solidFill>
              </a:rPr>
              <a:t> → </a:t>
            </a:r>
            <a:r>
              <a:rPr lang="en-US" smtClean="0">
                <a:solidFill>
                  <a:srgbClr val="FFFFCC"/>
                </a:solidFill>
              </a:rPr>
              <a:t>Ca</a:t>
            </a:r>
            <a:r>
              <a:rPr lang="ru-RU" smtClean="0">
                <a:solidFill>
                  <a:srgbClr val="FFFFCC"/>
                </a:solidFill>
              </a:rPr>
              <a:t>(</a:t>
            </a:r>
            <a:r>
              <a:rPr lang="en-US" smtClean="0">
                <a:solidFill>
                  <a:srgbClr val="FFFFCC"/>
                </a:solidFill>
              </a:rPr>
              <a:t>OH</a:t>
            </a:r>
            <a:r>
              <a:rPr lang="ru-RU" smtClean="0">
                <a:solidFill>
                  <a:srgbClr val="FFFFCC"/>
                </a:solidFill>
              </a:rPr>
              <a:t>)</a:t>
            </a:r>
            <a:r>
              <a:rPr lang="ru-RU" sz="1800" smtClean="0">
                <a:solidFill>
                  <a:srgbClr val="FFFFCC"/>
                </a:solidFill>
              </a:rPr>
              <a:t>2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en-US" smtClean="0">
                <a:solidFill>
                  <a:srgbClr val="FFFFE5"/>
                </a:solidFill>
              </a:rPr>
              <a:t>	</a:t>
            </a:r>
            <a:r>
              <a:rPr lang="ru-RU" i="1" smtClean="0">
                <a:solidFill>
                  <a:srgbClr val="FFFFE5"/>
                </a:solidFill>
              </a:rPr>
              <a:t>(Осн. оксид + вода = основание)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FFFFCC"/>
                </a:solidFill>
              </a:rPr>
              <a:t>СаО + H</a:t>
            </a:r>
            <a:r>
              <a:rPr lang="ru-RU" sz="1800" smtClean="0">
                <a:solidFill>
                  <a:srgbClr val="FFFFCC"/>
                </a:solidFill>
              </a:rPr>
              <a:t>2</a:t>
            </a:r>
            <a:r>
              <a:rPr lang="ru-RU" smtClean="0">
                <a:solidFill>
                  <a:srgbClr val="FFFFCC"/>
                </a:solidFill>
              </a:rPr>
              <a:t>S</a:t>
            </a:r>
            <a:r>
              <a:rPr lang="en-US" smtClean="0">
                <a:solidFill>
                  <a:srgbClr val="FFFFCC"/>
                </a:solidFill>
              </a:rPr>
              <a:t>O</a:t>
            </a:r>
            <a:r>
              <a:rPr lang="ru-RU" sz="1800" smtClean="0">
                <a:solidFill>
                  <a:srgbClr val="FFFFCC"/>
                </a:solidFill>
              </a:rPr>
              <a:t>4</a:t>
            </a:r>
            <a:r>
              <a:rPr lang="en-US" smtClean="0">
                <a:solidFill>
                  <a:srgbClr val="FFFFCC"/>
                </a:solidFill>
              </a:rPr>
              <a:t> →</a:t>
            </a:r>
            <a:r>
              <a:rPr lang="ru-RU" smtClean="0">
                <a:solidFill>
                  <a:srgbClr val="FFFFCC"/>
                </a:solidFill>
              </a:rPr>
              <a:t> CaS</a:t>
            </a:r>
            <a:r>
              <a:rPr lang="en-US" smtClean="0">
                <a:solidFill>
                  <a:srgbClr val="FFFFCC"/>
                </a:solidFill>
              </a:rPr>
              <a:t>O</a:t>
            </a:r>
            <a:r>
              <a:rPr lang="ru-RU" sz="1800" smtClean="0">
                <a:solidFill>
                  <a:srgbClr val="FFFFCC"/>
                </a:solidFill>
              </a:rPr>
              <a:t>4</a:t>
            </a:r>
            <a:r>
              <a:rPr lang="ru-RU" smtClean="0">
                <a:solidFill>
                  <a:srgbClr val="FFFFCC"/>
                </a:solidFill>
              </a:rPr>
              <a:t> + H</a:t>
            </a:r>
            <a:r>
              <a:rPr lang="ru-RU" sz="1800" smtClean="0">
                <a:solidFill>
                  <a:srgbClr val="FFFFCC"/>
                </a:solidFill>
              </a:rPr>
              <a:t>2</a:t>
            </a:r>
            <a:r>
              <a:rPr lang="en-US" smtClean="0">
                <a:solidFill>
                  <a:srgbClr val="FFFFCC"/>
                </a:solidFill>
              </a:rPr>
              <a:t>O</a:t>
            </a:r>
            <a:endParaRPr lang="ru-RU" smtClean="0">
              <a:solidFill>
                <a:srgbClr val="FFFFCC"/>
              </a:solidFill>
            </a:endParaRP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en-US" smtClean="0">
                <a:solidFill>
                  <a:srgbClr val="FFFFE5"/>
                </a:solidFill>
              </a:rPr>
              <a:t>	</a:t>
            </a:r>
            <a:r>
              <a:rPr lang="ru-RU" i="1" smtClean="0">
                <a:solidFill>
                  <a:srgbClr val="FFFFE5"/>
                </a:solidFill>
              </a:rPr>
              <a:t>(Осн. оксид + кислота = соль + вода)</a:t>
            </a:r>
            <a:endParaRPr lang="en-US" i="1" smtClean="0">
              <a:solidFill>
                <a:srgbClr val="FFFFE5"/>
              </a:solidFill>
            </a:endParaRP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ü"/>
              <a:defRPr/>
            </a:pPr>
            <a:r>
              <a:rPr lang="en-US" smtClean="0">
                <a:solidFill>
                  <a:srgbClr val="FFFFCC"/>
                </a:solidFill>
              </a:rPr>
              <a:t>SO</a:t>
            </a:r>
            <a:r>
              <a:rPr lang="ru-RU" sz="1800" smtClean="0">
                <a:solidFill>
                  <a:srgbClr val="FFFFCC"/>
                </a:solidFill>
              </a:rPr>
              <a:t>3</a:t>
            </a:r>
            <a:r>
              <a:rPr lang="ru-RU" smtClean="0">
                <a:solidFill>
                  <a:srgbClr val="FFFFCC"/>
                </a:solidFill>
              </a:rPr>
              <a:t> + </a:t>
            </a:r>
            <a:r>
              <a:rPr lang="en-US" smtClean="0">
                <a:solidFill>
                  <a:srgbClr val="FFFFCC"/>
                </a:solidFill>
              </a:rPr>
              <a:t>H</a:t>
            </a:r>
            <a:r>
              <a:rPr lang="ru-RU" sz="1800" smtClean="0">
                <a:solidFill>
                  <a:srgbClr val="FFFFCC"/>
                </a:solidFill>
              </a:rPr>
              <a:t>2</a:t>
            </a:r>
            <a:r>
              <a:rPr lang="en-US" smtClean="0">
                <a:solidFill>
                  <a:srgbClr val="FFFFCC"/>
                </a:solidFill>
              </a:rPr>
              <a:t>O </a:t>
            </a:r>
            <a:r>
              <a:rPr lang="ru-RU" smtClean="0">
                <a:solidFill>
                  <a:srgbClr val="FFFFCC"/>
                </a:solidFill>
              </a:rPr>
              <a:t>→ </a:t>
            </a:r>
            <a:r>
              <a:rPr lang="en-US" smtClean="0">
                <a:solidFill>
                  <a:srgbClr val="FFFFCC"/>
                </a:solidFill>
              </a:rPr>
              <a:t>H</a:t>
            </a:r>
            <a:r>
              <a:rPr lang="ru-RU" sz="1800" smtClean="0">
                <a:solidFill>
                  <a:srgbClr val="FFFFCC"/>
                </a:solidFill>
              </a:rPr>
              <a:t>2</a:t>
            </a:r>
            <a:r>
              <a:rPr lang="en-US" smtClean="0">
                <a:solidFill>
                  <a:srgbClr val="FFFFCC"/>
                </a:solidFill>
              </a:rPr>
              <a:t>SO</a:t>
            </a:r>
            <a:r>
              <a:rPr lang="ru-RU" sz="1800" smtClean="0">
                <a:solidFill>
                  <a:srgbClr val="FFFFCC"/>
                </a:solidFill>
              </a:rPr>
              <a:t>4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en-US" smtClean="0">
                <a:solidFill>
                  <a:srgbClr val="FFFFE5"/>
                </a:solidFill>
              </a:rPr>
              <a:t>	</a:t>
            </a:r>
            <a:r>
              <a:rPr lang="ru-RU" i="1" smtClean="0">
                <a:solidFill>
                  <a:srgbClr val="FFFFE5"/>
                </a:solidFill>
              </a:rPr>
              <a:t>(Кисл. оксид + вода = кислота)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FFFFCC"/>
                </a:solidFill>
              </a:rPr>
              <a:t>S</a:t>
            </a:r>
            <a:r>
              <a:rPr lang="en-US" smtClean="0">
                <a:solidFill>
                  <a:srgbClr val="FFFFCC"/>
                </a:solidFill>
              </a:rPr>
              <a:t>O</a:t>
            </a:r>
            <a:r>
              <a:rPr lang="ru-RU" sz="1800" smtClean="0">
                <a:solidFill>
                  <a:srgbClr val="FFFFCC"/>
                </a:solidFill>
              </a:rPr>
              <a:t>3</a:t>
            </a:r>
            <a:r>
              <a:rPr lang="ru-RU" smtClean="0">
                <a:solidFill>
                  <a:srgbClr val="FFFFCC"/>
                </a:solidFill>
              </a:rPr>
              <a:t> + Са(ОН)</a:t>
            </a:r>
            <a:r>
              <a:rPr lang="ru-RU" sz="1800" smtClean="0">
                <a:solidFill>
                  <a:srgbClr val="FFFFCC"/>
                </a:solidFill>
              </a:rPr>
              <a:t>2</a:t>
            </a:r>
            <a:r>
              <a:rPr lang="ru-RU" smtClean="0">
                <a:solidFill>
                  <a:srgbClr val="FFFFCC"/>
                </a:solidFill>
              </a:rPr>
              <a:t> → CaS</a:t>
            </a:r>
            <a:r>
              <a:rPr lang="en-US" smtClean="0">
                <a:solidFill>
                  <a:srgbClr val="FFFFCC"/>
                </a:solidFill>
              </a:rPr>
              <a:t>O</a:t>
            </a:r>
            <a:r>
              <a:rPr lang="ru-RU" sz="1800" smtClean="0">
                <a:solidFill>
                  <a:srgbClr val="FFFFCC"/>
                </a:solidFill>
              </a:rPr>
              <a:t>4</a:t>
            </a:r>
            <a:r>
              <a:rPr lang="ru-RU" smtClean="0">
                <a:solidFill>
                  <a:srgbClr val="FFFFCC"/>
                </a:solidFill>
              </a:rPr>
              <a:t> + Н</a:t>
            </a:r>
            <a:r>
              <a:rPr lang="ru-RU" sz="1800" smtClean="0">
                <a:solidFill>
                  <a:srgbClr val="FFFFCC"/>
                </a:solidFill>
              </a:rPr>
              <a:t>2</a:t>
            </a:r>
            <a:r>
              <a:rPr lang="en-US" smtClean="0">
                <a:solidFill>
                  <a:srgbClr val="FFFFCC"/>
                </a:solidFill>
              </a:rPr>
              <a:t>O</a:t>
            </a:r>
            <a:endParaRPr lang="ru-RU" smtClean="0">
              <a:solidFill>
                <a:srgbClr val="FFFFCC"/>
              </a:solidFill>
            </a:endParaRP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en-US" smtClean="0">
                <a:solidFill>
                  <a:srgbClr val="FFFFE5"/>
                </a:solidFill>
              </a:rPr>
              <a:t>	</a:t>
            </a:r>
            <a:r>
              <a:rPr lang="ru-RU" i="1" smtClean="0">
                <a:solidFill>
                  <a:srgbClr val="FFFFE5"/>
                </a:solidFill>
              </a:rPr>
              <a:t>(Кисл. оксид + осн-е = соль + вода)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FFFFCC"/>
                </a:solidFill>
              </a:rPr>
              <a:t>СаО + S</a:t>
            </a:r>
            <a:r>
              <a:rPr lang="en-US" smtClean="0">
                <a:solidFill>
                  <a:srgbClr val="FFFFCC"/>
                </a:solidFill>
              </a:rPr>
              <a:t>O</a:t>
            </a:r>
            <a:r>
              <a:rPr lang="ru-RU" sz="1800" smtClean="0">
                <a:solidFill>
                  <a:srgbClr val="FFFFCC"/>
                </a:solidFill>
              </a:rPr>
              <a:t>3</a:t>
            </a:r>
            <a:r>
              <a:rPr lang="ru-RU" smtClean="0">
                <a:solidFill>
                  <a:srgbClr val="FFFFCC"/>
                </a:solidFill>
              </a:rPr>
              <a:t> → CaS</a:t>
            </a:r>
            <a:r>
              <a:rPr lang="en-US" smtClean="0">
                <a:solidFill>
                  <a:srgbClr val="FFFFCC"/>
                </a:solidFill>
              </a:rPr>
              <a:t>O</a:t>
            </a:r>
            <a:r>
              <a:rPr lang="ru-RU" sz="1800" smtClean="0">
                <a:solidFill>
                  <a:srgbClr val="FFFFCC"/>
                </a:solidFill>
              </a:rPr>
              <a:t>4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en-US" smtClean="0">
                <a:solidFill>
                  <a:srgbClr val="FFFFE5"/>
                </a:solidFill>
              </a:rPr>
              <a:t>	</a:t>
            </a:r>
            <a:r>
              <a:rPr lang="ru-RU" i="1" smtClean="0">
                <a:solidFill>
                  <a:srgbClr val="FFFFE5"/>
                </a:solidFill>
              </a:rPr>
              <a:t>(Осн. оксид + кисл. оксид = соль)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smtClean="0">
                <a:solidFill>
                  <a:srgbClr val="B7FFFF"/>
                </a:solidFill>
              </a:rPr>
              <a:t>Самостоятельная работа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00213"/>
            <a:ext cx="8075612" cy="1016000"/>
          </a:xfrm>
        </p:spPr>
        <p:txBody>
          <a:bodyPr/>
          <a:lstStyle/>
          <a:p>
            <a:pPr eaLnBrk="1" hangingPunct="1">
              <a:buClr>
                <a:schemeClr val="folHlink"/>
              </a:buClr>
              <a:buSzPct val="75000"/>
              <a:buFont typeface="Wingdings" pitchFamily="2" charset="2"/>
              <a:buChar char="q"/>
              <a:defRPr/>
            </a:pPr>
            <a:r>
              <a:rPr lang="ru-RU" sz="2800" smtClean="0"/>
              <a:t>Напишите уравнения реакций химических свойств следующих оксидов:</a:t>
            </a:r>
          </a:p>
        </p:txBody>
      </p:sp>
      <p:graphicFrame>
        <p:nvGraphicFramePr>
          <p:cNvPr id="11303" name="Group 39"/>
          <p:cNvGraphicFramePr>
            <a:graphicFrameLocks noGrp="1"/>
          </p:cNvGraphicFramePr>
          <p:nvPr>
            <p:ph sz="half" idx="2"/>
          </p:nvPr>
        </p:nvGraphicFramePr>
        <p:xfrm>
          <a:off x="1042988" y="2781300"/>
          <a:ext cx="6769100" cy="2232026"/>
        </p:xfrm>
        <a:graphic>
          <a:graphicData uri="http://schemas.openxmlformats.org/drawingml/2006/table">
            <a:tbl>
              <a:tblPr/>
              <a:tblGrid>
                <a:gridCol w="3384550"/>
                <a:gridCol w="3384550"/>
              </a:tblGrid>
              <a:tr h="725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 вариант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 вариант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a) </a:t>
                      </a: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SO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E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б) </a:t>
                      </a: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Na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O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E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a) </a:t>
                      </a: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MgO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E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б)</a:t>
                      </a: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CO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E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375" name="Picture 40" descr="new_94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5300663"/>
            <a:ext cx="1657350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268413"/>
            <a:ext cx="8229600" cy="1535112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u="sng" smtClean="0">
                <a:solidFill>
                  <a:srgbClr val="B7FFFF"/>
                </a:solidFill>
                <a:latin typeface="Comic Sans MS" pitchFamily="66" charset="0"/>
              </a:rPr>
              <a:t>Узнай "загадочный "оксид</a:t>
            </a:r>
          </a:p>
        </p:txBody>
      </p:sp>
      <p:pic>
        <p:nvPicPr>
          <p:cNvPr id="17411" name="Picture 6" descr="83679c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713" y="3068638"/>
            <a:ext cx="57150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692150"/>
            <a:ext cx="404812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5" descr="Soda_bubbles_mac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644900"/>
            <a:ext cx="4392613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6" name="Text Box 6"/>
          <p:cNvSpPr txBox="1">
            <a:spLocks noChangeArrowheads="1"/>
          </p:cNvSpPr>
          <p:nvPr/>
        </p:nvSpPr>
        <p:spPr bwMode="auto">
          <a:xfrm>
            <a:off x="663575" y="635000"/>
            <a:ext cx="390842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Чтоб появиться я сумел,</a:t>
            </a:r>
          </a:p>
          <a:p>
            <a:pPr>
              <a:defRPr/>
            </a:pPr>
            <a:r>
              <a:rPr lang="ru-RU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Прокаливают белый мел.</a:t>
            </a:r>
          </a:p>
          <a:p>
            <a:pPr>
              <a:defRPr/>
            </a:pPr>
            <a:r>
              <a:rPr lang="ru-RU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Меня дает огонь в печи</a:t>
            </a:r>
          </a:p>
          <a:p>
            <a:pPr>
              <a:defRPr/>
            </a:pPr>
            <a:r>
              <a:rPr lang="ru-RU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пламя маленькой свечи.</a:t>
            </a:r>
          </a:p>
          <a:p>
            <a:pPr>
              <a:defRPr/>
            </a:pPr>
            <a:r>
              <a:rPr lang="ru-RU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стоит только сделать вдох,</a:t>
            </a:r>
          </a:p>
          <a:p>
            <a:pPr>
              <a:defRPr/>
            </a:pPr>
            <a:r>
              <a:rPr lang="ru-RU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Чтоб я на свет явиться мог.</a:t>
            </a:r>
          </a:p>
          <a:p>
            <a:pPr>
              <a:defRPr/>
            </a:pPr>
            <a:r>
              <a:rPr lang="ru-RU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 в газированной воде,</a:t>
            </a:r>
          </a:p>
          <a:p>
            <a:pPr>
              <a:defRPr/>
            </a:pPr>
            <a:r>
              <a:rPr lang="ru-RU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 в хлебе, дыме, я везде!</a:t>
            </a:r>
          </a:p>
        </p:txBody>
      </p:sp>
      <p:pic>
        <p:nvPicPr>
          <p:cNvPr id="107527" name="Picture 7" descr="1a8c3cb8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0" y="4365625"/>
            <a:ext cx="1849438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71513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i="1" smtClean="0">
                <a:solidFill>
                  <a:srgbClr val="B7FFFF"/>
                </a:solidFill>
                <a:latin typeface="Verdana" pitchFamily="34" charset="0"/>
              </a:rPr>
              <a:t>Применение оксидов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6265863" cy="5327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v"/>
              <a:defRPr/>
            </a:pPr>
            <a:r>
              <a:rPr lang="ru-RU" smtClean="0"/>
              <a:t>В литосфере содержится оксид кремния - песок, оксид алюминия - глина. Они незаменимы в строительстве.</a:t>
            </a: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v"/>
              <a:defRPr/>
            </a:pPr>
            <a:endParaRPr lang="ru-RU" sz="900" smtClean="0"/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v"/>
              <a:defRPr/>
            </a:pPr>
            <a:r>
              <a:rPr lang="ru-RU" smtClean="0"/>
              <a:t>Из глины делают керамическую посуду</a:t>
            </a: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v"/>
              <a:defRPr/>
            </a:pPr>
            <a:endParaRPr lang="ru-RU" sz="1000" smtClean="0"/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v"/>
              <a:defRPr/>
            </a:pPr>
            <a:r>
              <a:rPr lang="ru-RU" smtClean="0"/>
              <a:t>Оксид железа (</a:t>
            </a:r>
            <a:r>
              <a:rPr lang="en-US" smtClean="0"/>
              <a:t>III</a:t>
            </a:r>
            <a:r>
              <a:rPr lang="ru-RU" smtClean="0"/>
              <a:t>) - красный железняк и Fe</a:t>
            </a:r>
            <a:r>
              <a:rPr lang="ru-RU" sz="1800" smtClean="0"/>
              <a:t>3</a:t>
            </a:r>
            <a:r>
              <a:rPr lang="ru-RU" smtClean="0"/>
              <a:t>O</a:t>
            </a:r>
            <a:r>
              <a:rPr lang="ru-RU" sz="1800" smtClean="0"/>
              <a:t>4</a:t>
            </a:r>
            <a:r>
              <a:rPr lang="ru-RU" smtClean="0"/>
              <a:t> - магнетит используют для получения железа.</a:t>
            </a:r>
            <a:endParaRPr lang="en-US" smtClean="0"/>
          </a:p>
        </p:txBody>
      </p:sp>
      <p:pic>
        <p:nvPicPr>
          <p:cNvPr id="19460" name="Picture 5" descr="IronOxidePigmentUSGOV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DDAD3"/>
              </a:clrFrom>
              <a:clrTo>
                <a:srgbClr val="DDDAD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25" y="4437063"/>
            <a:ext cx="2447925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 descr="phpThumb_generated_thumbnail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1341438"/>
            <a:ext cx="22320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87413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smtClean="0">
                <a:solidFill>
                  <a:srgbClr val="B7FFFF"/>
                </a:solidFill>
                <a:latin typeface="Verdana" pitchFamily="34" charset="0"/>
              </a:rPr>
              <a:t>Применение оксидов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5915025" cy="5184775"/>
          </a:xfrm>
        </p:spPr>
        <p:txBody>
          <a:bodyPr/>
          <a:lstStyle/>
          <a:p>
            <a:pPr eaLnBrk="1" hangingPunct="1">
              <a:buClr>
                <a:schemeClr val="folHlink"/>
              </a:buClr>
              <a:buFont typeface="Wingdings" pitchFamily="2" charset="2"/>
              <a:buChar char="v"/>
              <a:defRPr/>
            </a:pPr>
            <a:r>
              <a:rPr lang="ru-RU" smtClean="0"/>
              <a:t>Оксид кальция необходим для получения гашеной извести, которая используется для побелки.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v"/>
              <a:defRPr/>
            </a:pPr>
            <a:endParaRPr lang="ru-RU" smtClean="0"/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v"/>
              <a:defRPr/>
            </a:pPr>
            <a:endParaRPr lang="en-US" smtClean="0"/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v"/>
              <a:defRPr/>
            </a:pPr>
            <a:r>
              <a:rPr lang="ru-RU" smtClean="0"/>
              <a:t>Драгоценные камни</a:t>
            </a:r>
          </a:p>
        </p:txBody>
      </p:sp>
      <p:pic>
        <p:nvPicPr>
          <p:cNvPr id="20484" name="Picture 4" descr="Calcium_Ox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1484313"/>
            <a:ext cx="2001837" cy="20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8" descr="1bd80ae9608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BCC3D6"/>
              </a:clrFrom>
              <a:clrTo>
                <a:srgbClr val="BCC3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263" y="4149725"/>
            <a:ext cx="3384550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03313"/>
          </a:xfrm>
        </p:spPr>
        <p:txBody>
          <a:bodyPr/>
          <a:lstStyle/>
          <a:p>
            <a:pPr eaLnBrk="1" hangingPunct="1">
              <a:defRPr/>
            </a:pPr>
            <a:r>
              <a:rPr lang="ru-RU" u="sng" smtClean="0">
                <a:solidFill>
                  <a:srgbClr val="B7FFFF"/>
                </a:solidFill>
              </a:rPr>
              <a:t>Актуализация знаний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8447088" cy="4752975"/>
          </a:xfrm>
        </p:spPr>
        <p:txBody>
          <a:bodyPr/>
          <a:lstStyle/>
          <a:p>
            <a:pPr marL="609600" indent="-346075" eaLnBrk="1" hangingPunct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è"/>
              <a:tabLst>
                <a:tab pos="628650" algn="l"/>
              </a:tabLst>
              <a:defRPr/>
            </a:pPr>
            <a:r>
              <a:rPr lang="ru-RU" smtClean="0">
                <a:solidFill>
                  <a:srgbClr val="FFFFE5"/>
                </a:solidFill>
              </a:rPr>
              <a:t>Оксиды — это простые или сложные вещества? Свой ответ объясните.</a:t>
            </a:r>
          </a:p>
          <a:p>
            <a:pPr marL="609600" indent="-346075" eaLnBrk="1" hangingPunct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è"/>
              <a:tabLst>
                <a:tab pos="628650" algn="l"/>
              </a:tabLst>
              <a:defRPr/>
            </a:pPr>
            <a:endParaRPr lang="ru-RU" sz="2800" smtClean="0">
              <a:solidFill>
                <a:srgbClr val="FFFFE5"/>
              </a:solidFill>
            </a:endParaRPr>
          </a:p>
          <a:p>
            <a:pPr marL="609600" indent="-346075" eaLnBrk="1" hangingPunct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è"/>
              <a:tabLst>
                <a:tab pos="628650" algn="l"/>
              </a:tabLst>
              <a:defRPr/>
            </a:pPr>
            <a:r>
              <a:rPr lang="ru-RU" smtClean="0">
                <a:solidFill>
                  <a:srgbClr val="FFFFE5"/>
                </a:solidFill>
              </a:rPr>
              <a:t>Дайте определение оксидов.</a:t>
            </a:r>
          </a:p>
          <a:p>
            <a:pPr marL="609600" indent="-346075" eaLnBrk="1" hangingPunct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è"/>
              <a:tabLst>
                <a:tab pos="628650" algn="l"/>
              </a:tabLst>
              <a:defRPr/>
            </a:pPr>
            <a:endParaRPr lang="ru-RU" sz="2800" smtClean="0">
              <a:solidFill>
                <a:srgbClr val="FFFFE5"/>
              </a:solidFill>
            </a:endParaRPr>
          </a:p>
          <a:p>
            <a:pPr marL="609600" indent="-346075" eaLnBrk="1" hangingPunct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è"/>
              <a:tabLst>
                <a:tab pos="628650" algn="l"/>
              </a:tabLst>
              <a:defRPr/>
            </a:pPr>
            <a:r>
              <a:rPr lang="ru-RU" smtClean="0">
                <a:solidFill>
                  <a:srgbClr val="FFFFE5"/>
                </a:solidFill>
              </a:rPr>
              <a:t>В каком агрегатном состоянии могут находиться оксиды?</a:t>
            </a:r>
          </a:p>
          <a:p>
            <a:pPr marL="609600" indent="-346075" eaLnBrk="1" hangingPunct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è"/>
              <a:tabLst>
                <a:tab pos="628650" algn="l"/>
              </a:tabLst>
              <a:defRPr/>
            </a:pPr>
            <a:endParaRPr lang="ru-RU" sz="2800" smtClean="0">
              <a:solidFill>
                <a:srgbClr val="FFFFE5"/>
              </a:solidFill>
            </a:endParaRPr>
          </a:p>
          <a:p>
            <a:pPr marL="609600" indent="-346075" eaLnBrk="1" hangingPunct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è"/>
              <a:tabLst>
                <a:tab pos="628650" algn="l"/>
              </a:tabLst>
              <a:defRPr/>
            </a:pPr>
            <a:r>
              <a:rPr lang="ru-RU" smtClean="0">
                <a:solidFill>
                  <a:srgbClr val="FFFFE5"/>
                </a:solidFill>
              </a:rPr>
              <a:t>Какие виды оксидов вы знаете?</a:t>
            </a:r>
          </a:p>
        </p:txBody>
      </p:sp>
      <p:pic>
        <p:nvPicPr>
          <p:cNvPr id="6148" name="Picture 4" descr="47312404_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388" y="5084763"/>
            <a:ext cx="1798637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6035675" y="6086475"/>
            <a:ext cx="27844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3252788" y="6086475"/>
            <a:ext cx="27828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200" b="1" u="sng">
                <a:solidFill>
                  <a:srgbClr val="FFFF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Соль</a:t>
            </a:r>
            <a:endParaRPr lang="ru-RU" sz="4000" b="1" u="sng">
              <a:solidFill>
                <a:srgbClr val="FFFFE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468313" y="6086475"/>
            <a:ext cx="27844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6035675" y="5568950"/>
            <a:ext cx="27844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3252788" y="5568950"/>
            <a:ext cx="27828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6743" name="Rectangle 7"/>
          <p:cNvSpPr>
            <a:spLocks noChangeArrowheads="1"/>
          </p:cNvSpPr>
          <p:nvPr/>
        </p:nvSpPr>
        <p:spPr bwMode="auto">
          <a:xfrm>
            <a:off x="468313" y="5568950"/>
            <a:ext cx="27844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6744" name="Rectangle 8"/>
          <p:cNvSpPr>
            <a:spLocks noChangeArrowheads="1"/>
          </p:cNvSpPr>
          <p:nvPr/>
        </p:nvSpPr>
        <p:spPr bwMode="auto">
          <a:xfrm>
            <a:off x="6035675" y="5051425"/>
            <a:ext cx="27844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6745" name="Rectangle 9"/>
          <p:cNvSpPr>
            <a:spLocks noChangeArrowheads="1"/>
          </p:cNvSpPr>
          <p:nvPr/>
        </p:nvSpPr>
        <p:spPr bwMode="auto">
          <a:xfrm>
            <a:off x="3252788" y="4941888"/>
            <a:ext cx="2782887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200" b="1">
                <a:solidFill>
                  <a:srgbClr val="FFFF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Друг с другом</a:t>
            </a:r>
            <a:endParaRPr lang="ru-RU" sz="4000" b="1">
              <a:solidFill>
                <a:srgbClr val="FFFFE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16746" name="Rectangle 10"/>
          <p:cNvSpPr>
            <a:spLocks noChangeArrowheads="1"/>
          </p:cNvSpPr>
          <p:nvPr/>
        </p:nvSpPr>
        <p:spPr bwMode="auto">
          <a:xfrm>
            <a:off x="468313" y="5051425"/>
            <a:ext cx="27844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6747" name="Rectangle 11"/>
          <p:cNvSpPr>
            <a:spLocks noChangeArrowheads="1"/>
          </p:cNvSpPr>
          <p:nvPr/>
        </p:nvSpPr>
        <p:spPr bwMode="auto">
          <a:xfrm>
            <a:off x="6035675" y="4533900"/>
            <a:ext cx="27844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6748" name="Rectangle 12"/>
          <p:cNvSpPr>
            <a:spLocks noChangeArrowheads="1"/>
          </p:cNvSpPr>
          <p:nvPr/>
        </p:nvSpPr>
        <p:spPr bwMode="auto">
          <a:xfrm>
            <a:off x="3252788" y="4533900"/>
            <a:ext cx="27828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6749" name="Rectangle 13"/>
          <p:cNvSpPr>
            <a:spLocks noChangeArrowheads="1"/>
          </p:cNvSpPr>
          <p:nvPr/>
        </p:nvSpPr>
        <p:spPr bwMode="auto">
          <a:xfrm>
            <a:off x="468313" y="4533900"/>
            <a:ext cx="27844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6750" name="Rectangle 14"/>
          <p:cNvSpPr>
            <a:spLocks noChangeArrowheads="1"/>
          </p:cNvSpPr>
          <p:nvPr/>
        </p:nvSpPr>
        <p:spPr bwMode="auto">
          <a:xfrm>
            <a:off x="6227763" y="4221163"/>
            <a:ext cx="27844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200" b="1" u="sng">
                <a:solidFill>
                  <a:srgbClr val="FFFF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(соль + Н</a:t>
            </a:r>
            <a:r>
              <a:rPr lang="ru-RU" sz="3200" b="1" u="sng" baseline="-30000">
                <a:solidFill>
                  <a:srgbClr val="FFFF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u="sng">
                <a:solidFill>
                  <a:srgbClr val="FFFF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О)</a:t>
            </a:r>
            <a:endParaRPr lang="ru-RU" sz="4000" b="1" u="sng">
              <a:solidFill>
                <a:srgbClr val="FFFFE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16751" name="Rectangle 15"/>
          <p:cNvSpPr>
            <a:spLocks noChangeArrowheads="1"/>
          </p:cNvSpPr>
          <p:nvPr/>
        </p:nvSpPr>
        <p:spPr bwMode="auto">
          <a:xfrm>
            <a:off x="3252788" y="4016375"/>
            <a:ext cx="27828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6752" name="Rectangle 16"/>
          <p:cNvSpPr>
            <a:spLocks noChangeArrowheads="1"/>
          </p:cNvSpPr>
          <p:nvPr/>
        </p:nvSpPr>
        <p:spPr bwMode="auto">
          <a:xfrm>
            <a:off x="179388" y="4221163"/>
            <a:ext cx="27844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200" b="1" u="sng">
                <a:solidFill>
                  <a:srgbClr val="FFFF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(соль + Н</a:t>
            </a:r>
            <a:r>
              <a:rPr lang="ru-RU" sz="3200" b="1" u="sng" baseline="-30000">
                <a:solidFill>
                  <a:srgbClr val="FFFF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u="sng">
                <a:solidFill>
                  <a:srgbClr val="FFFF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О)</a:t>
            </a:r>
            <a:endParaRPr lang="ru-RU" sz="4000" b="1" u="sng">
              <a:solidFill>
                <a:srgbClr val="FFFFE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16753" name="Rectangle 17"/>
          <p:cNvSpPr>
            <a:spLocks noChangeArrowheads="1"/>
          </p:cNvSpPr>
          <p:nvPr/>
        </p:nvSpPr>
        <p:spPr bwMode="auto">
          <a:xfrm>
            <a:off x="6035675" y="3498850"/>
            <a:ext cx="27844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6754" name="Rectangle 18"/>
          <p:cNvSpPr>
            <a:spLocks noChangeArrowheads="1"/>
          </p:cNvSpPr>
          <p:nvPr/>
        </p:nvSpPr>
        <p:spPr bwMode="auto">
          <a:xfrm>
            <a:off x="3252788" y="3498850"/>
            <a:ext cx="27828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6755" name="Rectangle 19"/>
          <p:cNvSpPr>
            <a:spLocks noChangeArrowheads="1"/>
          </p:cNvSpPr>
          <p:nvPr/>
        </p:nvSpPr>
        <p:spPr bwMode="auto">
          <a:xfrm>
            <a:off x="468313" y="3498850"/>
            <a:ext cx="27844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6756" name="Rectangle 20"/>
          <p:cNvSpPr>
            <a:spLocks noChangeArrowheads="1"/>
          </p:cNvSpPr>
          <p:nvPr/>
        </p:nvSpPr>
        <p:spPr bwMode="auto">
          <a:xfrm>
            <a:off x="6156325" y="3141663"/>
            <a:ext cx="27844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200" b="1" u="sng">
                <a:solidFill>
                  <a:srgbClr val="FFFF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Кислоты</a:t>
            </a:r>
            <a:endParaRPr lang="ru-RU" sz="4000" b="1" u="sng">
              <a:solidFill>
                <a:srgbClr val="FFFFE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16757" name="Rectangle 21"/>
          <p:cNvSpPr>
            <a:spLocks noChangeArrowheads="1"/>
          </p:cNvSpPr>
          <p:nvPr/>
        </p:nvSpPr>
        <p:spPr bwMode="auto">
          <a:xfrm>
            <a:off x="3276600" y="2997200"/>
            <a:ext cx="27828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6758" name="Rectangle 22"/>
          <p:cNvSpPr>
            <a:spLocks noChangeArrowheads="1"/>
          </p:cNvSpPr>
          <p:nvPr/>
        </p:nvSpPr>
        <p:spPr bwMode="auto">
          <a:xfrm>
            <a:off x="0" y="3141663"/>
            <a:ext cx="27844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200" b="1" u="sng">
                <a:solidFill>
                  <a:srgbClr val="FFFF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Основания</a:t>
            </a:r>
            <a:endParaRPr lang="ru-RU" sz="4000" b="1" u="sng">
              <a:solidFill>
                <a:srgbClr val="FFFFE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16759" name="Rectangle 23"/>
          <p:cNvSpPr>
            <a:spLocks noChangeArrowheads="1"/>
          </p:cNvSpPr>
          <p:nvPr/>
        </p:nvSpPr>
        <p:spPr bwMode="auto">
          <a:xfrm>
            <a:off x="6035675" y="2463800"/>
            <a:ext cx="27844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6760" name="Rectangle 24"/>
          <p:cNvSpPr>
            <a:spLocks noChangeArrowheads="1"/>
          </p:cNvSpPr>
          <p:nvPr/>
        </p:nvSpPr>
        <p:spPr bwMode="auto">
          <a:xfrm>
            <a:off x="3252788" y="2463800"/>
            <a:ext cx="27828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6761" name="Rectangle 25"/>
          <p:cNvSpPr>
            <a:spLocks noChangeArrowheads="1"/>
          </p:cNvSpPr>
          <p:nvPr/>
        </p:nvSpPr>
        <p:spPr bwMode="auto">
          <a:xfrm>
            <a:off x="468313" y="2492375"/>
            <a:ext cx="27844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6762" name="Rectangle 26"/>
          <p:cNvSpPr>
            <a:spLocks noChangeArrowheads="1"/>
          </p:cNvSpPr>
          <p:nvPr/>
        </p:nvSpPr>
        <p:spPr bwMode="auto">
          <a:xfrm>
            <a:off x="6359525" y="2133600"/>
            <a:ext cx="27844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200" b="1" u="sng">
                <a:solidFill>
                  <a:srgbClr val="FFFF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Кислотные</a:t>
            </a:r>
            <a:endParaRPr lang="ru-RU" sz="4000" b="1" u="sng">
              <a:solidFill>
                <a:srgbClr val="FFFFE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16763" name="Rectangle 27"/>
          <p:cNvSpPr>
            <a:spLocks noChangeArrowheads="1"/>
          </p:cNvSpPr>
          <p:nvPr/>
        </p:nvSpPr>
        <p:spPr bwMode="auto">
          <a:xfrm>
            <a:off x="3252788" y="1773238"/>
            <a:ext cx="275907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200" b="1">
                <a:solidFill>
                  <a:srgbClr val="FFFF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baseline="-30000">
                <a:solidFill>
                  <a:srgbClr val="FFFF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>
                <a:solidFill>
                  <a:srgbClr val="FFFF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endParaRPr lang="ru-RU" sz="4000" b="1">
              <a:solidFill>
                <a:srgbClr val="FFFFE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16764" name="Rectangle 28"/>
          <p:cNvSpPr>
            <a:spLocks noChangeArrowheads="1"/>
          </p:cNvSpPr>
          <p:nvPr/>
        </p:nvSpPr>
        <p:spPr bwMode="auto">
          <a:xfrm>
            <a:off x="179388" y="20605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600" b="1" u="sng">
                <a:solidFill>
                  <a:srgbClr val="FFFF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</a:t>
            </a:r>
            <a:endParaRPr lang="ru-RU" sz="4400" b="1" u="sng">
              <a:solidFill>
                <a:srgbClr val="FFFFE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16765" name="Rectangle 29"/>
          <p:cNvSpPr>
            <a:spLocks noChangeArrowheads="1"/>
          </p:cNvSpPr>
          <p:nvPr/>
        </p:nvSpPr>
        <p:spPr bwMode="auto">
          <a:xfrm>
            <a:off x="6035675" y="1643063"/>
            <a:ext cx="27844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6766" name="Rectangle 30"/>
          <p:cNvSpPr>
            <a:spLocks noChangeArrowheads="1"/>
          </p:cNvSpPr>
          <p:nvPr/>
        </p:nvSpPr>
        <p:spPr bwMode="auto">
          <a:xfrm>
            <a:off x="3252788" y="1643063"/>
            <a:ext cx="27828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6767" name="Rectangle 31"/>
          <p:cNvSpPr>
            <a:spLocks noChangeArrowheads="1"/>
          </p:cNvSpPr>
          <p:nvPr/>
        </p:nvSpPr>
        <p:spPr bwMode="auto">
          <a:xfrm>
            <a:off x="468313" y="1643063"/>
            <a:ext cx="27844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6768" name="Rectangle 32"/>
          <p:cNvSpPr>
            <a:spLocks noChangeArrowheads="1"/>
          </p:cNvSpPr>
          <p:nvPr/>
        </p:nvSpPr>
        <p:spPr bwMode="auto">
          <a:xfrm>
            <a:off x="6035675" y="1125538"/>
            <a:ext cx="27844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6769" name="Rectangle 33"/>
          <p:cNvSpPr>
            <a:spLocks noChangeArrowheads="1"/>
          </p:cNvSpPr>
          <p:nvPr/>
        </p:nvSpPr>
        <p:spPr bwMode="auto">
          <a:xfrm>
            <a:off x="3252788" y="1125538"/>
            <a:ext cx="27828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200" b="1">
                <a:solidFill>
                  <a:srgbClr val="FFFF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Оксиды</a:t>
            </a:r>
            <a:endParaRPr lang="ru-RU" sz="4000" b="1">
              <a:solidFill>
                <a:srgbClr val="FFFFE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16770" name="Rectangle 34"/>
          <p:cNvSpPr>
            <a:spLocks noChangeArrowheads="1"/>
          </p:cNvSpPr>
          <p:nvPr/>
        </p:nvSpPr>
        <p:spPr bwMode="auto">
          <a:xfrm>
            <a:off x="468313" y="1125538"/>
            <a:ext cx="27844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6771" name="Line 35"/>
          <p:cNvSpPr>
            <a:spLocks noChangeShapeType="1"/>
          </p:cNvSpPr>
          <p:nvPr/>
        </p:nvSpPr>
        <p:spPr bwMode="auto">
          <a:xfrm>
            <a:off x="468313" y="1125538"/>
            <a:ext cx="278447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6772" name="Line 36"/>
          <p:cNvSpPr>
            <a:spLocks noChangeShapeType="1"/>
          </p:cNvSpPr>
          <p:nvPr/>
        </p:nvSpPr>
        <p:spPr bwMode="auto">
          <a:xfrm>
            <a:off x="468313" y="6604000"/>
            <a:ext cx="8351837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6773" name="Line 37"/>
          <p:cNvSpPr>
            <a:spLocks noChangeShapeType="1"/>
          </p:cNvSpPr>
          <p:nvPr/>
        </p:nvSpPr>
        <p:spPr bwMode="auto">
          <a:xfrm>
            <a:off x="468313" y="1125538"/>
            <a:ext cx="0" cy="5478462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6774" name="Line 38"/>
          <p:cNvSpPr>
            <a:spLocks noChangeShapeType="1"/>
          </p:cNvSpPr>
          <p:nvPr/>
        </p:nvSpPr>
        <p:spPr bwMode="auto">
          <a:xfrm>
            <a:off x="8820150" y="1125538"/>
            <a:ext cx="0" cy="5478462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6775" name="Line 39"/>
          <p:cNvSpPr>
            <a:spLocks noChangeShapeType="1"/>
          </p:cNvSpPr>
          <p:nvPr/>
        </p:nvSpPr>
        <p:spPr bwMode="auto">
          <a:xfrm>
            <a:off x="3252788" y="1125538"/>
            <a:ext cx="0" cy="517525"/>
          </a:xfrm>
          <a:prstGeom prst="line">
            <a:avLst/>
          </a:prstGeom>
          <a:noFill/>
          <a:ln w="28575" cap="rnd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6776" name="Line 40"/>
          <p:cNvSpPr>
            <a:spLocks noChangeShapeType="1"/>
          </p:cNvSpPr>
          <p:nvPr/>
        </p:nvSpPr>
        <p:spPr bwMode="auto">
          <a:xfrm>
            <a:off x="3252788" y="1125538"/>
            <a:ext cx="2782887" cy="0"/>
          </a:xfrm>
          <a:prstGeom prst="line">
            <a:avLst/>
          </a:prstGeom>
          <a:noFill/>
          <a:ln w="28575" cap="rnd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6777" name="Line 41"/>
          <p:cNvSpPr>
            <a:spLocks noChangeShapeType="1"/>
          </p:cNvSpPr>
          <p:nvPr/>
        </p:nvSpPr>
        <p:spPr bwMode="auto">
          <a:xfrm>
            <a:off x="6035675" y="1125538"/>
            <a:ext cx="278447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6778" name="Line 42"/>
          <p:cNvSpPr>
            <a:spLocks noChangeShapeType="1"/>
          </p:cNvSpPr>
          <p:nvPr/>
        </p:nvSpPr>
        <p:spPr bwMode="auto">
          <a:xfrm>
            <a:off x="3252788" y="1643063"/>
            <a:ext cx="2782887" cy="0"/>
          </a:xfrm>
          <a:prstGeom prst="line">
            <a:avLst/>
          </a:prstGeom>
          <a:noFill/>
          <a:ln w="28575" cap="rnd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6779" name="Line 43"/>
          <p:cNvSpPr>
            <a:spLocks noChangeShapeType="1"/>
          </p:cNvSpPr>
          <p:nvPr/>
        </p:nvSpPr>
        <p:spPr bwMode="auto">
          <a:xfrm>
            <a:off x="6035675" y="1125538"/>
            <a:ext cx="0" cy="517525"/>
          </a:xfrm>
          <a:prstGeom prst="line">
            <a:avLst/>
          </a:prstGeom>
          <a:noFill/>
          <a:ln w="28575" cap="rnd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6780" name="Line 44"/>
          <p:cNvSpPr>
            <a:spLocks noChangeShapeType="1"/>
          </p:cNvSpPr>
          <p:nvPr/>
        </p:nvSpPr>
        <p:spPr bwMode="auto">
          <a:xfrm>
            <a:off x="3276600" y="2060575"/>
            <a:ext cx="2782888" cy="0"/>
          </a:xfrm>
          <a:prstGeom prst="line">
            <a:avLst/>
          </a:prstGeom>
          <a:noFill/>
          <a:ln w="28575" cap="rnd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6781" name="Line 45"/>
          <p:cNvSpPr>
            <a:spLocks noChangeShapeType="1"/>
          </p:cNvSpPr>
          <p:nvPr/>
        </p:nvSpPr>
        <p:spPr bwMode="auto">
          <a:xfrm>
            <a:off x="3276600" y="2565400"/>
            <a:ext cx="2782888" cy="0"/>
          </a:xfrm>
          <a:prstGeom prst="line">
            <a:avLst/>
          </a:prstGeom>
          <a:noFill/>
          <a:ln w="28575" cap="rnd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6782" name="Line 46"/>
          <p:cNvSpPr>
            <a:spLocks noChangeShapeType="1"/>
          </p:cNvSpPr>
          <p:nvPr/>
        </p:nvSpPr>
        <p:spPr bwMode="auto">
          <a:xfrm>
            <a:off x="3252788" y="5051425"/>
            <a:ext cx="2782887" cy="0"/>
          </a:xfrm>
          <a:prstGeom prst="line">
            <a:avLst/>
          </a:prstGeom>
          <a:noFill/>
          <a:ln w="28575" cap="rnd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6783" name="Line 47"/>
          <p:cNvSpPr>
            <a:spLocks noChangeShapeType="1"/>
          </p:cNvSpPr>
          <p:nvPr/>
        </p:nvSpPr>
        <p:spPr bwMode="auto">
          <a:xfrm>
            <a:off x="3252788" y="5051425"/>
            <a:ext cx="0" cy="517525"/>
          </a:xfrm>
          <a:prstGeom prst="line">
            <a:avLst/>
          </a:prstGeom>
          <a:noFill/>
          <a:ln w="28575" cap="rnd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6784" name="Line 48"/>
          <p:cNvSpPr>
            <a:spLocks noChangeShapeType="1"/>
          </p:cNvSpPr>
          <p:nvPr/>
        </p:nvSpPr>
        <p:spPr bwMode="auto">
          <a:xfrm>
            <a:off x="3252788" y="5568950"/>
            <a:ext cx="2782887" cy="0"/>
          </a:xfrm>
          <a:prstGeom prst="line">
            <a:avLst/>
          </a:prstGeom>
          <a:noFill/>
          <a:ln w="28575" cap="rnd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6785" name="Line 49"/>
          <p:cNvSpPr>
            <a:spLocks noChangeShapeType="1"/>
          </p:cNvSpPr>
          <p:nvPr/>
        </p:nvSpPr>
        <p:spPr bwMode="auto">
          <a:xfrm>
            <a:off x="6035675" y="5051425"/>
            <a:ext cx="0" cy="517525"/>
          </a:xfrm>
          <a:prstGeom prst="line">
            <a:avLst/>
          </a:prstGeom>
          <a:noFill/>
          <a:ln w="28575" cap="rnd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6786" name="Rectangle 50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0007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i="1" u="sng" smtClean="0">
                <a:solidFill>
                  <a:srgbClr val="B7FFFF"/>
                </a:solidFill>
              </a:rPr>
              <a:t>Химические свойства оксидов</a:t>
            </a:r>
          </a:p>
        </p:txBody>
      </p:sp>
      <p:sp>
        <p:nvSpPr>
          <p:cNvPr id="116787" name="Line 51"/>
          <p:cNvSpPr>
            <a:spLocks noChangeShapeType="1"/>
          </p:cNvSpPr>
          <p:nvPr/>
        </p:nvSpPr>
        <p:spPr bwMode="auto">
          <a:xfrm flipH="1">
            <a:off x="1692275" y="1412875"/>
            <a:ext cx="1511300" cy="72072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6788" name="Line 52"/>
          <p:cNvSpPr>
            <a:spLocks noChangeShapeType="1"/>
          </p:cNvSpPr>
          <p:nvPr/>
        </p:nvSpPr>
        <p:spPr bwMode="auto">
          <a:xfrm>
            <a:off x="6084888" y="1412875"/>
            <a:ext cx="1655762" cy="72072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6789" name="Line 53"/>
          <p:cNvSpPr>
            <a:spLocks noChangeShapeType="1"/>
          </p:cNvSpPr>
          <p:nvPr/>
        </p:nvSpPr>
        <p:spPr bwMode="auto">
          <a:xfrm>
            <a:off x="1403350" y="2565400"/>
            <a:ext cx="0" cy="647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6790" name="Line 54"/>
          <p:cNvSpPr>
            <a:spLocks noChangeShapeType="1"/>
          </p:cNvSpPr>
          <p:nvPr/>
        </p:nvSpPr>
        <p:spPr bwMode="auto">
          <a:xfrm>
            <a:off x="7740650" y="2492375"/>
            <a:ext cx="0" cy="792163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6791" name="Line 55"/>
          <p:cNvSpPr>
            <a:spLocks noChangeShapeType="1"/>
          </p:cNvSpPr>
          <p:nvPr/>
        </p:nvSpPr>
        <p:spPr bwMode="auto">
          <a:xfrm>
            <a:off x="1403350" y="3644900"/>
            <a:ext cx="0" cy="647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6792" name="Line 56"/>
          <p:cNvSpPr>
            <a:spLocks noChangeShapeType="1"/>
          </p:cNvSpPr>
          <p:nvPr/>
        </p:nvSpPr>
        <p:spPr bwMode="auto">
          <a:xfrm>
            <a:off x="1835150" y="2565400"/>
            <a:ext cx="2089150" cy="244792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6793" name="Line 57"/>
          <p:cNvSpPr>
            <a:spLocks noChangeShapeType="1"/>
          </p:cNvSpPr>
          <p:nvPr/>
        </p:nvSpPr>
        <p:spPr bwMode="auto">
          <a:xfrm flipH="1">
            <a:off x="5364163" y="2565400"/>
            <a:ext cx="1760537" cy="2449513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6794" name="Line 58"/>
          <p:cNvSpPr>
            <a:spLocks noChangeShapeType="1"/>
          </p:cNvSpPr>
          <p:nvPr/>
        </p:nvSpPr>
        <p:spPr bwMode="auto">
          <a:xfrm flipH="1">
            <a:off x="2411413" y="2565400"/>
            <a:ext cx="4248150" cy="9350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6795" name="Rectangle 59"/>
          <p:cNvSpPr>
            <a:spLocks noChangeArrowheads="1"/>
          </p:cNvSpPr>
          <p:nvPr/>
        </p:nvSpPr>
        <p:spPr bwMode="auto">
          <a:xfrm>
            <a:off x="1352550" y="688975"/>
            <a:ext cx="21463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16796" name="Rectangle 60"/>
          <p:cNvSpPr>
            <a:spLocks noChangeArrowheads="1"/>
          </p:cNvSpPr>
          <p:nvPr/>
        </p:nvSpPr>
        <p:spPr bwMode="auto">
          <a:xfrm>
            <a:off x="1352550" y="688975"/>
            <a:ext cx="21463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16797" name="Rectangle 61"/>
          <p:cNvSpPr>
            <a:spLocks noChangeArrowheads="1"/>
          </p:cNvSpPr>
          <p:nvPr/>
        </p:nvSpPr>
        <p:spPr bwMode="auto">
          <a:xfrm>
            <a:off x="1352550" y="688975"/>
            <a:ext cx="21463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16798" name="Rectangle 62"/>
          <p:cNvSpPr>
            <a:spLocks noChangeArrowheads="1"/>
          </p:cNvSpPr>
          <p:nvPr/>
        </p:nvSpPr>
        <p:spPr bwMode="auto">
          <a:xfrm>
            <a:off x="1352550" y="688975"/>
            <a:ext cx="21463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16799" name="Rectangle 63"/>
          <p:cNvSpPr>
            <a:spLocks noChangeArrowheads="1"/>
          </p:cNvSpPr>
          <p:nvPr/>
        </p:nvSpPr>
        <p:spPr bwMode="auto">
          <a:xfrm>
            <a:off x="1352550" y="688975"/>
            <a:ext cx="21463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16800" name="Rectangle 64"/>
          <p:cNvSpPr>
            <a:spLocks noChangeArrowheads="1"/>
          </p:cNvSpPr>
          <p:nvPr/>
        </p:nvSpPr>
        <p:spPr bwMode="auto">
          <a:xfrm>
            <a:off x="1352550" y="688975"/>
            <a:ext cx="21463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16801" name="Line 65"/>
          <p:cNvSpPr>
            <a:spLocks noChangeShapeType="1"/>
          </p:cNvSpPr>
          <p:nvPr/>
        </p:nvSpPr>
        <p:spPr bwMode="auto">
          <a:xfrm>
            <a:off x="2627313" y="2565400"/>
            <a:ext cx="4105275" cy="8636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6802" name="Line 66"/>
          <p:cNvSpPr>
            <a:spLocks noChangeShapeType="1"/>
          </p:cNvSpPr>
          <p:nvPr/>
        </p:nvSpPr>
        <p:spPr bwMode="auto">
          <a:xfrm>
            <a:off x="4643438" y="5589588"/>
            <a:ext cx="0" cy="576262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6803" name="Line 67"/>
          <p:cNvSpPr>
            <a:spLocks noChangeShapeType="1"/>
          </p:cNvSpPr>
          <p:nvPr/>
        </p:nvSpPr>
        <p:spPr bwMode="auto">
          <a:xfrm>
            <a:off x="7740650" y="3644900"/>
            <a:ext cx="0" cy="647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6804" name="Line 68"/>
          <p:cNvSpPr>
            <a:spLocks noChangeShapeType="1"/>
          </p:cNvSpPr>
          <p:nvPr/>
        </p:nvSpPr>
        <p:spPr bwMode="auto">
          <a:xfrm flipH="1">
            <a:off x="1476375" y="2492375"/>
            <a:ext cx="1800225" cy="792163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6805" name="Line 69"/>
          <p:cNvSpPr>
            <a:spLocks noChangeShapeType="1"/>
          </p:cNvSpPr>
          <p:nvPr/>
        </p:nvSpPr>
        <p:spPr bwMode="auto">
          <a:xfrm>
            <a:off x="6084888" y="2420938"/>
            <a:ext cx="1511300" cy="8636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6806" name="Line 70"/>
          <p:cNvSpPr>
            <a:spLocks noChangeShapeType="1"/>
          </p:cNvSpPr>
          <p:nvPr/>
        </p:nvSpPr>
        <p:spPr bwMode="auto">
          <a:xfrm>
            <a:off x="3276600" y="2060575"/>
            <a:ext cx="0" cy="5048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6807" name="Line 71"/>
          <p:cNvSpPr>
            <a:spLocks noChangeShapeType="1"/>
          </p:cNvSpPr>
          <p:nvPr/>
        </p:nvSpPr>
        <p:spPr bwMode="auto">
          <a:xfrm>
            <a:off x="6084888" y="2060575"/>
            <a:ext cx="0" cy="5048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сапфир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575" y="333375"/>
            <a:ext cx="252095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7" descr="Corundum_Ruby_Pakist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420938"/>
            <a:ext cx="2663825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 descr="Corundum_Sapphi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88913"/>
            <a:ext cx="2586038" cy="206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9" descr="Hemat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4652963"/>
            <a:ext cx="2808288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0" descr="Magnetyt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4724400"/>
            <a:ext cx="230505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1" descr="ZnO_Au_25k_09_gree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2562225"/>
            <a:ext cx="2879725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2" descr="оксид цинк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7400" y="476250"/>
            <a:ext cx="2808288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3" descr="Chrizoberyll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288" y="4797425"/>
            <a:ext cx="2593975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4" descr="5ebcc86dd0c84fdba778b7af5a0353dc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01" t="6473" r="6473" b="9673"/>
          <a:stretch>
            <a:fillRect/>
          </a:stretch>
        </p:blipFill>
        <p:spPr bwMode="auto">
          <a:xfrm>
            <a:off x="3203575" y="2349500"/>
            <a:ext cx="2447925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untit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611188" y="0"/>
            <a:ext cx="7921625" cy="668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Знакомы с детства мы с водою,</a:t>
            </a:r>
          </a:p>
          <a:p>
            <a:pPr algn="ctr">
              <a:defRPr/>
            </a:pPr>
            <a:r>
              <a:rPr lang="ru-RU" sz="36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Она есть всюду на Земле -</a:t>
            </a:r>
          </a:p>
          <a:p>
            <a:pPr algn="ctr">
              <a:defRPr/>
            </a:pPr>
            <a:r>
              <a:rPr lang="ru-RU" sz="36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в облаках над головою,</a:t>
            </a:r>
          </a:p>
          <a:p>
            <a:pPr algn="ctr">
              <a:defRPr/>
            </a:pPr>
            <a:r>
              <a:rPr lang="ru-RU" sz="36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в чайной чашке на столе...</a:t>
            </a:r>
          </a:p>
          <a:p>
            <a:pPr algn="ctr">
              <a:defRPr/>
            </a:pPr>
            <a:r>
              <a:rPr lang="ru-RU" sz="36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Она повсюду рядом с нами,</a:t>
            </a:r>
          </a:p>
          <a:p>
            <a:pPr algn="ctr">
              <a:defRPr/>
            </a:pPr>
            <a:r>
              <a:rPr lang="ru-RU" sz="36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так нас радует порой</a:t>
            </a:r>
          </a:p>
          <a:p>
            <a:pPr algn="ctr">
              <a:defRPr/>
            </a:pPr>
            <a:r>
              <a:rPr lang="ru-RU" sz="36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Хрустящим снегом под ногами,</a:t>
            </a:r>
          </a:p>
          <a:p>
            <a:pPr algn="ctr">
              <a:defRPr/>
            </a:pPr>
            <a:r>
              <a:rPr lang="ru-RU" sz="36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речки быстрою струей...</a:t>
            </a:r>
          </a:p>
          <a:p>
            <a:pPr algn="ctr">
              <a:defRPr/>
            </a:pPr>
            <a:r>
              <a:rPr lang="ru-RU" sz="36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Всяк зверь стремится к водопою,</a:t>
            </a:r>
          </a:p>
          <a:p>
            <a:pPr algn="ctr">
              <a:defRPr/>
            </a:pPr>
            <a:r>
              <a:rPr lang="ru-RU" sz="36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Ей рады птица и цветок...</a:t>
            </a:r>
          </a:p>
          <a:p>
            <a:pPr algn="ctr">
              <a:defRPr/>
            </a:pPr>
            <a:r>
              <a:rPr lang="ru-RU" sz="36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Где есть вода - там все живое,</a:t>
            </a:r>
          </a:p>
          <a:p>
            <a:pPr algn="ctr">
              <a:defRPr/>
            </a:pPr>
            <a:r>
              <a:rPr lang="ru-RU" sz="36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Где нет - пыль камень и песок.</a:t>
            </a: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3419475" y="2492375"/>
            <a:ext cx="2468563" cy="1189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72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</a:t>
            </a:r>
            <a:r>
              <a:rPr lang="ru-RU" sz="40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sz="72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3" grpId="0"/>
      <p:bldP spid="10650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i="1" smtClean="0">
                <a:solidFill>
                  <a:srgbClr val="B7FFFF"/>
                </a:solidFill>
              </a:rPr>
              <a:t>Найдите лишнее</a:t>
            </a:r>
          </a:p>
        </p:txBody>
      </p:sp>
      <p:graphicFrame>
        <p:nvGraphicFramePr>
          <p:cNvPr id="7324" name="Group 156"/>
          <p:cNvGraphicFramePr>
            <a:graphicFrameLocks noGrp="1"/>
          </p:cNvGraphicFramePr>
          <p:nvPr>
            <p:ph idx="1"/>
          </p:nvPr>
        </p:nvGraphicFramePr>
        <p:xfrm>
          <a:off x="468313" y="1989138"/>
          <a:ext cx="8229600" cy="3527426"/>
        </p:xfrm>
        <a:graphic>
          <a:graphicData uri="http://schemas.openxmlformats.org/drawingml/2006/table">
            <a:tbl>
              <a:tblPr/>
              <a:tblGrid>
                <a:gridCol w="3598862"/>
                <a:gridCol w="720725"/>
                <a:gridCol w="3910013"/>
              </a:tblGrid>
              <a:tr h="1176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HNO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, HCl, KOH, H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SO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E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E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K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PO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, NaNO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, H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SO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, CaCl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E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NaCl, H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S, Mg(NO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)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, CuSO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E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Ca(OH)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, Mg(OH)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, Zn(OH)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, NaNO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E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6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Ca(NO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)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, NaOH, Fe(OH)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, Ba(OH)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E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H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S, HNO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, Na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SO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, H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PO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E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E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Chemistry Chaos - comple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44538"/>
          </a:xfrm>
        </p:spPr>
        <p:txBody>
          <a:bodyPr/>
          <a:lstStyle/>
          <a:p>
            <a:pPr eaLnBrk="1" hangingPunct="1">
              <a:buClr>
                <a:schemeClr val="folHlink"/>
              </a:buClr>
              <a:buSzPct val="150000"/>
              <a:buFont typeface="Wingdings" pitchFamily="2" charset="2"/>
              <a:buChar char="G"/>
              <a:defRPr/>
            </a:pPr>
            <a:r>
              <a:rPr lang="en-US" sz="4800" b="1" i="1" smtClean="0">
                <a:solidFill>
                  <a:srgbClr val="B7FFFF"/>
                </a:solidFill>
              </a:rPr>
              <a:t> </a:t>
            </a:r>
            <a:r>
              <a:rPr lang="ru-RU" sz="4800" b="1" i="1" smtClean="0">
                <a:solidFill>
                  <a:srgbClr val="B7FFFF"/>
                </a:solidFill>
              </a:rPr>
              <a:t>Запомните!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256212"/>
          </a:xfrm>
        </p:spPr>
        <p:txBody>
          <a:bodyPr/>
          <a:lstStyle/>
          <a:p>
            <a:pPr eaLnBrk="1" hangingPunct="1">
              <a:buClr>
                <a:schemeClr val="folHlink"/>
              </a:buClr>
              <a:buSzTx/>
              <a:buFont typeface="Wingdings" pitchFamily="2" charset="2"/>
              <a:buChar char="F"/>
              <a:defRPr/>
            </a:pPr>
            <a:r>
              <a:rPr lang="ru-RU" smtClean="0"/>
              <a:t>Каждому кислотному оксиду соответствует определенная кислота. Например:</a:t>
            </a:r>
          </a:p>
          <a:p>
            <a:pPr lvl="2" eaLnBrk="1" hangingPunct="1">
              <a:buClr>
                <a:schemeClr val="folHlink"/>
              </a:buClr>
              <a:buSzPct val="30000"/>
              <a:buFont typeface="Wingdings" pitchFamily="2" charset="2"/>
              <a:buChar char="u"/>
              <a:defRPr/>
            </a:pPr>
            <a:r>
              <a:rPr lang="ru-RU" sz="4000" smtClean="0"/>
              <a:t> </a:t>
            </a:r>
            <a:r>
              <a:rPr lang="ru-RU" sz="4000" smtClean="0">
                <a:solidFill>
                  <a:srgbClr val="FFFFCC"/>
                </a:solidFill>
              </a:rPr>
              <a:t>СО</a:t>
            </a:r>
            <a:r>
              <a:rPr lang="ru-RU" sz="2000" smtClean="0">
                <a:solidFill>
                  <a:srgbClr val="FFFFCC"/>
                </a:solidFill>
              </a:rPr>
              <a:t>2</a:t>
            </a:r>
            <a:r>
              <a:rPr lang="en-US" sz="2000" smtClean="0">
                <a:solidFill>
                  <a:srgbClr val="FFFFCC"/>
                </a:solidFill>
              </a:rPr>
              <a:t>	</a:t>
            </a:r>
            <a:r>
              <a:rPr lang="ru-RU" sz="4000" smtClean="0">
                <a:solidFill>
                  <a:srgbClr val="FFFFCC"/>
                </a:solidFill>
              </a:rPr>
              <a:t>→</a:t>
            </a:r>
            <a:r>
              <a:rPr lang="en-US" sz="4000" smtClean="0">
                <a:solidFill>
                  <a:srgbClr val="FFFFCC"/>
                </a:solidFill>
              </a:rPr>
              <a:t>	</a:t>
            </a:r>
            <a:r>
              <a:rPr lang="ru-RU" sz="4000" smtClean="0">
                <a:solidFill>
                  <a:srgbClr val="FFFFCC"/>
                </a:solidFill>
              </a:rPr>
              <a:t>Н</a:t>
            </a:r>
            <a:r>
              <a:rPr lang="ru-RU" sz="2000" smtClean="0">
                <a:solidFill>
                  <a:srgbClr val="FFFFCC"/>
                </a:solidFill>
              </a:rPr>
              <a:t>2</a:t>
            </a:r>
            <a:r>
              <a:rPr lang="ru-RU" sz="4000" smtClean="0">
                <a:solidFill>
                  <a:srgbClr val="FFFFCC"/>
                </a:solidFill>
              </a:rPr>
              <a:t>СО</a:t>
            </a:r>
            <a:r>
              <a:rPr lang="ru-RU" sz="2000" smtClean="0">
                <a:solidFill>
                  <a:srgbClr val="FFFFCC"/>
                </a:solidFill>
              </a:rPr>
              <a:t>3</a:t>
            </a:r>
            <a:endParaRPr lang="en-US" sz="2000" smtClean="0">
              <a:solidFill>
                <a:srgbClr val="FFFFCC"/>
              </a:solidFill>
            </a:endParaRPr>
          </a:p>
          <a:p>
            <a:pPr lvl="2" eaLnBrk="1" hangingPunct="1">
              <a:buClr>
                <a:schemeClr val="folHlink"/>
              </a:buClr>
              <a:buSzPct val="30000"/>
              <a:buFont typeface="Wingdings" pitchFamily="2" charset="2"/>
              <a:buChar char="u"/>
              <a:defRPr/>
            </a:pPr>
            <a:r>
              <a:rPr lang="ru-RU" sz="4000" smtClean="0">
                <a:solidFill>
                  <a:srgbClr val="FFFFCC"/>
                </a:solidFill>
              </a:rPr>
              <a:t> </a:t>
            </a:r>
            <a:r>
              <a:rPr lang="en-US" sz="4000" smtClean="0">
                <a:solidFill>
                  <a:srgbClr val="FFFFCC"/>
                </a:solidFill>
              </a:rPr>
              <a:t>S</a:t>
            </a:r>
            <a:r>
              <a:rPr lang="ru-RU" sz="4000" smtClean="0">
                <a:solidFill>
                  <a:srgbClr val="FFFFCC"/>
                </a:solidFill>
              </a:rPr>
              <a:t>О</a:t>
            </a:r>
            <a:r>
              <a:rPr lang="ru-RU" sz="2000" smtClean="0">
                <a:solidFill>
                  <a:srgbClr val="FFFFCC"/>
                </a:solidFill>
              </a:rPr>
              <a:t>2</a:t>
            </a:r>
            <a:r>
              <a:rPr lang="en-US" sz="2000" smtClean="0">
                <a:solidFill>
                  <a:srgbClr val="FFFFCC"/>
                </a:solidFill>
              </a:rPr>
              <a:t>	</a:t>
            </a:r>
            <a:r>
              <a:rPr lang="ru-RU" sz="4000" smtClean="0">
                <a:solidFill>
                  <a:srgbClr val="FFFFCC"/>
                </a:solidFill>
              </a:rPr>
              <a:t>→</a:t>
            </a:r>
            <a:r>
              <a:rPr lang="en-US" sz="4000" smtClean="0">
                <a:solidFill>
                  <a:srgbClr val="FFFFCC"/>
                </a:solidFill>
              </a:rPr>
              <a:t>	H</a:t>
            </a:r>
            <a:r>
              <a:rPr lang="ru-RU" sz="2000" smtClean="0">
                <a:solidFill>
                  <a:srgbClr val="FFFFCC"/>
                </a:solidFill>
              </a:rPr>
              <a:t>2</a:t>
            </a:r>
            <a:r>
              <a:rPr lang="en-US" sz="4000" smtClean="0">
                <a:solidFill>
                  <a:srgbClr val="FFFFCC"/>
                </a:solidFill>
              </a:rPr>
              <a:t>S</a:t>
            </a:r>
            <a:r>
              <a:rPr lang="ru-RU" sz="4000" smtClean="0">
                <a:solidFill>
                  <a:srgbClr val="FFFFCC"/>
                </a:solidFill>
              </a:rPr>
              <a:t>О</a:t>
            </a:r>
            <a:r>
              <a:rPr lang="ru-RU" sz="2000" smtClean="0">
                <a:solidFill>
                  <a:srgbClr val="FFFFCC"/>
                </a:solidFill>
              </a:rPr>
              <a:t>3</a:t>
            </a:r>
            <a:endParaRPr lang="en-US" sz="2000" smtClean="0">
              <a:solidFill>
                <a:srgbClr val="FFFFCC"/>
              </a:solidFill>
            </a:endParaRPr>
          </a:p>
          <a:p>
            <a:pPr lvl="2" eaLnBrk="1" hangingPunct="1">
              <a:buClr>
                <a:schemeClr val="folHlink"/>
              </a:buClr>
              <a:buSzPct val="30000"/>
              <a:buFont typeface="Wingdings" pitchFamily="2" charset="2"/>
              <a:buChar char="u"/>
              <a:defRPr/>
            </a:pPr>
            <a:r>
              <a:rPr lang="ru-RU" sz="4000" smtClean="0">
                <a:solidFill>
                  <a:srgbClr val="FFFFCC"/>
                </a:solidFill>
              </a:rPr>
              <a:t> </a:t>
            </a:r>
            <a:r>
              <a:rPr lang="en-US" sz="4000" smtClean="0">
                <a:solidFill>
                  <a:srgbClr val="FFFFCC"/>
                </a:solidFill>
              </a:rPr>
              <a:t>S</a:t>
            </a:r>
            <a:r>
              <a:rPr lang="ru-RU" sz="4000" smtClean="0">
                <a:solidFill>
                  <a:srgbClr val="FFFFCC"/>
                </a:solidFill>
              </a:rPr>
              <a:t>О</a:t>
            </a:r>
            <a:r>
              <a:rPr lang="ru-RU" sz="2000" smtClean="0">
                <a:solidFill>
                  <a:srgbClr val="FFFFCC"/>
                </a:solidFill>
              </a:rPr>
              <a:t>3</a:t>
            </a:r>
            <a:r>
              <a:rPr lang="en-US" sz="2000" smtClean="0">
                <a:solidFill>
                  <a:srgbClr val="FFFFCC"/>
                </a:solidFill>
              </a:rPr>
              <a:t>	</a:t>
            </a:r>
            <a:r>
              <a:rPr lang="ru-RU" sz="4000" smtClean="0">
                <a:solidFill>
                  <a:srgbClr val="FFFFCC"/>
                </a:solidFill>
              </a:rPr>
              <a:t>→</a:t>
            </a:r>
            <a:r>
              <a:rPr lang="en-US" sz="4000" smtClean="0">
                <a:solidFill>
                  <a:srgbClr val="FFFFCC"/>
                </a:solidFill>
              </a:rPr>
              <a:t>	</a:t>
            </a:r>
            <a:r>
              <a:rPr lang="ru-RU" sz="4000" smtClean="0">
                <a:solidFill>
                  <a:srgbClr val="FFFFCC"/>
                </a:solidFill>
              </a:rPr>
              <a:t>Н</a:t>
            </a:r>
            <a:r>
              <a:rPr lang="ru-RU" sz="2000" smtClean="0">
                <a:solidFill>
                  <a:srgbClr val="FFFFCC"/>
                </a:solidFill>
              </a:rPr>
              <a:t>2</a:t>
            </a:r>
            <a:r>
              <a:rPr lang="en-US" sz="4000" smtClean="0">
                <a:solidFill>
                  <a:srgbClr val="FFFFCC"/>
                </a:solidFill>
              </a:rPr>
              <a:t>S</a:t>
            </a:r>
            <a:r>
              <a:rPr lang="ru-RU" sz="4000" smtClean="0">
                <a:solidFill>
                  <a:srgbClr val="FFFFCC"/>
                </a:solidFill>
              </a:rPr>
              <a:t>О</a:t>
            </a:r>
            <a:r>
              <a:rPr lang="ru-RU" sz="2000" smtClean="0">
                <a:solidFill>
                  <a:srgbClr val="FFFFCC"/>
                </a:solidFill>
              </a:rPr>
              <a:t>4</a:t>
            </a:r>
            <a:endParaRPr lang="en-US" sz="2000" smtClean="0">
              <a:solidFill>
                <a:srgbClr val="FFFFCC"/>
              </a:solidFill>
            </a:endParaRPr>
          </a:p>
          <a:p>
            <a:pPr lvl="2" eaLnBrk="1" hangingPunct="1">
              <a:buClr>
                <a:schemeClr val="folHlink"/>
              </a:buClr>
              <a:buSzPct val="30000"/>
              <a:buFont typeface="Wingdings" pitchFamily="2" charset="2"/>
              <a:buChar char="u"/>
              <a:defRPr/>
            </a:pPr>
            <a:r>
              <a:rPr lang="ru-RU" sz="4000" smtClean="0">
                <a:solidFill>
                  <a:srgbClr val="FFFFCC"/>
                </a:solidFill>
              </a:rPr>
              <a:t> </a:t>
            </a:r>
            <a:r>
              <a:rPr lang="en-US" sz="4000" smtClean="0">
                <a:solidFill>
                  <a:srgbClr val="FFFFCC"/>
                </a:solidFill>
              </a:rPr>
              <a:t>N</a:t>
            </a:r>
            <a:r>
              <a:rPr lang="ru-RU" sz="2000" smtClean="0">
                <a:solidFill>
                  <a:srgbClr val="FFFFCC"/>
                </a:solidFill>
              </a:rPr>
              <a:t>2</a:t>
            </a:r>
            <a:r>
              <a:rPr lang="ru-RU" sz="4000" smtClean="0">
                <a:solidFill>
                  <a:srgbClr val="FFFFCC"/>
                </a:solidFill>
              </a:rPr>
              <a:t>О</a:t>
            </a:r>
            <a:r>
              <a:rPr lang="ru-RU" sz="2000" smtClean="0">
                <a:solidFill>
                  <a:srgbClr val="FFFFCC"/>
                </a:solidFill>
              </a:rPr>
              <a:t>5</a:t>
            </a:r>
            <a:r>
              <a:rPr lang="en-US" sz="2000" smtClean="0">
                <a:solidFill>
                  <a:srgbClr val="FFFFCC"/>
                </a:solidFill>
              </a:rPr>
              <a:t>	</a:t>
            </a:r>
            <a:r>
              <a:rPr lang="ru-RU" sz="4000" smtClean="0">
                <a:solidFill>
                  <a:srgbClr val="FFFFCC"/>
                </a:solidFill>
              </a:rPr>
              <a:t>→</a:t>
            </a:r>
            <a:r>
              <a:rPr lang="en-US" sz="4000" smtClean="0">
                <a:solidFill>
                  <a:srgbClr val="FFFFCC"/>
                </a:solidFill>
              </a:rPr>
              <a:t>	HNO</a:t>
            </a:r>
            <a:r>
              <a:rPr lang="ru-RU" sz="2000" smtClean="0">
                <a:solidFill>
                  <a:srgbClr val="FFFFCC"/>
                </a:solidFill>
              </a:rPr>
              <a:t>3</a:t>
            </a:r>
            <a:endParaRPr lang="en-US" sz="2000" smtClean="0">
              <a:solidFill>
                <a:srgbClr val="FFFFCC"/>
              </a:solidFill>
            </a:endParaRPr>
          </a:p>
          <a:p>
            <a:pPr lvl="2" eaLnBrk="1" hangingPunct="1">
              <a:buClr>
                <a:schemeClr val="folHlink"/>
              </a:buClr>
              <a:buSzPct val="30000"/>
              <a:buFont typeface="Wingdings" pitchFamily="2" charset="2"/>
              <a:buChar char="u"/>
              <a:defRPr/>
            </a:pPr>
            <a:r>
              <a:rPr lang="ru-RU" sz="4000" smtClean="0">
                <a:solidFill>
                  <a:srgbClr val="FFFFCC"/>
                </a:solidFill>
              </a:rPr>
              <a:t> </a:t>
            </a:r>
            <a:r>
              <a:rPr lang="en-US" sz="4000" smtClean="0">
                <a:solidFill>
                  <a:srgbClr val="FFFFCC"/>
                </a:solidFill>
              </a:rPr>
              <a:t>P</a:t>
            </a:r>
            <a:r>
              <a:rPr lang="ru-RU" sz="2000" smtClean="0">
                <a:solidFill>
                  <a:srgbClr val="FFFFCC"/>
                </a:solidFill>
              </a:rPr>
              <a:t>2</a:t>
            </a:r>
            <a:r>
              <a:rPr lang="ru-RU" sz="4000" smtClean="0">
                <a:solidFill>
                  <a:srgbClr val="FFFFCC"/>
                </a:solidFill>
              </a:rPr>
              <a:t>О</a:t>
            </a:r>
            <a:r>
              <a:rPr lang="ru-RU" sz="2000" smtClean="0">
                <a:solidFill>
                  <a:srgbClr val="FFFFCC"/>
                </a:solidFill>
              </a:rPr>
              <a:t>5</a:t>
            </a:r>
            <a:r>
              <a:rPr lang="en-US" sz="2000" smtClean="0">
                <a:solidFill>
                  <a:srgbClr val="FFFFCC"/>
                </a:solidFill>
              </a:rPr>
              <a:t>	</a:t>
            </a:r>
            <a:r>
              <a:rPr lang="ru-RU" sz="4000" smtClean="0">
                <a:solidFill>
                  <a:srgbClr val="FFFFCC"/>
                </a:solidFill>
              </a:rPr>
              <a:t>→</a:t>
            </a:r>
            <a:r>
              <a:rPr lang="en-US" sz="4000" smtClean="0">
                <a:solidFill>
                  <a:srgbClr val="FFFFCC"/>
                </a:solidFill>
              </a:rPr>
              <a:t>	H</a:t>
            </a:r>
            <a:r>
              <a:rPr lang="ru-RU" sz="2000" smtClean="0">
                <a:solidFill>
                  <a:srgbClr val="FFFFCC"/>
                </a:solidFill>
              </a:rPr>
              <a:t>3</a:t>
            </a:r>
            <a:r>
              <a:rPr lang="en-US" sz="4000" smtClean="0">
                <a:solidFill>
                  <a:srgbClr val="FFFFCC"/>
                </a:solidFill>
              </a:rPr>
              <a:t>PO</a:t>
            </a:r>
            <a:r>
              <a:rPr lang="ru-RU" sz="2000" smtClean="0">
                <a:solidFill>
                  <a:srgbClr val="FFFFCC"/>
                </a:solidFill>
              </a:rPr>
              <a:t>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15975"/>
          </a:xfrm>
        </p:spPr>
        <p:txBody>
          <a:bodyPr/>
          <a:lstStyle/>
          <a:p>
            <a:pPr eaLnBrk="1" hangingPunct="1">
              <a:buClr>
                <a:schemeClr val="folHlink"/>
              </a:buClr>
              <a:buSzPct val="150000"/>
              <a:buFont typeface="Wingdings" pitchFamily="2" charset="2"/>
              <a:buChar char="G"/>
              <a:defRPr/>
            </a:pPr>
            <a:r>
              <a:rPr lang="en-US" sz="4800" b="1" i="1" smtClean="0">
                <a:solidFill>
                  <a:srgbClr val="B7FFFF"/>
                </a:solidFill>
              </a:rPr>
              <a:t> </a:t>
            </a:r>
            <a:r>
              <a:rPr lang="ru-RU" sz="4800" b="1" i="1" smtClean="0">
                <a:solidFill>
                  <a:srgbClr val="B7FFFF"/>
                </a:solidFill>
              </a:rPr>
              <a:t>Запомните!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0403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folHlink"/>
              </a:buClr>
              <a:buSzTx/>
              <a:buFont typeface="Wingdings" pitchFamily="2" charset="2"/>
              <a:buChar char="F"/>
              <a:defRPr/>
            </a:pPr>
            <a:r>
              <a:rPr lang="ru-RU" smtClean="0"/>
              <a:t>Каждому основному оксиду соответствует определенное основание. Например:</a:t>
            </a:r>
          </a:p>
          <a:p>
            <a:pPr lvl="2" eaLnBrk="1" hangingPunct="1">
              <a:lnSpc>
                <a:spcPct val="90000"/>
              </a:lnSpc>
              <a:buClr>
                <a:schemeClr val="folHlink"/>
              </a:buClr>
              <a:buSzPct val="30000"/>
              <a:buFont typeface="Wingdings" pitchFamily="2" charset="2"/>
              <a:buChar char="u"/>
              <a:defRPr/>
            </a:pPr>
            <a:r>
              <a:rPr lang="ru-RU" sz="4000" smtClean="0"/>
              <a:t> </a:t>
            </a:r>
            <a:r>
              <a:rPr lang="en-US" sz="4000" smtClean="0">
                <a:solidFill>
                  <a:srgbClr val="FFFFCC"/>
                </a:solidFill>
              </a:rPr>
              <a:t>Na</a:t>
            </a:r>
            <a:r>
              <a:rPr lang="ru-RU" sz="2000" smtClean="0">
                <a:solidFill>
                  <a:srgbClr val="FFFFCC"/>
                </a:solidFill>
              </a:rPr>
              <a:t>2</a:t>
            </a:r>
            <a:r>
              <a:rPr lang="en-US" sz="4000" smtClean="0">
                <a:solidFill>
                  <a:srgbClr val="FFFFCC"/>
                </a:solidFill>
              </a:rPr>
              <a:t>O	</a:t>
            </a:r>
            <a:r>
              <a:rPr lang="ru-RU" sz="4000" smtClean="0">
                <a:solidFill>
                  <a:srgbClr val="FFFFCC"/>
                </a:solidFill>
              </a:rPr>
              <a:t>→</a:t>
            </a:r>
            <a:r>
              <a:rPr lang="en-US" sz="4000" smtClean="0">
                <a:solidFill>
                  <a:srgbClr val="FFFFCC"/>
                </a:solidFill>
              </a:rPr>
              <a:t>	NaOH</a:t>
            </a:r>
          </a:p>
          <a:p>
            <a:pPr lvl="2" eaLnBrk="1" hangingPunct="1">
              <a:lnSpc>
                <a:spcPct val="90000"/>
              </a:lnSpc>
              <a:buClr>
                <a:schemeClr val="folHlink"/>
              </a:buClr>
              <a:buSzPct val="30000"/>
              <a:buFont typeface="Wingdings" pitchFamily="2" charset="2"/>
              <a:buChar char="u"/>
              <a:defRPr/>
            </a:pPr>
            <a:r>
              <a:rPr lang="en-US" sz="4000" smtClean="0">
                <a:solidFill>
                  <a:srgbClr val="FFFFCC"/>
                </a:solidFill>
              </a:rPr>
              <a:t> CaO	</a:t>
            </a:r>
            <a:r>
              <a:rPr lang="ru-RU" sz="4000" smtClean="0">
                <a:solidFill>
                  <a:srgbClr val="FFFFCC"/>
                </a:solidFill>
              </a:rPr>
              <a:t>→</a:t>
            </a:r>
            <a:r>
              <a:rPr lang="en-US" sz="4000" smtClean="0">
                <a:solidFill>
                  <a:srgbClr val="FFFFCC"/>
                </a:solidFill>
              </a:rPr>
              <a:t>	Ca(OH)</a:t>
            </a:r>
            <a:r>
              <a:rPr lang="en-US" sz="2000" smtClean="0">
                <a:solidFill>
                  <a:srgbClr val="FFFFCC"/>
                </a:solidFill>
              </a:rPr>
              <a:t>2</a:t>
            </a:r>
            <a:r>
              <a:rPr lang="en-US" sz="4000" smtClean="0">
                <a:solidFill>
                  <a:srgbClr val="FFFFCC"/>
                </a:solidFill>
              </a:rPr>
              <a:t> </a:t>
            </a:r>
          </a:p>
          <a:p>
            <a:pPr lvl="2" eaLnBrk="1" hangingPunct="1">
              <a:lnSpc>
                <a:spcPct val="90000"/>
              </a:lnSpc>
              <a:buClr>
                <a:schemeClr val="folHlink"/>
              </a:buClr>
              <a:buSzPct val="30000"/>
              <a:buFont typeface="Wingdings" pitchFamily="2" charset="2"/>
              <a:buChar char="u"/>
              <a:defRPr/>
            </a:pPr>
            <a:r>
              <a:rPr lang="en-US" sz="4000" smtClean="0">
                <a:solidFill>
                  <a:srgbClr val="FFFFCC"/>
                </a:solidFill>
              </a:rPr>
              <a:t> Al</a:t>
            </a:r>
            <a:r>
              <a:rPr lang="en-US" sz="2000" smtClean="0">
                <a:solidFill>
                  <a:srgbClr val="FFFFCC"/>
                </a:solidFill>
              </a:rPr>
              <a:t>2</a:t>
            </a:r>
            <a:r>
              <a:rPr lang="en-US" sz="4000" smtClean="0">
                <a:solidFill>
                  <a:srgbClr val="FFFFCC"/>
                </a:solidFill>
              </a:rPr>
              <a:t>O</a:t>
            </a:r>
            <a:r>
              <a:rPr lang="en-US" sz="2000" smtClean="0">
                <a:solidFill>
                  <a:srgbClr val="FFFFCC"/>
                </a:solidFill>
              </a:rPr>
              <a:t>3	</a:t>
            </a:r>
            <a:r>
              <a:rPr lang="ru-RU" sz="4000" smtClean="0">
                <a:solidFill>
                  <a:srgbClr val="FFFFCC"/>
                </a:solidFill>
              </a:rPr>
              <a:t>→</a:t>
            </a:r>
            <a:r>
              <a:rPr lang="en-US" sz="4000" smtClean="0">
                <a:solidFill>
                  <a:srgbClr val="FFFFCC"/>
                </a:solidFill>
              </a:rPr>
              <a:t>	Al(OH)</a:t>
            </a:r>
            <a:r>
              <a:rPr lang="en-US" sz="2000" smtClean="0">
                <a:solidFill>
                  <a:srgbClr val="FFFFCC"/>
                </a:solidFill>
              </a:rPr>
              <a:t>3</a:t>
            </a:r>
          </a:p>
          <a:p>
            <a:pPr lvl="2" eaLnBrk="1" hangingPunct="1">
              <a:lnSpc>
                <a:spcPct val="90000"/>
              </a:lnSpc>
              <a:buClr>
                <a:schemeClr val="folHlink"/>
              </a:buClr>
              <a:buSzPct val="30000"/>
              <a:buFont typeface="Wingdings" pitchFamily="2" charset="2"/>
              <a:buChar char="u"/>
              <a:defRPr/>
            </a:pPr>
            <a:r>
              <a:rPr lang="en-US" sz="4000" smtClean="0">
                <a:solidFill>
                  <a:srgbClr val="FFFFCC"/>
                </a:solidFill>
              </a:rPr>
              <a:t> FeO	</a:t>
            </a:r>
            <a:r>
              <a:rPr lang="ru-RU" sz="4000" smtClean="0">
                <a:solidFill>
                  <a:srgbClr val="FFFFCC"/>
                </a:solidFill>
              </a:rPr>
              <a:t>→</a:t>
            </a:r>
            <a:r>
              <a:rPr lang="en-US" sz="4000" smtClean="0">
                <a:solidFill>
                  <a:srgbClr val="FFFFCC"/>
                </a:solidFill>
              </a:rPr>
              <a:t>	Fe(OH)</a:t>
            </a:r>
            <a:r>
              <a:rPr lang="en-US" sz="1800" smtClean="0">
                <a:solidFill>
                  <a:srgbClr val="FFFFCC"/>
                </a:solidFill>
              </a:rPr>
              <a:t>2 </a:t>
            </a:r>
          </a:p>
          <a:p>
            <a:pPr lvl="2" eaLnBrk="1" hangingPunct="1">
              <a:lnSpc>
                <a:spcPct val="90000"/>
              </a:lnSpc>
              <a:buClr>
                <a:schemeClr val="folHlink"/>
              </a:buClr>
              <a:buSzPct val="30000"/>
              <a:buFont typeface="Wingdings" pitchFamily="2" charset="2"/>
              <a:buChar char="u"/>
              <a:defRPr/>
            </a:pPr>
            <a:r>
              <a:rPr lang="ru-RU" sz="4000" smtClean="0">
                <a:solidFill>
                  <a:srgbClr val="FFFFCC"/>
                </a:solidFill>
              </a:rPr>
              <a:t> </a:t>
            </a:r>
            <a:r>
              <a:rPr lang="en-US" sz="4000" smtClean="0">
                <a:solidFill>
                  <a:srgbClr val="FFFFCC"/>
                </a:solidFill>
              </a:rPr>
              <a:t>Fe</a:t>
            </a:r>
            <a:r>
              <a:rPr lang="en-US" sz="1800" smtClean="0">
                <a:solidFill>
                  <a:srgbClr val="FFFFCC"/>
                </a:solidFill>
              </a:rPr>
              <a:t>2</a:t>
            </a:r>
            <a:r>
              <a:rPr lang="en-US" sz="4000" smtClean="0">
                <a:solidFill>
                  <a:srgbClr val="FFFFCC"/>
                </a:solidFill>
              </a:rPr>
              <a:t>O</a:t>
            </a:r>
            <a:r>
              <a:rPr lang="en-US" sz="1800" smtClean="0">
                <a:solidFill>
                  <a:srgbClr val="FFFFCC"/>
                </a:solidFill>
              </a:rPr>
              <a:t>3	</a:t>
            </a:r>
            <a:r>
              <a:rPr lang="ru-RU" sz="4000" smtClean="0">
                <a:solidFill>
                  <a:srgbClr val="FFFFCC"/>
                </a:solidFill>
              </a:rPr>
              <a:t>→</a:t>
            </a:r>
            <a:r>
              <a:rPr lang="en-US" sz="4000" smtClean="0">
                <a:solidFill>
                  <a:srgbClr val="FFFFCC"/>
                </a:solidFill>
              </a:rPr>
              <a:t>	Fe(OH)</a:t>
            </a:r>
            <a:r>
              <a:rPr lang="en-US" sz="1800" smtClean="0">
                <a:solidFill>
                  <a:srgbClr val="FFFFCC"/>
                </a:solidFill>
              </a:rPr>
              <a:t>3</a:t>
            </a:r>
            <a:endParaRPr lang="ru-RU" sz="1800" smtClean="0">
              <a:solidFill>
                <a:srgbClr val="FFFF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2451106</TotalTime>
  <Words>361</Words>
  <Application>Microsoft Office PowerPoint</Application>
  <PresentationFormat>Экран (4:3)</PresentationFormat>
  <Paragraphs>92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Текстура</vt:lpstr>
      <vt:lpstr>Химические свойства оксидов</vt:lpstr>
      <vt:lpstr>Актуализация знаний</vt:lpstr>
      <vt:lpstr>Химические свойства оксидов</vt:lpstr>
      <vt:lpstr>Слайд 4</vt:lpstr>
      <vt:lpstr>Слайд 5</vt:lpstr>
      <vt:lpstr>Найдите лишнее</vt:lpstr>
      <vt:lpstr>Слайд 7</vt:lpstr>
      <vt:lpstr> Запомните!</vt:lpstr>
      <vt:lpstr> Запомните!</vt:lpstr>
      <vt:lpstr>Слайд 10</vt:lpstr>
      <vt:lpstr>Самостоятельная работа</vt:lpstr>
      <vt:lpstr>Узнай "загадочный "оксид</vt:lpstr>
      <vt:lpstr>Слайд 13</vt:lpstr>
      <vt:lpstr>Применение оксидов</vt:lpstr>
      <vt:lpstr>Применение оксидов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Химические свойства оксидов</dc:title>
  <dc:creator>SamLab.ws</dc:creator>
  <cp:lastModifiedBy>Shurik</cp:lastModifiedBy>
  <cp:revision>32</cp:revision>
  <dcterms:created xsi:type="dcterms:W3CDTF">2010-03-29T09:01:21Z</dcterms:created>
  <dcterms:modified xsi:type="dcterms:W3CDTF">2015-11-06T07:18:09Z</dcterms:modified>
</cp:coreProperties>
</file>