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6" r:id="rId5"/>
    <p:sldId id="26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9" r:id="rId20"/>
    <p:sldId id="270" r:id="rId21"/>
    <p:sldId id="257" r:id="rId22"/>
    <p:sldId id="263" r:id="rId23"/>
    <p:sldId id="264" r:id="rId24"/>
    <p:sldId id="259" r:id="rId25"/>
    <p:sldId id="260" r:id="rId26"/>
    <p:sldId id="261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577A-7D8E-4038-9A03-7D75B6DD2EF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A577A-7D8E-4038-9A03-7D75B6DD2EF5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B9E1-AC57-4B67-AF2D-11F597F9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http://www.photohost.ru/t/600/400/137970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http://www.q-port.ru/uploads/images/products/119_big_.jpg" TargetMode="External"/><Relationship Id="rId4" Type="http://schemas.openxmlformats.org/officeDocument/2006/relationships/image" Target="../media/image18.jpeg"/><Relationship Id="rId9" Type="http://schemas.openxmlformats.org/officeDocument/2006/relationships/image" Target="http://www.apus.ru/im.xp/04905605412405205705205405005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http://naviny.by/media/2007.06/kuznec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http://anell.ru/products_pictures/1160684497-B200005.jpg" TargetMode="External"/><Relationship Id="rId13" Type="http://schemas.openxmlformats.org/officeDocument/2006/relationships/image" Target="http://navistom.net/files/Image/2007/Septembr/28/6.jp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12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q-port.ru/uploads/images/products/119_big_.jpg" TargetMode="External"/><Relationship Id="rId11" Type="http://schemas.openxmlformats.org/officeDocument/2006/relationships/image" Target="http://www.kramet.ru/catalog/scissors/np.jpg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5.jpeg"/><Relationship Id="rId4" Type="http://schemas.openxmlformats.org/officeDocument/2006/relationships/image" Target="http://www.photohost.ru/t/600/400/15774.jpg" TargetMode="External"/><Relationship Id="rId9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http://tatianag2002.narod.ru/19.jp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http://anell.ru/products_pictures/1160684497-B200005.jpg" TargetMode="External"/><Relationship Id="rId10" Type="http://schemas.openxmlformats.org/officeDocument/2006/relationships/slide" Target="slide8.xml"/><Relationship Id="rId4" Type="http://schemas.openxmlformats.org/officeDocument/2006/relationships/image" Target="../media/image24.jpeg"/><Relationship Id="rId9" Type="http://schemas.openxmlformats.org/officeDocument/2006/relationships/image" Target="http://www.photohost.ru/t/600/400/137970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http://saint-petersburg.ru/i/photo_img_small/280.jpg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http://tatianag2002.narod.ru/19.jpg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26\bukva_ce\&#1073;&#1091;&#1082;&#1074;&#1072;%20&#1094;\&#1073;&#1091;&#1082;&#1074;&#1072;%20&#1094;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26\bukva_ce\&#1073;&#1091;&#1082;&#1074;&#1072;%20&#1094;\&#1094;&#1074;&#1077;&#1090;&#1080;&#1082;-&#1089;&#1077;&#1084;&#1080;&#1094;&#1074;&#1077;&#1090;&#1080;&#1082;%20&#1092;&#1088;&#1072;&#1075;&#1084;&#1077;&#1085;&#1090;.wmv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stival.1september.ru/articles/312648/" TargetMode="External"/><Relationship Id="rId13" Type="http://schemas.openxmlformats.org/officeDocument/2006/relationships/hyperlink" Target="http://www.solnet.ee/sol/001/s_310.html" TargetMode="External"/><Relationship Id="rId18" Type="http://schemas.openxmlformats.org/officeDocument/2006/relationships/hyperlink" Target="http://www.dnaoffice.ru/new/aristo/circle.htm" TargetMode="External"/><Relationship Id="rId3" Type="http://schemas.openxmlformats.org/officeDocument/2006/relationships/hyperlink" Target="http://www.razvitierebenka.com/2010/03/..._22.html" TargetMode="External"/><Relationship Id="rId21" Type="http://schemas.openxmlformats.org/officeDocument/2006/relationships/hyperlink" Target="http://rusedu.ru/detail_4447.html" TargetMode="External"/><Relationship Id="rId7" Type="http://schemas.openxmlformats.org/officeDocument/2006/relationships/hyperlink" Target="http://www.liveinternet.ru/users/tortil...5837835/" TargetMode="External"/><Relationship Id="rId12" Type="http://schemas.openxmlformats.org/officeDocument/2006/relationships/hyperlink" Target="http://i007.radikal.ru/0711/10/268e18d3eef4.png" TargetMode="External"/><Relationship Id="rId17" Type="http://schemas.openxmlformats.org/officeDocument/2006/relationships/hyperlink" Target="http://www.dk-moskvor.ru/sob04-09.htm" TargetMode="External"/><Relationship Id="rId25" Type="http://schemas.openxmlformats.org/officeDocument/2006/relationships/hyperlink" Target="http://filmiki.arjlover.net/" TargetMode="External"/><Relationship Id="rId2" Type="http://schemas.openxmlformats.org/officeDocument/2006/relationships/hyperlink" Target="http://www.pticy.org.ua/article.php/2009072...80210704" TargetMode="External"/><Relationship Id="rId16" Type="http://schemas.openxmlformats.org/officeDocument/2006/relationships/hyperlink" Target="http://www.raskraska.com/raskraski/270/9.html" TargetMode="External"/><Relationship Id="rId20" Type="http://schemas.openxmlformats.org/officeDocument/2006/relationships/hyperlink" Target="http://clipartcorel.narod.ru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mandar...e1.shtml" TargetMode="External"/><Relationship Id="rId11" Type="http://schemas.openxmlformats.org/officeDocument/2006/relationships/hyperlink" Target="http://www.chudopredki.ru/2009/09/page/10/" TargetMode="External"/><Relationship Id="rId24" Type="http://schemas.openxmlformats.org/officeDocument/2006/relationships/hyperlink" Target="http://www.solnet.ee/" TargetMode="External"/><Relationship Id="rId5" Type="http://schemas.openxmlformats.org/officeDocument/2006/relationships/hyperlink" Target="http://www.ru.wikipedia.org/wiki/%D0%A1...5D1%8F" TargetMode="External"/><Relationship Id="rId15" Type="http://schemas.openxmlformats.org/officeDocument/2006/relationships/hyperlink" Target="http://www.kennenlernenumwelt.de/klukids.htm" TargetMode="External"/><Relationship Id="rId23" Type="http://schemas.openxmlformats.org/officeDocument/2006/relationships/hyperlink" Target="http://www.lenagold.ru/" TargetMode="External"/><Relationship Id="rId10" Type="http://schemas.openxmlformats.org/officeDocument/2006/relationships/hyperlink" Target="http://www.festival.1september.ru/articles/417960/" TargetMode="External"/><Relationship Id="rId19" Type="http://schemas.openxmlformats.org/officeDocument/2006/relationships/hyperlink" Target="http://www.rm-pack.ru/pistolety/enniki/" TargetMode="External"/><Relationship Id="rId4" Type="http://schemas.openxmlformats.org/officeDocument/2006/relationships/hyperlink" Target="http://www.liveinternet.ru/community/19...3257803/" TargetMode="External"/><Relationship Id="rId9" Type="http://schemas.openxmlformats.org/officeDocument/2006/relationships/hyperlink" Target="http://www.hr-portal.ru/pages/hu/froghi...tory.php" TargetMode="External"/><Relationship Id="rId14" Type="http://schemas.openxmlformats.org/officeDocument/2006/relationships/hyperlink" Target="http://www.evbar.ru/fordesk/abracadabra...a-b.html" TargetMode="External"/><Relationship Id="rId22" Type="http://schemas.openxmlformats.org/officeDocument/2006/relationships/hyperlink" Target="http://www.babyblog.ru/user/Abrikosik/91714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yandpage?&amp;p=250&amp;text=%D0%9D%D0%B5%D0%B7%D0%BD%D0%B0%D0%B9%D0%BA%D0%B0&amp;isgray=0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im3-tub.yandex.net/i?id=27469794&amp;tov=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1928802"/>
            <a:ext cx="477438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УЧИМ БУКВЫ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501008"/>
            <a:ext cx="335361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 Ц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6519446"/>
            <a:ext cx="7414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Бойкова</a:t>
            </a:r>
            <a:r>
              <a:rPr lang="ru-RU" sz="1600" dirty="0" smtClean="0"/>
              <a:t> О. В., учитель начальных классов МОУ СОШ №1 г. Конаково Тверской обл.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0" name="Picture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2667000" cy="1603375"/>
          </a:xfrm>
          <a:prstGeom prst="rect">
            <a:avLst/>
          </a:prstGeom>
          <a:noFill/>
        </p:spPr>
      </p:pic>
      <p:pic>
        <p:nvPicPr>
          <p:cNvPr id="11311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800600"/>
            <a:ext cx="1752600" cy="1752600"/>
          </a:xfrm>
          <a:prstGeom prst="rect">
            <a:avLst/>
          </a:prstGeom>
          <a:noFill/>
        </p:spPr>
      </p:pic>
      <p:pic>
        <p:nvPicPr>
          <p:cNvPr id="11306" name="Picture 42" descr="http://www.q-port.ru/uploads/images/products/119_big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553200" y="2057400"/>
            <a:ext cx="2362200" cy="1427163"/>
          </a:xfrm>
          <a:prstGeom prst="rect">
            <a:avLst/>
          </a:prstGeom>
          <a:noFill/>
        </p:spPr>
      </p:pic>
      <p:pic>
        <p:nvPicPr>
          <p:cNvPr id="11303" name="Picture 39" descr="http://www.photohost.ru/t/600/400/137970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858000" y="4724400"/>
            <a:ext cx="2114550" cy="1828800"/>
          </a:xfrm>
          <a:prstGeom prst="rect">
            <a:avLst/>
          </a:prstGeom>
          <a:noFill/>
        </p:spPr>
      </p:pic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3733800" y="3733800"/>
            <a:ext cx="1371600" cy="13716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7200" b="1"/>
              <a:t>О</a:t>
            </a:r>
            <a:r>
              <a:rPr lang="ru-RU" sz="8000" b="1"/>
              <a:t> 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3886200" y="1524000"/>
            <a:ext cx="1371600" cy="13716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7200" b="1"/>
              <a:t>У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4648200" y="3429000"/>
            <a:ext cx="1371600" cy="13716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7200" b="1"/>
              <a:t>Ы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895600" y="3200400"/>
            <a:ext cx="1371600" cy="13716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7200" b="1"/>
              <a:t>И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819400" y="2057400"/>
            <a:ext cx="1371600" cy="13716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7200" b="1"/>
              <a:t>А</a:t>
            </a:r>
            <a:endParaRPr lang="en-US" sz="1200"/>
          </a:p>
          <a:p>
            <a:pPr eaLnBrk="0" hangingPunct="0"/>
            <a:endParaRPr lang="en-US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4876800" y="2286000"/>
            <a:ext cx="13716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7200" b="1"/>
              <a:t>Е</a:t>
            </a:r>
          </a:p>
        </p:txBody>
      </p:sp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3886200" y="2667000"/>
            <a:ext cx="12573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7200" b="1"/>
              <a:t>Ц</a:t>
            </a:r>
            <a:endParaRPr lang="en-US" sz="7200"/>
          </a:p>
          <a:p>
            <a:pPr eaLnBrk="0" hangingPunct="0"/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77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609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>
              <a:tabLst>
                <a:tab pos="1143000" algn="l"/>
              </a:tabLst>
            </a:pPr>
            <a:endParaRPr lang="en-US"/>
          </a:p>
        </p:txBody>
      </p:sp>
      <p:sp>
        <p:nvSpPr>
          <p:cNvPr id="11277" name="Arc 13"/>
          <p:cNvSpPr>
            <a:spLocks/>
          </p:cNvSpPr>
          <p:nvPr/>
        </p:nvSpPr>
        <p:spPr bwMode="auto">
          <a:xfrm>
            <a:off x="5781675" y="3581400"/>
            <a:ext cx="695325" cy="2749550"/>
          </a:xfrm>
          <a:custGeom>
            <a:avLst/>
            <a:gdLst>
              <a:gd name="G0" fmla="+- 276 0 0"/>
              <a:gd name="G1" fmla="+- 21600 0 0"/>
              <a:gd name="G2" fmla="+- 21600 0 0"/>
              <a:gd name="T0" fmla="*/ 0 w 21876"/>
              <a:gd name="T1" fmla="*/ 2 h 25140"/>
              <a:gd name="T2" fmla="*/ 21584 w 21876"/>
              <a:gd name="T3" fmla="*/ 25140 h 25140"/>
              <a:gd name="T4" fmla="*/ 276 w 21876"/>
              <a:gd name="T5" fmla="*/ 21600 h 25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76" h="25140" fill="none" extrusionOk="0">
                <a:moveTo>
                  <a:pt x="-1" y="1"/>
                </a:moveTo>
                <a:cubicBezTo>
                  <a:pt x="91" y="0"/>
                  <a:pt x="183" y="-1"/>
                  <a:pt x="276" y="0"/>
                </a:cubicBezTo>
                <a:cubicBezTo>
                  <a:pt x="12205" y="0"/>
                  <a:pt x="21876" y="9670"/>
                  <a:pt x="21876" y="21600"/>
                </a:cubicBezTo>
                <a:cubicBezTo>
                  <a:pt x="21876" y="22786"/>
                  <a:pt x="21778" y="23970"/>
                  <a:pt x="21583" y="25139"/>
                </a:cubicBezTo>
              </a:path>
              <a:path w="21876" h="25140" stroke="0" extrusionOk="0">
                <a:moveTo>
                  <a:pt x="-1" y="1"/>
                </a:moveTo>
                <a:cubicBezTo>
                  <a:pt x="91" y="0"/>
                  <a:pt x="183" y="-1"/>
                  <a:pt x="276" y="0"/>
                </a:cubicBezTo>
                <a:cubicBezTo>
                  <a:pt x="12205" y="0"/>
                  <a:pt x="21876" y="9670"/>
                  <a:pt x="21876" y="21600"/>
                </a:cubicBezTo>
                <a:cubicBezTo>
                  <a:pt x="21876" y="22786"/>
                  <a:pt x="21778" y="23970"/>
                  <a:pt x="21583" y="25139"/>
                </a:cubicBezTo>
                <a:lnTo>
                  <a:pt x="276" y="21600"/>
                </a:lnTo>
                <a:close/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3699556">
            <a:off x="6587332" y="3321844"/>
            <a:ext cx="781050" cy="1747837"/>
          </a:xfrm>
          <a:prstGeom prst="moon">
            <a:avLst>
              <a:gd name="adj" fmla="val 87500"/>
            </a:avLst>
          </a:prstGeom>
          <a:solidFill>
            <a:srgbClr val="0080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5603392">
            <a:off x="5338763" y="4552950"/>
            <a:ext cx="762000" cy="1524000"/>
          </a:xfrm>
          <a:prstGeom prst="moon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160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Garamond"/>
              </a:rPr>
              <a:t>ЦА</a:t>
            </a:r>
          </a:p>
        </p:txBody>
      </p:sp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457200" y="2971800"/>
            <a:ext cx="167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Garamond"/>
              </a:rPr>
              <a:t>ЦИ</a:t>
            </a:r>
          </a:p>
        </p:txBody>
      </p:sp>
      <p:sp>
        <p:nvSpPr>
          <p:cNvPr id="11283" name="WordArt 19"/>
          <p:cNvSpPr>
            <a:spLocks noChangeArrowheads="1" noChangeShapeType="1" noTextEdit="1"/>
          </p:cNvSpPr>
          <p:nvPr/>
        </p:nvSpPr>
        <p:spPr bwMode="auto">
          <a:xfrm>
            <a:off x="1981200" y="5105400"/>
            <a:ext cx="167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Garamond"/>
              </a:rPr>
              <a:t>ЦО</a:t>
            </a:r>
          </a:p>
        </p:txBody>
      </p:sp>
      <p:sp>
        <p:nvSpPr>
          <p:cNvPr id="11284" name="WordArt 20"/>
          <p:cNvSpPr>
            <a:spLocks noChangeArrowheads="1" noChangeShapeType="1" noTextEdit="1"/>
          </p:cNvSpPr>
          <p:nvPr/>
        </p:nvSpPr>
        <p:spPr bwMode="auto">
          <a:xfrm>
            <a:off x="5715000" y="5105400"/>
            <a:ext cx="160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Garamond"/>
              </a:rPr>
              <a:t>ЦЫ</a:t>
            </a:r>
          </a:p>
        </p:txBody>
      </p:sp>
      <p:sp>
        <p:nvSpPr>
          <p:cNvPr id="11285" name="WordArt 21"/>
          <p:cNvSpPr>
            <a:spLocks noChangeArrowheads="1" noChangeShapeType="1" noTextEdit="1"/>
          </p:cNvSpPr>
          <p:nvPr/>
        </p:nvSpPr>
        <p:spPr bwMode="auto">
          <a:xfrm>
            <a:off x="7086600" y="2743200"/>
            <a:ext cx="1524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Garamond"/>
              </a:rPr>
              <a:t>ЦЕ</a:t>
            </a:r>
          </a:p>
        </p:txBody>
      </p:sp>
      <p:sp>
        <p:nvSpPr>
          <p:cNvPr id="11286" name="WordArt 22"/>
          <p:cNvSpPr>
            <a:spLocks noChangeArrowheads="1" noChangeShapeType="1" noTextEdit="1"/>
          </p:cNvSpPr>
          <p:nvPr/>
        </p:nvSpPr>
        <p:spPr bwMode="auto">
          <a:xfrm>
            <a:off x="5715000" y="609600"/>
            <a:ext cx="1524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Garamond"/>
              </a:rPr>
              <a:t>ЦУ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 flipV="1">
            <a:off x="2627313" y="1557338"/>
            <a:ext cx="533400" cy="533400"/>
          </a:xfrm>
          <a:prstGeom prst="line">
            <a:avLst/>
          </a:prstGeom>
          <a:noFill/>
          <a:ln w="60325">
            <a:solidFill>
              <a:srgbClr val="CC99FF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 flipV="1">
            <a:off x="2133600" y="3505200"/>
            <a:ext cx="762000" cy="7620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V="1">
            <a:off x="5334000" y="1524000"/>
            <a:ext cx="685800" cy="457200"/>
          </a:xfrm>
          <a:prstGeom prst="line">
            <a:avLst/>
          </a:prstGeom>
          <a:noFill/>
          <a:ln w="50800">
            <a:solidFill>
              <a:srgbClr val="FF9933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5867400" y="4648200"/>
            <a:ext cx="457200" cy="457200"/>
          </a:xfrm>
          <a:prstGeom prst="line">
            <a:avLst/>
          </a:prstGeom>
          <a:noFill/>
          <a:ln w="50800">
            <a:solidFill>
              <a:srgbClr val="0099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>
            <a:off x="3733800" y="5029200"/>
            <a:ext cx="304800" cy="4572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6324600" y="3200400"/>
            <a:ext cx="6858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3381375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296" name="Picture 32" descr="http://www.apus.ru/im.xp/049056054124052057052054050054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228600" y="304800"/>
            <a:ext cx="1779588" cy="2028825"/>
          </a:xfrm>
          <a:prstGeom prst="rect">
            <a:avLst/>
          </a:prstGeom>
          <a:noFill/>
        </p:spPr>
      </p:pic>
      <p:sp>
        <p:nvSpPr>
          <p:cNvPr id="11295" name="WordArt 31"/>
          <p:cNvSpPr>
            <a:spLocks noChangeArrowheads="1" noChangeShapeType="1" noTextEdit="1"/>
          </p:cNvSpPr>
          <p:nvPr/>
        </p:nvSpPr>
        <p:spPr bwMode="auto">
          <a:xfrm>
            <a:off x="1752600" y="685800"/>
            <a:ext cx="213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66"/>
                </a:solidFill>
                <a:latin typeface="Arial"/>
                <a:cs typeface="Arial"/>
              </a:rPr>
              <a:t>цапля</a:t>
            </a:r>
          </a:p>
        </p:txBody>
      </p:sp>
      <p:sp>
        <p:nvSpPr>
          <p:cNvPr id="11298" name="WordArt 34"/>
          <p:cNvSpPr>
            <a:spLocks noChangeArrowheads="1" noChangeShapeType="1" noTextEdit="1"/>
          </p:cNvSpPr>
          <p:nvPr/>
        </p:nvSpPr>
        <p:spPr bwMode="auto">
          <a:xfrm>
            <a:off x="152400" y="3429000"/>
            <a:ext cx="18383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цирк</a:t>
            </a: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2828925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301" name="WordArt 37"/>
          <p:cNvSpPr>
            <a:spLocks noChangeArrowheads="1" noChangeShapeType="1" noTextEdit="1"/>
          </p:cNvSpPr>
          <p:nvPr/>
        </p:nvSpPr>
        <p:spPr bwMode="auto">
          <a:xfrm>
            <a:off x="1600200" y="5029200"/>
            <a:ext cx="190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кольцо</a:t>
            </a:r>
          </a:p>
        </p:txBody>
      </p:sp>
      <p:sp>
        <p:nvSpPr>
          <p:cNvPr id="11302" name="WordArt 38"/>
          <p:cNvSpPr>
            <a:spLocks noChangeArrowheads="1" noChangeShapeType="1" noTextEdit="1"/>
          </p:cNvSpPr>
          <p:nvPr/>
        </p:nvSpPr>
        <p:spPr bwMode="auto">
          <a:xfrm>
            <a:off x="4953000" y="5181600"/>
            <a:ext cx="251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"/>
                <a:cs typeface="Arial"/>
              </a:rPr>
              <a:t>цыпленок</a:t>
            </a: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314325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305" name="WordArt 41"/>
          <p:cNvSpPr>
            <a:spLocks noChangeArrowheads="1" noChangeShapeType="1" noTextEdit="1"/>
          </p:cNvSpPr>
          <p:nvPr/>
        </p:nvSpPr>
        <p:spPr bwMode="auto">
          <a:xfrm>
            <a:off x="6248400" y="3352800"/>
            <a:ext cx="24955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Arial"/>
                <a:cs typeface="Arial"/>
              </a:rPr>
              <a:t>полотенце</a:t>
            </a:r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2971800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308" name="Rectangle 4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7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1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6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0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5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9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4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8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3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 autoUpdateAnimBg="0"/>
      <p:bldP spid="11271" grpId="0" animBg="1" autoUpdateAnimBg="0"/>
      <p:bldP spid="11270" grpId="0" animBg="1" autoUpdateAnimBg="0"/>
      <p:bldP spid="11269" grpId="0" animBg="1" autoUpdateAnimBg="0"/>
      <p:bldP spid="11268" grpId="0" animBg="1" autoUpdateAnimBg="0"/>
      <p:bldP spid="11267" grpId="0" animBg="1" autoUpdateAnimBg="0"/>
      <p:bldP spid="11266" grpId="0" animBg="1" autoUpdateAnimBg="0"/>
      <p:bldP spid="11277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  <p:bldP spid="11288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8" grpId="0" animBg="1"/>
      <p:bldP spid="11301" grpId="0" animBg="1"/>
      <p:bldP spid="11302" grpId="0" animBg="1"/>
      <p:bldP spid="113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452813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2533" name="Picture 5" descr="http://naviny.by/media/2007.06/kuznec.jpg"/>
          <p:cNvPicPr>
            <a:picLocks noChangeAspect="1" noChangeArrowheads="1"/>
          </p:cNvPicPr>
          <p:nvPr/>
        </p:nvPicPr>
        <p:blipFill>
          <a:blip r:embed="rId3" r:link="rId4"/>
          <a:srcRect l="5939" t="5952" r="13541" b="13550"/>
          <a:stretch>
            <a:fillRect/>
          </a:stretch>
        </p:blipFill>
        <p:spPr bwMode="auto">
          <a:xfrm>
            <a:off x="838200" y="228600"/>
            <a:ext cx="4743450" cy="6324600"/>
          </a:xfrm>
          <a:prstGeom prst="rect">
            <a:avLst/>
          </a:prstGeo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105400" y="1828800"/>
            <a:ext cx="3810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CC0099"/>
                </a:solidFill>
              </a:rPr>
              <a:t>кузнец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43250" y="2443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800350" y="210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828925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 rot="-2151946">
            <a:off x="985838" y="1497013"/>
            <a:ext cx="3654425" cy="2765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76819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Comic Sans MS"/>
              </a:rPr>
              <a:t>ЦИРК!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125538"/>
            <a:ext cx="4175125" cy="2881312"/>
          </a:xfrm>
          <a:prstGeom prst="rect">
            <a:avLst/>
          </a:prstGeom>
          <a:noFill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500438"/>
            <a:ext cx="4248150" cy="255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4" name="AutoShape 22"/>
          <p:cNvSpPr>
            <a:spLocks noChangeArrowheads="1"/>
          </p:cNvSpPr>
          <p:nvPr/>
        </p:nvSpPr>
        <p:spPr bwMode="auto">
          <a:xfrm rot="6638942">
            <a:off x="3581400" y="2743200"/>
            <a:ext cx="990600" cy="1752600"/>
          </a:xfrm>
          <a:prstGeom prst="moon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 rot="4170650">
            <a:off x="5121275" y="2989263"/>
            <a:ext cx="1143000" cy="2057400"/>
          </a:xfrm>
          <a:prstGeom prst="moon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 rot="3669402">
            <a:off x="4756944" y="3947319"/>
            <a:ext cx="1216025" cy="1735137"/>
          </a:xfrm>
          <a:prstGeom prst="moon">
            <a:avLst>
              <a:gd name="adj" fmla="val 59602"/>
            </a:avLst>
          </a:prstGeom>
          <a:gradFill rotWithShape="0">
            <a:gsLst>
              <a:gs pos="0">
                <a:schemeClr val="accent1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Arc 12"/>
          <p:cNvSpPr>
            <a:spLocks/>
          </p:cNvSpPr>
          <p:nvPr/>
        </p:nvSpPr>
        <p:spPr bwMode="auto">
          <a:xfrm>
            <a:off x="4343400" y="2668588"/>
            <a:ext cx="533400" cy="3708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0924"/>
              <a:gd name="T2" fmla="*/ 19484 w 21600"/>
              <a:gd name="T3" fmla="*/ 30924 h 30924"/>
              <a:gd name="T4" fmla="*/ 0 w 21600"/>
              <a:gd name="T5" fmla="*/ 21600 h 30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92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827"/>
                  <a:pt x="20876" y="28013"/>
                  <a:pt x="19483" y="30923"/>
                </a:cubicBezTo>
              </a:path>
              <a:path w="21600" h="3092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827"/>
                  <a:pt x="20876" y="28013"/>
                  <a:pt x="19483" y="30923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Arc 14"/>
          <p:cNvSpPr>
            <a:spLocks/>
          </p:cNvSpPr>
          <p:nvPr/>
        </p:nvSpPr>
        <p:spPr bwMode="auto">
          <a:xfrm>
            <a:off x="4419600" y="2590800"/>
            <a:ext cx="381000" cy="3584575"/>
          </a:xfrm>
          <a:custGeom>
            <a:avLst/>
            <a:gdLst>
              <a:gd name="G0" fmla="+- 0 0 0"/>
              <a:gd name="G1" fmla="+- 15910 0 0"/>
              <a:gd name="G2" fmla="+- 21600 0 0"/>
              <a:gd name="T0" fmla="*/ 14610 w 21600"/>
              <a:gd name="T1" fmla="*/ 0 h 15910"/>
              <a:gd name="T2" fmla="*/ 21600 w 21600"/>
              <a:gd name="T3" fmla="*/ 15910 h 15910"/>
              <a:gd name="T4" fmla="*/ 0 w 21600"/>
              <a:gd name="T5" fmla="*/ 15910 h 15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910" fill="none" extrusionOk="0">
                <a:moveTo>
                  <a:pt x="14609" y="0"/>
                </a:moveTo>
                <a:cubicBezTo>
                  <a:pt x="19064" y="4091"/>
                  <a:pt x="21600" y="9862"/>
                  <a:pt x="21600" y="15910"/>
                </a:cubicBezTo>
              </a:path>
              <a:path w="21600" h="15910" stroke="0" extrusionOk="0">
                <a:moveTo>
                  <a:pt x="14609" y="0"/>
                </a:moveTo>
                <a:cubicBezTo>
                  <a:pt x="19064" y="4091"/>
                  <a:pt x="21600" y="9862"/>
                  <a:pt x="21600" y="15910"/>
                </a:cubicBezTo>
                <a:lnTo>
                  <a:pt x="0" y="1591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2362200" y="1828800"/>
            <a:ext cx="2209800" cy="2057400"/>
          </a:xfrm>
          <a:prstGeom prst="star16">
            <a:avLst>
              <a:gd name="adj" fmla="val 40157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495800" y="2209800"/>
            <a:ext cx="2209800" cy="2057400"/>
          </a:xfrm>
          <a:prstGeom prst="star16">
            <a:avLst>
              <a:gd name="adj" fmla="val 4015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962400" y="609600"/>
            <a:ext cx="2209800" cy="2057400"/>
          </a:xfrm>
          <a:prstGeom prst="star16">
            <a:avLst>
              <a:gd name="adj" fmla="val 4015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AutoShape 5">
            <a:hlinkClick r:id="rId2" action="ppaction://hlinksldjump" tooltip="ж"/>
          </p:cNvPr>
          <p:cNvSpPr>
            <a:spLocks noChangeArrowheads="1"/>
          </p:cNvSpPr>
          <p:nvPr/>
        </p:nvSpPr>
        <p:spPr bwMode="auto">
          <a:xfrm>
            <a:off x="4495800" y="2209800"/>
            <a:ext cx="2209800" cy="2057400"/>
          </a:xfrm>
          <a:prstGeom prst="star16">
            <a:avLst>
              <a:gd name="adj" fmla="val 1185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62200" y="1905000"/>
            <a:ext cx="2209800" cy="2057400"/>
          </a:xfrm>
          <a:prstGeom prst="star16">
            <a:avLst>
              <a:gd name="adj" fmla="val 118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62400" y="609600"/>
            <a:ext cx="2209800" cy="2057400"/>
          </a:xfrm>
          <a:prstGeom prst="star16">
            <a:avLst>
              <a:gd name="adj" fmla="val 11852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Arc 11"/>
          <p:cNvSpPr>
            <a:spLocks/>
          </p:cNvSpPr>
          <p:nvPr/>
        </p:nvSpPr>
        <p:spPr bwMode="auto">
          <a:xfrm>
            <a:off x="4267200" y="3429000"/>
            <a:ext cx="533400" cy="2590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 rot="-14697090">
            <a:off x="3810000" y="4038600"/>
            <a:ext cx="990600" cy="1752600"/>
          </a:xfrm>
          <a:prstGeom prst="moon">
            <a:avLst>
              <a:gd name="adj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 rot="6250067">
            <a:off x="3451225" y="3206750"/>
            <a:ext cx="1143000" cy="1981200"/>
          </a:xfrm>
          <a:prstGeom prst="moon">
            <a:avLst>
              <a:gd name="adj" fmla="val 63204"/>
            </a:avLst>
          </a:prstGeom>
          <a:gradFill rotWithShape="0">
            <a:gsLst>
              <a:gs pos="0">
                <a:srgbClr val="009900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486400" y="457200"/>
            <a:ext cx="33528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6600"/>
                </a:solidFill>
                <a:latin typeface="Arial" charset="0"/>
              </a:rPr>
              <a:t>ПРОДАВЕЦ</a:t>
            </a:r>
          </a:p>
          <a:p>
            <a:pPr>
              <a:spcBef>
                <a:spcPct val="50000"/>
              </a:spcBef>
            </a:pPr>
            <a:endParaRPr lang="ru-RU" sz="3600" b="1" i="1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6600"/>
                </a:solidFill>
                <a:latin typeface="Arial" charset="0"/>
              </a:rPr>
              <a:t>ПОРТНИХА</a:t>
            </a:r>
          </a:p>
          <a:p>
            <a:pPr>
              <a:spcBef>
                <a:spcPct val="50000"/>
              </a:spcBef>
            </a:pPr>
            <a:endParaRPr lang="ru-RU" sz="3600" b="1" i="1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6600"/>
                </a:solidFill>
                <a:latin typeface="Arial" charset="0"/>
              </a:rPr>
              <a:t>ПОВАР</a:t>
            </a:r>
          </a:p>
          <a:p>
            <a:pPr>
              <a:spcBef>
                <a:spcPct val="50000"/>
              </a:spcBef>
            </a:pPr>
            <a:endParaRPr lang="ru-RU" sz="3600" b="1" i="1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6600"/>
                </a:solidFill>
                <a:latin typeface="Arial" charset="0"/>
              </a:rPr>
              <a:t>МАТЕМАТИК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91465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699" name="Picture 3" descr="http://www.photohost.ru/t/600/400/15774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04800" y="152400"/>
            <a:ext cx="2743200" cy="2057400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971800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701" name="Picture 5" descr="http://www.q-port.ru/uploads/images/products/119_big_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28600" y="2362200"/>
            <a:ext cx="2514600" cy="1519238"/>
          </a:xfrm>
          <a:prstGeom prst="rect">
            <a:avLst/>
          </a:prstGeom>
          <a:noFill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452813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703" name="Picture 7" descr="http://anell.ru/products_pictures/1160684497-B200005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381000" y="3810000"/>
            <a:ext cx="1919288" cy="2743200"/>
          </a:xfrm>
          <a:prstGeom prst="rect">
            <a:avLst/>
          </a:prstGeom>
          <a:noFill/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80035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705" name="Picture 9" descr="http://www.kramet.ru/catalog/scissors/np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2590800" y="4800600"/>
            <a:ext cx="2838450" cy="1449388"/>
          </a:xfrm>
          <a:prstGeom prst="rect">
            <a:avLst/>
          </a:prstGeom>
          <a:noFill/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707" name="Picture 11" descr="http://navistom.net/files/Image/2007/Septembr/28/6.jpg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2971800" y="2590800"/>
            <a:ext cx="2286000" cy="1714500"/>
          </a:xfrm>
          <a:prstGeom prst="rect">
            <a:avLst/>
          </a:prstGeom>
          <a:noFill/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667000" y="8382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FF00"/>
                </a:solidFill>
              </a:rPr>
              <a:t>ОГУРЦЫ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52400" y="24384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CC0099"/>
                </a:solidFill>
              </a:rPr>
              <a:t>ПОЛОТЕНЦЕ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352800" y="20574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CC0099"/>
                </a:solidFill>
              </a:rPr>
              <a:t>ЦВЕТЫ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133600" y="43434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6600"/>
                </a:solidFill>
              </a:rPr>
              <a:t>ЦИФРЫ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667000" y="60960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FF00"/>
                </a:solidFill>
              </a:rPr>
              <a:t>НОЖНИЦЫ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4648200" y="914400"/>
            <a:ext cx="83820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V="1">
            <a:off x="4953000" y="1219200"/>
            <a:ext cx="91440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2971800" y="1066800"/>
            <a:ext cx="2743200" cy="1447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3886200" y="4648200"/>
            <a:ext cx="17526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4267200" y="2819400"/>
            <a:ext cx="1447800" cy="3276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4572000" y="1295400"/>
            <a:ext cx="990600" cy="2743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"/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  <p:bldP spid="29709" grpId="0" build="p" autoUpdateAnimBg="0"/>
      <p:bldP spid="29710" grpId="0" build="p" autoUpdateAnimBg="0"/>
      <p:bldP spid="29711" grpId="0" build="p" autoUpdateAnimBg="0"/>
      <p:bldP spid="29712" grpId="0" build="p" autoUpdateAnimBg="0"/>
      <p:bldP spid="29713" grpId="0" build="p" autoUpdateAnimBg="0"/>
      <p:bldP spid="29714" grpId="0" animBg="1"/>
      <p:bldP spid="29716" grpId="0" animBg="1"/>
      <p:bldP spid="29717" grpId="0" animBg="1"/>
      <p:bldP spid="29718" grpId="0" animBg="1"/>
      <p:bldP spid="29719" grpId="0" animBg="1"/>
      <p:bldP spid="297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2" name="Picture 12" descr="http://anell.ru/products_pictures/1160684497-B200005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553200" y="1371600"/>
            <a:ext cx="2238375" cy="3200400"/>
          </a:xfrm>
          <a:prstGeom prst="rect">
            <a:avLst/>
          </a:prstGeom>
          <a:noFill/>
        </p:spPr>
      </p:pic>
      <p:pic>
        <p:nvPicPr>
          <p:cNvPr id="30730" name="Picture 10" descr="http://tatianag2002.narod.ru/19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990600" y="3505200"/>
            <a:ext cx="2085975" cy="2857500"/>
          </a:xfrm>
          <a:prstGeom prst="rect">
            <a:avLst/>
          </a:prstGeom>
          <a:noFill/>
        </p:spPr>
      </p:pic>
      <p:pic>
        <p:nvPicPr>
          <p:cNvPr id="30728" name="Picture 8" descr="http://www.photohost.ru/t/600/400/137970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1371600" y="457200"/>
            <a:ext cx="2857500" cy="2143125"/>
          </a:xfrm>
          <a:prstGeom prst="rect">
            <a:avLst/>
          </a:prstGeom>
          <a:noFill/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4114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3399"/>
                </a:solidFill>
              </a:rPr>
              <a:t>Был белый дом,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3399"/>
                </a:solidFill>
              </a:rPr>
              <a:t>Чудесный дом,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3399"/>
                </a:solidFill>
              </a:rPr>
              <a:t>И что-то застучало в нём.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3399"/>
                </a:solidFill>
              </a:rPr>
              <a:t>И он разбился, и оттуда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3399"/>
                </a:solidFill>
              </a:rPr>
              <a:t>Живое выбежало чудо.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81200" y="2971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ЦЫПЛЕНОК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667000" y="3733800"/>
            <a:ext cx="3886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0000"/>
                </a:solidFill>
              </a:rPr>
              <a:t>На одной ноге стоит.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0000"/>
                </a:solidFill>
              </a:rPr>
              <a:t>В воду пристально глядит.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0000"/>
                </a:solidFill>
              </a:rPr>
              <a:t>Тычет клювом наугад – 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0000"/>
                </a:solidFill>
              </a:rPr>
              <a:t>Ищет в речке лягушат.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3434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ЦАПЛЯ</a:t>
            </a:r>
          </a:p>
        </p:txBody>
      </p:sp>
      <p:sp>
        <p:nvSpPr>
          <p:cNvPr id="30726" name="Text Box 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267200" y="990600"/>
            <a:ext cx="4724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Проживают в трудной книжке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Хитроумные братишки.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Десять их, но братья эти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Сосчитают все на свете.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781800" y="3124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ЦИФРЫ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14325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529013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3452813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75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75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  <p:bldP spid="30723" grpId="0" build="p" autoUpdateAnimBg="0"/>
      <p:bldP spid="30724" grpId="0" build="p" autoUpdateAnimBg="0"/>
      <p:bldP spid="30725" grpId="0" build="p" autoUpdateAnimBg="0"/>
      <p:bldP spid="30726" grpId="0" build="p" autoUpdateAnimBg="0"/>
      <p:bldP spid="307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25755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51460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1752" name="Picture 8" descr="http://saint-petersburg.ru/i/photo_img_small/28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04800" y="228600"/>
            <a:ext cx="2895600" cy="2160588"/>
          </a:xfrm>
          <a:prstGeom prst="rect">
            <a:avLst/>
          </a:prstGeom>
          <a:noFill/>
        </p:spPr>
      </p:pic>
      <p:sp>
        <p:nvSpPr>
          <p:cNvPr id="31754" name="WordArt 10"/>
          <p:cNvSpPr>
            <a:spLocks noChangeArrowheads="1" noChangeShapeType="1" noTextEdit="1"/>
          </p:cNvSpPr>
          <p:nvPr/>
        </p:nvSpPr>
        <p:spPr bwMode="auto">
          <a:xfrm>
            <a:off x="1600200" y="2895600"/>
            <a:ext cx="68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ц</a:t>
            </a:r>
          </a:p>
        </p:txBody>
      </p:sp>
      <p:sp>
        <p:nvSpPr>
          <p:cNvPr id="31755" name="WordArt 11"/>
          <p:cNvSpPr>
            <a:spLocks noChangeArrowheads="1" noChangeShapeType="1" noTextEdit="1"/>
          </p:cNvSpPr>
          <p:nvPr/>
        </p:nvSpPr>
        <p:spPr bwMode="auto">
          <a:xfrm>
            <a:off x="3124200" y="28956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31756" name="WordArt 12"/>
          <p:cNvSpPr>
            <a:spLocks noChangeArrowheads="1" noChangeShapeType="1" noTextEdit="1"/>
          </p:cNvSpPr>
          <p:nvPr/>
        </p:nvSpPr>
        <p:spPr bwMode="auto">
          <a:xfrm>
            <a:off x="4419600" y="28956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31757" name="WordArt 13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68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7239000" y="28956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3529013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267200"/>
            <a:ext cx="2286000" cy="2286000"/>
          </a:xfrm>
          <a:prstGeom prst="rect">
            <a:avLst/>
          </a:prstGeom>
          <a:noFill/>
        </p:spPr>
      </p:pic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572000"/>
            <a:ext cx="2362200" cy="1766888"/>
          </a:xfrm>
          <a:prstGeom prst="rect">
            <a:avLst/>
          </a:prstGeom>
          <a:noFill/>
        </p:spPr>
      </p:pic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04800"/>
            <a:ext cx="2895600" cy="2032000"/>
          </a:xfrm>
          <a:prstGeom prst="rect">
            <a:avLst/>
          </a:prstGeom>
          <a:noFill/>
        </p:spPr>
      </p:pic>
      <p:pic>
        <p:nvPicPr>
          <p:cNvPr id="31764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191000"/>
            <a:ext cx="2286000" cy="2286000"/>
          </a:xfrm>
          <a:prstGeom prst="rect">
            <a:avLst/>
          </a:prstGeom>
          <a:noFill/>
        </p:spPr>
      </p:pic>
      <p:pic>
        <p:nvPicPr>
          <p:cNvPr id="31759" name="Picture 15" descr="http://tatianag2002.narod.ru/1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1219200" y="228600"/>
            <a:ext cx="6629400" cy="638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5" grpId="0" animBg="1"/>
      <p:bldP spid="31756" grpId="0" animBg="1"/>
      <p:bldP spid="31757" grpId="0" animBg="1"/>
      <p:bldP spid="317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j031559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EE8DB"/>
              </a:clrFrom>
              <a:clrTo>
                <a:srgbClr val="DEE8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24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430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sz="4400">
                <a:solidFill>
                  <a:srgbClr val="0000FF"/>
                </a:solidFill>
                <a:latin typeface="Monotype Corsiva" pitchFamily="66" charset="0"/>
              </a:rPr>
              <a:t>Что мы узнали о звуке </a:t>
            </a:r>
            <a:r>
              <a:rPr lang="en-US" sz="4400">
                <a:solidFill>
                  <a:srgbClr val="0000FF"/>
                </a:solidFill>
                <a:latin typeface="Monotype Corsiva" pitchFamily="66" charset="0"/>
              </a:rPr>
              <a:t>[</a:t>
            </a:r>
            <a:r>
              <a:rPr lang="ru-RU" sz="4400">
                <a:solidFill>
                  <a:srgbClr val="0000FF"/>
                </a:solidFill>
                <a:latin typeface="Monotype Corsiva" pitchFamily="66" charset="0"/>
              </a:rPr>
              <a:t>ц</a:t>
            </a:r>
            <a:r>
              <a:rPr lang="en-US" sz="4400">
                <a:solidFill>
                  <a:srgbClr val="0000FF"/>
                </a:solidFill>
                <a:latin typeface="Monotype Corsiva" pitchFamily="66" charset="0"/>
              </a:rPr>
              <a:t>]</a:t>
            </a:r>
            <a:r>
              <a:rPr lang="ru-RU" sz="4400">
                <a:solidFill>
                  <a:srgbClr val="0000FF"/>
                </a:solidFill>
                <a:latin typeface="Monotype Corsiva" pitchFamily="66" charset="0"/>
              </a:rPr>
              <a:t> </a:t>
            </a:r>
            <a:br>
              <a:rPr lang="ru-RU" sz="440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4400">
                <a:solidFill>
                  <a:srgbClr val="0000FF"/>
                </a:solidFill>
                <a:latin typeface="Monotype Corsiva" pitchFamily="66" charset="0"/>
              </a:rPr>
              <a:t>и букве Ц?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133600"/>
            <a:ext cx="8686800" cy="1981200"/>
            <a:chOff x="-3" y="-3"/>
            <a:chExt cx="7549" cy="188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0" y="0"/>
              <a:ext cx="7543" cy="1882"/>
              <a:chOff x="0" y="0"/>
              <a:chExt cx="7543" cy="1882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352" cy="941"/>
                <a:chOff x="0" y="0"/>
                <a:chExt cx="352" cy="941"/>
              </a:xfrm>
            </p:grpSpPr>
            <p:sp>
              <p:nvSpPr>
                <p:cNvPr id="8202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52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52" cy="941"/>
                  <a:chOff x="0" y="0"/>
                  <a:chExt cx="352" cy="941"/>
                </a:xfrm>
              </p:grpSpPr>
              <p:sp>
                <p:nvSpPr>
                  <p:cNvPr id="820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266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а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0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52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352" y="0"/>
                <a:ext cx="348" cy="941"/>
                <a:chOff x="352" y="0"/>
                <a:chExt cx="348" cy="941"/>
              </a:xfrm>
            </p:grpSpPr>
            <p:sp>
              <p:nvSpPr>
                <p:cNvPr id="8207" name="Rectangle 15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348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352" y="0"/>
                  <a:ext cx="348" cy="941"/>
                  <a:chOff x="352" y="0"/>
                  <a:chExt cx="348" cy="941"/>
                </a:xfrm>
              </p:grpSpPr>
              <p:sp>
                <p:nvSpPr>
                  <p:cNvPr id="820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95" y="0"/>
                    <a:ext cx="262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о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1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52" y="0"/>
                    <a:ext cx="348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700" y="0"/>
                <a:ext cx="406" cy="941"/>
                <a:chOff x="700" y="0"/>
                <a:chExt cx="406" cy="941"/>
              </a:xfrm>
            </p:grpSpPr>
            <p:sp>
              <p:nvSpPr>
                <p:cNvPr id="8212" name="Rectangle 2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406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9" name="Group 21"/>
                <p:cNvGrpSpPr>
                  <a:grpSpLocks/>
                </p:cNvGrpSpPr>
                <p:nvPr/>
              </p:nvGrpSpPr>
              <p:grpSpPr bwMode="auto">
                <a:xfrm>
                  <a:off x="700" y="0"/>
                  <a:ext cx="406" cy="941"/>
                  <a:chOff x="700" y="0"/>
                  <a:chExt cx="406" cy="941"/>
                </a:xfrm>
              </p:grpSpPr>
              <p:sp>
                <p:nvSpPr>
                  <p:cNvPr id="821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43" y="0"/>
                    <a:ext cx="320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у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1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0"/>
                    <a:ext cx="406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1106" y="0"/>
                <a:ext cx="410" cy="941"/>
                <a:chOff x="1106" y="0"/>
                <a:chExt cx="410" cy="941"/>
              </a:xfrm>
            </p:grpSpPr>
            <p:sp>
              <p:nvSpPr>
                <p:cNvPr id="8217" name="Rectangle 25"/>
                <p:cNvSpPr>
                  <a:spLocks noChangeArrowheads="1"/>
                </p:cNvSpPr>
                <p:nvPr/>
              </p:nvSpPr>
              <p:spPr bwMode="auto">
                <a:xfrm>
                  <a:off x="1106" y="0"/>
                  <a:ext cx="410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1" name="Group 26"/>
                <p:cNvGrpSpPr>
                  <a:grpSpLocks/>
                </p:cNvGrpSpPr>
                <p:nvPr/>
              </p:nvGrpSpPr>
              <p:grpSpPr bwMode="auto">
                <a:xfrm>
                  <a:off x="1106" y="0"/>
                  <a:ext cx="410" cy="941"/>
                  <a:chOff x="1106" y="0"/>
                  <a:chExt cx="410" cy="941"/>
                </a:xfrm>
              </p:grpSpPr>
              <p:sp>
                <p:nvSpPr>
                  <p:cNvPr id="821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149" y="0"/>
                    <a:ext cx="324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ы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2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106" y="0"/>
                    <a:ext cx="41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>
                <a:off x="1516" y="0"/>
                <a:ext cx="341" cy="941"/>
                <a:chOff x="1516" y="0"/>
                <a:chExt cx="341" cy="941"/>
              </a:xfrm>
            </p:grpSpPr>
            <p:sp>
              <p:nvSpPr>
                <p:cNvPr id="8222" name="Rectangle 30"/>
                <p:cNvSpPr>
                  <a:spLocks noChangeArrowheads="1"/>
                </p:cNvSpPr>
                <p:nvPr/>
              </p:nvSpPr>
              <p:spPr bwMode="auto">
                <a:xfrm>
                  <a:off x="1516" y="0"/>
                  <a:ext cx="341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3" name="Group 31"/>
                <p:cNvGrpSpPr>
                  <a:grpSpLocks/>
                </p:cNvGrpSpPr>
                <p:nvPr/>
              </p:nvGrpSpPr>
              <p:grpSpPr bwMode="auto">
                <a:xfrm>
                  <a:off x="1516" y="0"/>
                  <a:ext cx="341" cy="941"/>
                  <a:chOff x="1516" y="0"/>
                  <a:chExt cx="341" cy="941"/>
                </a:xfrm>
              </p:grpSpPr>
              <p:sp>
                <p:nvSpPr>
                  <p:cNvPr id="822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0"/>
                    <a:ext cx="255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э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2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0"/>
                    <a:ext cx="341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1857" y="0"/>
                <a:ext cx="360" cy="941"/>
                <a:chOff x="1857" y="0"/>
                <a:chExt cx="360" cy="941"/>
              </a:xfrm>
            </p:grpSpPr>
            <p:sp>
              <p:nvSpPr>
                <p:cNvPr id="8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1857" y="0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5" name="Group 36"/>
                <p:cNvGrpSpPr>
                  <a:grpSpLocks/>
                </p:cNvGrpSpPr>
                <p:nvPr/>
              </p:nvGrpSpPr>
              <p:grpSpPr bwMode="auto">
                <a:xfrm>
                  <a:off x="1857" y="0"/>
                  <a:ext cx="360" cy="941"/>
                  <a:chOff x="1857" y="0"/>
                  <a:chExt cx="360" cy="941"/>
                </a:xfrm>
              </p:grpSpPr>
              <p:sp>
                <p:nvSpPr>
                  <p:cNvPr id="822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0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н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3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857" y="0"/>
                    <a:ext cx="36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" name="Group 39"/>
              <p:cNvGrpSpPr>
                <a:grpSpLocks/>
              </p:cNvGrpSpPr>
              <p:nvPr/>
            </p:nvGrpSpPr>
            <p:grpSpPr bwMode="auto">
              <a:xfrm>
                <a:off x="2217" y="0"/>
                <a:ext cx="386" cy="941"/>
                <a:chOff x="2217" y="0"/>
                <a:chExt cx="386" cy="941"/>
              </a:xfrm>
            </p:grpSpPr>
            <p:sp>
              <p:nvSpPr>
                <p:cNvPr id="8232" name="Rectangle 40"/>
                <p:cNvSpPr>
                  <a:spLocks noChangeArrowheads="1"/>
                </p:cNvSpPr>
                <p:nvPr/>
              </p:nvSpPr>
              <p:spPr bwMode="auto">
                <a:xfrm>
                  <a:off x="2217" y="0"/>
                  <a:ext cx="38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2217" y="0"/>
                  <a:ext cx="386" cy="941"/>
                  <a:chOff x="2217" y="0"/>
                  <a:chExt cx="386" cy="941"/>
                </a:xfrm>
              </p:grpSpPr>
              <p:sp>
                <p:nvSpPr>
                  <p:cNvPr id="823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0"/>
                    <a:ext cx="300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м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3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0"/>
                    <a:ext cx="386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" name="Group 44"/>
              <p:cNvGrpSpPr>
                <a:grpSpLocks/>
              </p:cNvGrpSpPr>
              <p:nvPr/>
            </p:nvGrpSpPr>
            <p:grpSpPr bwMode="auto">
              <a:xfrm>
                <a:off x="2603" y="0"/>
                <a:ext cx="356" cy="941"/>
                <a:chOff x="2603" y="0"/>
                <a:chExt cx="356" cy="941"/>
              </a:xfrm>
            </p:grpSpPr>
            <p:sp>
              <p:nvSpPr>
                <p:cNvPr id="8237" name="Rectangle 45"/>
                <p:cNvSpPr>
                  <a:spLocks noChangeArrowheads="1"/>
                </p:cNvSpPr>
                <p:nvPr/>
              </p:nvSpPr>
              <p:spPr bwMode="auto">
                <a:xfrm>
                  <a:off x="2603" y="0"/>
                  <a:ext cx="35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19" name="Group 46"/>
                <p:cNvGrpSpPr>
                  <a:grpSpLocks/>
                </p:cNvGrpSpPr>
                <p:nvPr/>
              </p:nvGrpSpPr>
              <p:grpSpPr bwMode="auto">
                <a:xfrm>
                  <a:off x="2603" y="0"/>
                  <a:ext cx="356" cy="941"/>
                  <a:chOff x="2603" y="0"/>
                  <a:chExt cx="356" cy="941"/>
                </a:xfrm>
              </p:grpSpPr>
              <p:sp>
                <p:nvSpPr>
                  <p:cNvPr id="8239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2646" y="0"/>
                    <a:ext cx="270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л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40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0"/>
                    <a:ext cx="356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0" name="Group 49"/>
              <p:cNvGrpSpPr>
                <a:grpSpLocks/>
              </p:cNvGrpSpPr>
              <p:nvPr/>
            </p:nvGrpSpPr>
            <p:grpSpPr bwMode="auto">
              <a:xfrm>
                <a:off x="2959" y="0"/>
                <a:ext cx="355" cy="941"/>
                <a:chOff x="2959" y="0"/>
                <a:chExt cx="355" cy="941"/>
              </a:xfrm>
            </p:grpSpPr>
            <p:sp>
              <p:nvSpPr>
                <p:cNvPr id="8242" name="Rectangle 50"/>
                <p:cNvSpPr>
                  <a:spLocks noChangeArrowheads="1"/>
                </p:cNvSpPr>
                <p:nvPr/>
              </p:nvSpPr>
              <p:spPr bwMode="auto">
                <a:xfrm>
                  <a:off x="2959" y="0"/>
                  <a:ext cx="355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21" name="Group 51"/>
                <p:cNvGrpSpPr>
                  <a:grpSpLocks/>
                </p:cNvGrpSpPr>
                <p:nvPr/>
              </p:nvGrpSpPr>
              <p:grpSpPr bwMode="auto">
                <a:xfrm>
                  <a:off x="2959" y="0"/>
                  <a:ext cx="355" cy="941"/>
                  <a:chOff x="2959" y="0"/>
                  <a:chExt cx="355" cy="941"/>
                </a:xfrm>
              </p:grpSpPr>
              <p:sp>
                <p:nvSpPr>
                  <p:cNvPr id="8244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002" y="0"/>
                    <a:ext cx="269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р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4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959" y="0"/>
                    <a:ext cx="355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" name="Group 54"/>
              <p:cNvGrpSpPr>
                <a:grpSpLocks/>
              </p:cNvGrpSpPr>
              <p:nvPr/>
            </p:nvGrpSpPr>
            <p:grpSpPr bwMode="auto">
              <a:xfrm>
                <a:off x="3314" y="0"/>
                <a:ext cx="360" cy="941"/>
                <a:chOff x="3314" y="0"/>
                <a:chExt cx="360" cy="941"/>
              </a:xfrm>
            </p:grpSpPr>
            <p:sp>
              <p:nvSpPr>
                <p:cNvPr id="8247" name="Rectangle 55"/>
                <p:cNvSpPr>
                  <a:spLocks noChangeArrowheads="1"/>
                </p:cNvSpPr>
                <p:nvPr/>
              </p:nvSpPr>
              <p:spPr bwMode="auto">
                <a:xfrm>
                  <a:off x="3314" y="0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23" name="Group 56"/>
                <p:cNvGrpSpPr>
                  <a:grpSpLocks/>
                </p:cNvGrpSpPr>
                <p:nvPr/>
              </p:nvGrpSpPr>
              <p:grpSpPr bwMode="auto">
                <a:xfrm>
                  <a:off x="3314" y="0"/>
                  <a:ext cx="360" cy="941"/>
                  <a:chOff x="3314" y="0"/>
                  <a:chExt cx="360" cy="941"/>
                </a:xfrm>
              </p:grpSpPr>
              <p:sp>
                <p:nvSpPr>
                  <p:cNvPr id="824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0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й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5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0"/>
                    <a:ext cx="36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" name="Group 59"/>
              <p:cNvGrpSpPr>
                <a:grpSpLocks/>
              </p:cNvGrpSpPr>
              <p:nvPr/>
            </p:nvGrpSpPr>
            <p:grpSpPr bwMode="auto">
              <a:xfrm>
                <a:off x="3674" y="0"/>
                <a:ext cx="360" cy="941"/>
                <a:chOff x="3674" y="0"/>
                <a:chExt cx="360" cy="941"/>
              </a:xfrm>
            </p:grpSpPr>
            <p:sp>
              <p:nvSpPr>
                <p:cNvPr id="8252" name="Rectangle 60"/>
                <p:cNvSpPr>
                  <a:spLocks noChangeArrowheads="1"/>
                </p:cNvSpPr>
                <p:nvPr/>
              </p:nvSpPr>
              <p:spPr bwMode="auto">
                <a:xfrm>
                  <a:off x="3674" y="0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25" name="Group 61"/>
                <p:cNvGrpSpPr>
                  <a:grpSpLocks/>
                </p:cNvGrpSpPr>
                <p:nvPr/>
              </p:nvGrpSpPr>
              <p:grpSpPr bwMode="auto">
                <a:xfrm>
                  <a:off x="3674" y="0"/>
                  <a:ext cx="360" cy="941"/>
                  <a:chOff x="3674" y="0"/>
                  <a:chExt cx="360" cy="941"/>
                </a:xfrm>
              </p:grpSpPr>
              <p:sp>
                <p:nvSpPr>
                  <p:cNvPr id="825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717" y="0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б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5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0"/>
                    <a:ext cx="36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" name="Group 64"/>
              <p:cNvGrpSpPr>
                <a:grpSpLocks/>
              </p:cNvGrpSpPr>
              <p:nvPr/>
            </p:nvGrpSpPr>
            <p:grpSpPr bwMode="auto">
              <a:xfrm>
                <a:off x="4034" y="0"/>
                <a:ext cx="388" cy="941"/>
                <a:chOff x="4034" y="0"/>
                <a:chExt cx="388" cy="941"/>
              </a:xfrm>
            </p:grpSpPr>
            <p:sp>
              <p:nvSpPr>
                <p:cNvPr id="8257" name="Rectangle 65"/>
                <p:cNvSpPr>
                  <a:spLocks noChangeArrowheads="1"/>
                </p:cNvSpPr>
                <p:nvPr/>
              </p:nvSpPr>
              <p:spPr bwMode="auto">
                <a:xfrm>
                  <a:off x="4034" y="0"/>
                  <a:ext cx="388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27" name="Group 66"/>
                <p:cNvGrpSpPr>
                  <a:grpSpLocks/>
                </p:cNvGrpSpPr>
                <p:nvPr/>
              </p:nvGrpSpPr>
              <p:grpSpPr bwMode="auto">
                <a:xfrm>
                  <a:off x="4034" y="0"/>
                  <a:ext cx="388" cy="941"/>
                  <a:chOff x="4034" y="0"/>
                  <a:chExt cx="388" cy="941"/>
                </a:xfrm>
              </p:grpSpPr>
              <p:sp>
                <p:nvSpPr>
                  <p:cNvPr id="8259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4077" y="0"/>
                    <a:ext cx="302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в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60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0"/>
                    <a:ext cx="388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8" name="Group 69"/>
              <p:cNvGrpSpPr>
                <a:grpSpLocks/>
              </p:cNvGrpSpPr>
              <p:nvPr/>
            </p:nvGrpSpPr>
            <p:grpSpPr bwMode="auto">
              <a:xfrm>
                <a:off x="4422" y="0"/>
                <a:ext cx="360" cy="941"/>
                <a:chOff x="4422" y="0"/>
                <a:chExt cx="360" cy="941"/>
              </a:xfrm>
            </p:grpSpPr>
            <p:sp>
              <p:nvSpPr>
                <p:cNvPr id="8262" name="Rectangle 70"/>
                <p:cNvSpPr>
                  <a:spLocks noChangeArrowheads="1"/>
                </p:cNvSpPr>
                <p:nvPr/>
              </p:nvSpPr>
              <p:spPr bwMode="auto">
                <a:xfrm>
                  <a:off x="4422" y="0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29" name="Group 71"/>
                <p:cNvGrpSpPr>
                  <a:grpSpLocks/>
                </p:cNvGrpSpPr>
                <p:nvPr/>
              </p:nvGrpSpPr>
              <p:grpSpPr bwMode="auto">
                <a:xfrm>
                  <a:off x="4422" y="0"/>
                  <a:ext cx="360" cy="941"/>
                  <a:chOff x="4422" y="0"/>
                  <a:chExt cx="360" cy="941"/>
                </a:xfrm>
              </p:grpSpPr>
              <p:sp>
                <p:nvSpPr>
                  <p:cNvPr id="826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4465" y="0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г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6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0"/>
                    <a:ext cx="36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" name="Group 74"/>
              <p:cNvGrpSpPr>
                <a:grpSpLocks/>
              </p:cNvGrpSpPr>
              <p:nvPr/>
            </p:nvGrpSpPr>
            <p:grpSpPr bwMode="auto">
              <a:xfrm>
                <a:off x="4782" y="0"/>
                <a:ext cx="348" cy="941"/>
                <a:chOff x="4782" y="0"/>
                <a:chExt cx="348" cy="941"/>
              </a:xfrm>
            </p:grpSpPr>
            <p:sp>
              <p:nvSpPr>
                <p:cNvPr id="8267" name="Rectangle 75"/>
                <p:cNvSpPr>
                  <a:spLocks noChangeArrowheads="1"/>
                </p:cNvSpPr>
                <p:nvPr/>
              </p:nvSpPr>
              <p:spPr bwMode="auto">
                <a:xfrm>
                  <a:off x="4782" y="0"/>
                  <a:ext cx="348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31" name="Group 76"/>
                <p:cNvGrpSpPr>
                  <a:grpSpLocks/>
                </p:cNvGrpSpPr>
                <p:nvPr/>
              </p:nvGrpSpPr>
              <p:grpSpPr bwMode="auto">
                <a:xfrm>
                  <a:off x="4782" y="0"/>
                  <a:ext cx="348" cy="941"/>
                  <a:chOff x="4782" y="0"/>
                  <a:chExt cx="348" cy="941"/>
                </a:xfrm>
              </p:grpSpPr>
              <p:sp>
                <p:nvSpPr>
                  <p:cNvPr id="8269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4825" y="0"/>
                    <a:ext cx="262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д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70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4782" y="0"/>
                    <a:ext cx="348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88" name="Group 79"/>
              <p:cNvGrpSpPr>
                <a:grpSpLocks/>
              </p:cNvGrpSpPr>
              <p:nvPr/>
            </p:nvGrpSpPr>
            <p:grpSpPr bwMode="auto">
              <a:xfrm>
                <a:off x="5130" y="0"/>
                <a:ext cx="426" cy="941"/>
                <a:chOff x="5130" y="0"/>
                <a:chExt cx="426" cy="941"/>
              </a:xfrm>
            </p:grpSpPr>
            <p:sp>
              <p:nvSpPr>
                <p:cNvPr id="8272" name="Rectangle 80"/>
                <p:cNvSpPr>
                  <a:spLocks noChangeArrowheads="1"/>
                </p:cNvSpPr>
                <p:nvPr/>
              </p:nvSpPr>
              <p:spPr bwMode="auto">
                <a:xfrm>
                  <a:off x="5130" y="0"/>
                  <a:ext cx="42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291" name="Group 81"/>
                <p:cNvGrpSpPr>
                  <a:grpSpLocks/>
                </p:cNvGrpSpPr>
                <p:nvPr/>
              </p:nvGrpSpPr>
              <p:grpSpPr bwMode="auto">
                <a:xfrm>
                  <a:off x="5130" y="0"/>
                  <a:ext cx="426" cy="941"/>
                  <a:chOff x="5130" y="0"/>
                  <a:chExt cx="426" cy="941"/>
                </a:xfrm>
              </p:grpSpPr>
              <p:sp>
                <p:nvSpPr>
                  <p:cNvPr id="8274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5173" y="0"/>
                    <a:ext cx="340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ж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75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5130" y="0"/>
                    <a:ext cx="426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93" name="Group 84"/>
              <p:cNvGrpSpPr>
                <a:grpSpLocks/>
              </p:cNvGrpSpPr>
              <p:nvPr/>
            </p:nvGrpSpPr>
            <p:grpSpPr bwMode="auto">
              <a:xfrm>
                <a:off x="5556" y="0"/>
                <a:ext cx="341" cy="941"/>
                <a:chOff x="5556" y="0"/>
                <a:chExt cx="341" cy="941"/>
              </a:xfrm>
            </p:grpSpPr>
            <p:sp>
              <p:nvSpPr>
                <p:cNvPr id="8277" name="Rectangle 85"/>
                <p:cNvSpPr>
                  <a:spLocks noChangeArrowheads="1"/>
                </p:cNvSpPr>
                <p:nvPr/>
              </p:nvSpPr>
              <p:spPr bwMode="auto">
                <a:xfrm>
                  <a:off x="5556" y="0"/>
                  <a:ext cx="341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296" name="Group 86"/>
                <p:cNvGrpSpPr>
                  <a:grpSpLocks/>
                </p:cNvGrpSpPr>
                <p:nvPr/>
              </p:nvGrpSpPr>
              <p:grpSpPr bwMode="auto">
                <a:xfrm>
                  <a:off x="5556" y="0"/>
                  <a:ext cx="341" cy="941"/>
                  <a:chOff x="5556" y="0"/>
                  <a:chExt cx="341" cy="941"/>
                </a:xfrm>
              </p:grpSpPr>
              <p:sp>
                <p:nvSpPr>
                  <p:cNvPr id="8279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5599" y="0"/>
                    <a:ext cx="255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з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80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5556" y="0"/>
                    <a:ext cx="341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98" name="Group 89"/>
              <p:cNvGrpSpPr>
                <a:grpSpLocks/>
              </p:cNvGrpSpPr>
              <p:nvPr/>
            </p:nvGrpSpPr>
            <p:grpSpPr bwMode="auto">
              <a:xfrm>
                <a:off x="5897" y="0"/>
                <a:ext cx="347" cy="941"/>
                <a:chOff x="5897" y="0"/>
                <a:chExt cx="347" cy="941"/>
              </a:xfrm>
            </p:grpSpPr>
            <p:sp>
              <p:nvSpPr>
                <p:cNvPr id="8282" name="Rectangle 90"/>
                <p:cNvSpPr>
                  <a:spLocks noChangeArrowheads="1"/>
                </p:cNvSpPr>
                <p:nvPr/>
              </p:nvSpPr>
              <p:spPr bwMode="auto">
                <a:xfrm>
                  <a:off x="5897" y="0"/>
                  <a:ext cx="34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01" name="Group 91"/>
                <p:cNvGrpSpPr>
                  <a:grpSpLocks/>
                </p:cNvGrpSpPr>
                <p:nvPr/>
              </p:nvGrpSpPr>
              <p:grpSpPr bwMode="auto">
                <a:xfrm>
                  <a:off x="5897" y="0"/>
                  <a:ext cx="347" cy="941"/>
                  <a:chOff x="5897" y="0"/>
                  <a:chExt cx="347" cy="941"/>
                </a:xfrm>
              </p:grpSpPr>
              <p:sp>
                <p:nvSpPr>
                  <p:cNvPr id="8284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0"/>
                    <a:ext cx="26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8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5897" y="0"/>
                    <a:ext cx="34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04" name="Group 94"/>
              <p:cNvGrpSpPr>
                <a:grpSpLocks/>
              </p:cNvGrpSpPr>
              <p:nvPr/>
            </p:nvGrpSpPr>
            <p:grpSpPr bwMode="auto">
              <a:xfrm>
                <a:off x="6244" y="0"/>
                <a:ext cx="297" cy="941"/>
                <a:chOff x="6244" y="0"/>
                <a:chExt cx="297" cy="941"/>
              </a:xfrm>
            </p:grpSpPr>
            <p:sp>
              <p:nvSpPr>
                <p:cNvPr id="8287" name="Rectangle 95"/>
                <p:cNvSpPr>
                  <a:spLocks noChangeArrowheads="1"/>
                </p:cNvSpPr>
                <p:nvPr/>
              </p:nvSpPr>
              <p:spPr bwMode="auto">
                <a:xfrm>
                  <a:off x="6244" y="0"/>
                  <a:ext cx="29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06" name="Group 96"/>
                <p:cNvGrpSpPr>
                  <a:grpSpLocks/>
                </p:cNvGrpSpPr>
                <p:nvPr/>
              </p:nvGrpSpPr>
              <p:grpSpPr bwMode="auto">
                <a:xfrm>
                  <a:off x="6244" y="0"/>
                  <a:ext cx="297" cy="941"/>
                  <a:chOff x="6244" y="0"/>
                  <a:chExt cx="297" cy="941"/>
                </a:xfrm>
              </p:grpSpPr>
              <p:sp>
                <p:nvSpPr>
                  <p:cNvPr id="828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6287" y="0"/>
                    <a:ext cx="21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9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6244" y="0"/>
                    <a:ext cx="29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09" name="Group 99"/>
              <p:cNvGrpSpPr>
                <a:grpSpLocks/>
              </p:cNvGrpSpPr>
              <p:nvPr/>
            </p:nvGrpSpPr>
            <p:grpSpPr bwMode="auto">
              <a:xfrm>
                <a:off x="6541" y="0"/>
                <a:ext cx="357" cy="941"/>
                <a:chOff x="6541" y="0"/>
                <a:chExt cx="357" cy="941"/>
              </a:xfrm>
            </p:grpSpPr>
            <p:sp>
              <p:nvSpPr>
                <p:cNvPr id="8292" name="Rectangle 100"/>
                <p:cNvSpPr>
                  <a:spLocks noChangeArrowheads="1"/>
                </p:cNvSpPr>
                <p:nvPr/>
              </p:nvSpPr>
              <p:spPr bwMode="auto">
                <a:xfrm>
                  <a:off x="6541" y="0"/>
                  <a:ext cx="35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11" name="Group 101"/>
                <p:cNvGrpSpPr>
                  <a:grpSpLocks/>
                </p:cNvGrpSpPr>
                <p:nvPr/>
              </p:nvGrpSpPr>
              <p:grpSpPr bwMode="auto">
                <a:xfrm>
                  <a:off x="6541" y="0"/>
                  <a:ext cx="357" cy="941"/>
                  <a:chOff x="6541" y="0"/>
                  <a:chExt cx="357" cy="941"/>
                </a:xfrm>
              </p:grpSpPr>
              <p:sp>
                <p:nvSpPr>
                  <p:cNvPr id="8294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6584" y="0"/>
                    <a:ext cx="27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295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6541" y="0"/>
                    <a:ext cx="35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14" name="Group 104"/>
              <p:cNvGrpSpPr>
                <a:grpSpLocks/>
              </p:cNvGrpSpPr>
              <p:nvPr/>
            </p:nvGrpSpPr>
            <p:grpSpPr bwMode="auto">
              <a:xfrm>
                <a:off x="6898" y="0"/>
                <a:ext cx="297" cy="941"/>
                <a:chOff x="6898" y="0"/>
                <a:chExt cx="297" cy="941"/>
              </a:xfrm>
            </p:grpSpPr>
            <p:sp>
              <p:nvSpPr>
                <p:cNvPr id="8297" name="Rectangle 105"/>
                <p:cNvSpPr>
                  <a:spLocks noChangeArrowheads="1"/>
                </p:cNvSpPr>
                <p:nvPr/>
              </p:nvSpPr>
              <p:spPr bwMode="auto">
                <a:xfrm>
                  <a:off x="6898" y="0"/>
                  <a:ext cx="29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16" name="Group 106"/>
                <p:cNvGrpSpPr>
                  <a:grpSpLocks/>
                </p:cNvGrpSpPr>
                <p:nvPr/>
              </p:nvGrpSpPr>
              <p:grpSpPr bwMode="auto">
                <a:xfrm>
                  <a:off x="6898" y="0"/>
                  <a:ext cx="297" cy="941"/>
                  <a:chOff x="6898" y="0"/>
                  <a:chExt cx="297" cy="941"/>
                </a:xfrm>
              </p:grpSpPr>
              <p:sp>
                <p:nvSpPr>
                  <p:cNvPr id="829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6941" y="0"/>
                    <a:ext cx="21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00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6898" y="0"/>
                    <a:ext cx="29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19" name="Group 109"/>
              <p:cNvGrpSpPr>
                <a:grpSpLocks/>
              </p:cNvGrpSpPr>
              <p:nvPr/>
            </p:nvGrpSpPr>
            <p:grpSpPr bwMode="auto">
              <a:xfrm>
                <a:off x="7195" y="0"/>
                <a:ext cx="348" cy="941"/>
                <a:chOff x="7195" y="0"/>
                <a:chExt cx="348" cy="941"/>
              </a:xfrm>
            </p:grpSpPr>
            <p:sp>
              <p:nvSpPr>
                <p:cNvPr id="8302" name="Rectangle 110"/>
                <p:cNvSpPr>
                  <a:spLocks noChangeArrowheads="1"/>
                </p:cNvSpPr>
                <p:nvPr/>
              </p:nvSpPr>
              <p:spPr bwMode="auto">
                <a:xfrm>
                  <a:off x="7238" y="0"/>
                  <a:ext cx="262" cy="9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8303" name="Rectangle 111"/>
                <p:cNvSpPr>
                  <a:spLocks noChangeArrowheads="1"/>
                </p:cNvSpPr>
                <p:nvPr/>
              </p:nvSpPr>
              <p:spPr bwMode="auto">
                <a:xfrm>
                  <a:off x="7195" y="0"/>
                  <a:ext cx="348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8321" name="Group 112"/>
              <p:cNvGrpSpPr>
                <a:grpSpLocks/>
              </p:cNvGrpSpPr>
              <p:nvPr/>
            </p:nvGrpSpPr>
            <p:grpSpPr bwMode="auto">
              <a:xfrm>
                <a:off x="0" y="941"/>
                <a:ext cx="352" cy="941"/>
                <a:chOff x="0" y="941"/>
                <a:chExt cx="352" cy="941"/>
              </a:xfrm>
            </p:grpSpPr>
            <p:sp>
              <p:nvSpPr>
                <p:cNvPr id="8305" name="Rectangle 113"/>
                <p:cNvSpPr>
                  <a:spLocks noChangeArrowheads="1"/>
                </p:cNvSpPr>
                <p:nvPr/>
              </p:nvSpPr>
              <p:spPr bwMode="auto">
                <a:xfrm>
                  <a:off x="0" y="941"/>
                  <a:ext cx="352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24" name="Group 114"/>
                <p:cNvGrpSpPr>
                  <a:grpSpLocks/>
                </p:cNvGrpSpPr>
                <p:nvPr/>
              </p:nvGrpSpPr>
              <p:grpSpPr bwMode="auto">
                <a:xfrm>
                  <a:off x="0" y="941"/>
                  <a:ext cx="352" cy="941"/>
                  <a:chOff x="0" y="941"/>
                  <a:chExt cx="352" cy="941"/>
                </a:xfrm>
              </p:grpSpPr>
              <p:sp>
                <p:nvSpPr>
                  <p:cNvPr id="8307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941"/>
                    <a:ext cx="266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я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08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41"/>
                    <a:ext cx="352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26" name="Group 117"/>
              <p:cNvGrpSpPr>
                <a:grpSpLocks/>
              </p:cNvGrpSpPr>
              <p:nvPr/>
            </p:nvGrpSpPr>
            <p:grpSpPr bwMode="auto">
              <a:xfrm>
                <a:off x="352" y="941"/>
                <a:ext cx="348" cy="941"/>
                <a:chOff x="352" y="941"/>
                <a:chExt cx="348" cy="941"/>
              </a:xfrm>
            </p:grpSpPr>
            <p:sp>
              <p:nvSpPr>
                <p:cNvPr id="8310" name="Rectangle 118"/>
                <p:cNvSpPr>
                  <a:spLocks noChangeArrowheads="1"/>
                </p:cNvSpPr>
                <p:nvPr/>
              </p:nvSpPr>
              <p:spPr bwMode="auto">
                <a:xfrm>
                  <a:off x="352" y="941"/>
                  <a:ext cx="348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29" name="Group 119"/>
                <p:cNvGrpSpPr>
                  <a:grpSpLocks/>
                </p:cNvGrpSpPr>
                <p:nvPr/>
              </p:nvGrpSpPr>
              <p:grpSpPr bwMode="auto">
                <a:xfrm>
                  <a:off x="352" y="941"/>
                  <a:ext cx="348" cy="941"/>
                  <a:chOff x="352" y="941"/>
                  <a:chExt cx="348" cy="941"/>
                </a:xfrm>
              </p:grpSpPr>
              <p:sp>
                <p:nvSpPr>
                  <p:cNvPr id="8312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395" y="941"/>
                    <a:ext cx="262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ё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13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352" y="941"/>
                    <a:ext cx="348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31" name="Group 122"/>
              <p:cNvGrpSpPr>
                <a:grpSpLocks/>
              </p:cNvGrpSpPr>
              <p:nvPr/>
            </p:nvGrpSpPr>
            <p:grpSpPr bwMode="auto">
              <a:xfrm>
                <a:off x="700" y="941"/>
                <a:ext cx="406" cy="941"/>
                <a:chOff x="700" y="941"/>
                <a:chExt cx="406" cy="941"/>
              </a:xfrm>
            </p:grpSpPr>
            <p:sp>
              <p:nvSpPr>
                <p:cNvPr id="8315" name="Rectangle 123"/>
                <p:cNvSpPr>
                  <a:spLocks noChangeArrowheads="1"/>
                </p:cNvSpPr>
                <p:nvPr/>
              </p:nvSpPr>
              <p:spPr bwMode="auto">
                <a:xfrm>
                  <a:off x="700" y="941"/>
                  <a:ext cx="406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34" name="Group 124"/>
                <p:cNvGrpSpPr>
                  <a:grpSpLocks/>
                </p:cNvGrpSpPr>
                <p:nvPr/>
              </p:nvGrpSpPr>
              <p:grpSpPr bwMode="auto">
                <a:xfrm>
                  <a:off x="700" y="941"/>
                  <a:ext cx="406" cy="941"/>
                  <a:chOff x="700" y="941"/>
                  <a:chExt cx="406" cy="941"/>
                </a:xfrm>
              </p:grpSpPr>
              <p:sp>
                <p:nvSpPr>
                  <p:cNvPr id="8317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743" y="941"/>
                    <a:ext cx="320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ю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1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941"/>
                    <a:ext cx="406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36" name="Group 127"/>
              <p:cNvGrpSpPr>
                <a:grpSpLocks/>
              </p:cNvGrpSpPr>
              <p:nvPr/>
            </p:nvGrpSpPr>
            <p:grpSpPr bwMode="auto">
              <a:xfrm>
                <a:off x="1106" y="941"/>
                <a:ext cx="410" cy="941"/>
                <a:chOff x="1106" y="941"/>
                <a:chExt cx="410" cy="941"/>
              </a:xfrm>
            </p:grpSpPr>
            <p:sp>
              <p:nvSpPr>
                <p:cNvPr id="8320" name="Rectangle 128"/>
                <p:cNvSpPr>
                  <a:spLocks noChangeArrowheads="1"/>
                </p:cNvSpPr>
                <p:nvPr/>
              </p:nvSpPr>
              <p:spPr bwMode="auto">
                <a:xfrm>
                  <a:off x="1106" y="941"/>
                  <a:ext cx="410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39" name="Group 129"/>
                <p:cNvGrpSpPr>
                  <a:grpSpLocks/>
                </p:cNvGrpSpPr>
                <p:nvPr/>
              </p:nvGrpSpPr>
              <p:grpSpPr bwMode="auto">
                <a:xfrm>
                  <a:off x="1106" y="941"/>
                  <a:ext cx="410" cy="941"/>
                  <a:chOff x="1106" y="941"/>
                  <a:chExt cx="410" cy="941"/>
                </a:xfrm>
              </p:grpSpPr>
              <p:sp>
                <p:nvSpPr>
                  <p:cNvPr id="832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149" y="941"/>
                    <a:ext cx="324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и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2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106" y="941"/>
                    <a:ext cx="41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41" name="Group 132"/>
              <p:cNvGrpSpPr>
                <a:grpSpLocks/>
              </p:cNvGrpSpPr>
              <p:nvPr/>
            </p:nvGrpSpPr>
            <p:grpSpPr bwMode="auto">
              <a:xfrm>
                <a:off x="1516" y="941"/>
                <a:ext cx="341" cy="941"/>
                <a:chOff x="1516" y="941"/>
                <a:chExt cx="341" cy="941"/>
              </a:xfrm>
            </p:grpSpPr>
            <p:sp>
              <p:nvSpPr>
                <p:cNvPr id="8325" name="Rectangle 133"/>
                <p:cNvSpPr>
                  <a:spLocks noChangeArrowheads="1"/>
                </p:cNvSpPr>
                <p:nvPr/>
              </p:nvSpPr>
              <p:spPr bwMode="auto">
                <a:xfrm>
                  <a:off x="1516" y="941"/>
                  <a:ext cx="341" cy="9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44" name="Group 134"/>
                <p:cNvGrpSpPr>
                  <a:grpSpLocks/>
                </p:cNvGrpSpPr>
                <p:nvPr/>
              </p:nvGrpSpPr>
              <p:grpSpPr bwMode="auto">
                <a:xfrm>
                  <a:off x="1516" y="941"/>
                  <a:ext cx="341" cy="941"/>
                  <a:chOff x="1516" y="941"/>
                  <a:chExt cx="341" cy="941"/>
                </a:xfrm>
              </p:grpSpPr>
              <p:sp>
                <p:nvSpPr>
                  <p:cNvPr id="8327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941"/>
                    <a:ext cx="255" cy="94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е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28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941"/>
                    <a:ext cx="341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46" name="Group 137"/>
              <p:cNvGrpSpPr>
                <a:grpSpLocks/>
              </p:cNvGrpSpPr>
              <p:nvPr/>
            </p:nvGrpSpPr>
            <p:grpSpPr bwMode="auto">
              <a:xfrm>
                <a:off x="1857" y="941"/>
                <a:ext cx="360" cy="941"/>
                <a:chOff x="1857" y="941"/>
                <a:chExt cx="360" cy="941"/>
              </a:xfrm>
            </p:grpSpPr>
            <p:sp>
              <p:nvSpPr>
                <p:cNvPr id="8330" name="Rectangle 138"/>
                <p:cNvSpPr>
                  <a:spLocks noChangeArrowheads="1"/>
                </p:cNvSpPr>
                <p:nvPr/>
              </p:nvSpPr>
              <p:spPr bwMode="auto">
                <a:xfrm>
                  <a:off x="1857" y="941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49" name="Group 139"/>
                <p:cNvGrpSpPr>
                  <a:grpSpLocks/>
                </p:cNvGrpSpPr>
                <p:nvPr/>
              </p:nvGrpSpPr>
              <p:grpSpPr bwMode="auto">
                <a:xfrm>
                  <a:off x="1857" y="941"/>
                  <a:ext cx="360" cy="941"/>
                  <a:chOff x="1857" y="941"/>
                  <a:chExt cx="360" cy="941"/>
                </a:xfrm>
              </p:grpSpPr>
              <p:sp>
                <p:nvSpPr>
                  <p:cNvPr id="8332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941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33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1857" y="941"/>
                    <a:ext cx="36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51" name="Group 142"/>
              <p:cNvGrpSpPr>
                <a:grpSpLocks/>
              </p:cNvGrpSpPr>
              <p:nvPr/>
            </p:nvGrpSpPr>
            <p:grpSpPr bwMode="auto">
              <a:xfrm>
                <a:off x="2217" y="941"/>
                <a:ext cx="386" cy="941"/>
                <a:chOff x="2217" y="941"/>
                <a:chExt cx="386" cy="941"/>
              </a:xfrm>
            </p:grpSpPr>
            <p:sp>
              <p:nvSpPr>
                <p:cNvPr id="833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217" y="941"/>
                  <a:ext cx="38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54" name="Group 144"/>
                <p:cNvGrpSpPr>
                  <a:grpSpLocks/>
                </p:cNvGrpSpPr>
                <p:nvPr/>
              </p:nvGrpSpPr>
              <p:grpSpPr bwMode="auto">
                <a:xfrm>
                  <a:off x="2217" y="941"/>
                  <a:ext cx="386" cy="941"/>
                  <a:chOff x="2217" y="941"/>
                  <a:chExt cx="386" cy="941"/>
                </a:xfrm>
              </p:grpSpPr>
              <p:sp>
                <p:nvSpPr>
                  <p:cNvPr id="8337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941"/>
                    <a:ext cx="300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38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941"/>
                    <a:ext cx="386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56" name="Group 147"/>
              <p:cNvGrpSpPr>
                <a:grpSpLocks/>
              </p:cNvGrpSpPr>
              <p:nvPr/>
            </p:nvGrpSpPr>
            <p:grpSpPr bwMode="auto">
              <a:xfrm>
                <a:off x="2603" y="941"/>
                <a:ext cx="356" cy="941"/>
                <a:chOff x="2603" y="941"/>
                <a:chExt cx="356" cy="941"/>
              </a:xfrm>
            </p:grpSpPr>
            <p:sp>
              <p:nvSpPr>
                <p:cNvPr id="834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603" y="941"/>
                  <a:ext cx="35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59" name="Group 149"/>
                <p:cNvGrpSpPr>
                  <a:grpSpLocks/>
                </p:cNvGrpSpPr>
                <p:nvPr/>
              </p:nvGrpSpPr>
              <p:grpSpPr bwMode="auto">
                <a:xfrm>
                  <a:off x="2603" y="941"/>
                  <a:ext cx="356" cy="941"/>
                  <a:chOff x="2603" y="941"/>
                  <a:chExt cx="356" cy="941"/>
                </a:xfrm>
              </p:grpSpPr>
              <p:sp>
                <p:nvSpPr>
                  <p:cNvPr id="8342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646" y="941"/>
                    <a:ext cx="270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43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941"/>
                    <a:ext cx="356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61" name="Group 152"/>
              <p:cNvGrpSpPr>
                <a:grpSpLocks/>
              </p:cNvGrpSpPr>
              <p:nvPr/>
            </p:nvGrpSpPr>
            <p:grpSpPr bwMode="auto">
              <a:xfrm>
                <a:off x="2959" y="941"/>
                <a:ext cx="355" cy="941"/>
                <a:chOff x="2959" y="941"/>
                <a:chExt cx="355" cy="941"/>
              </a:xfrm>
            </p:grpSpPr>
            <p:sp>
              <p:nvSpPr>
                <p:cNvPr id="834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959" y="941"/>
                  <a:ext cx="355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64" name="Group 154"/>
                <p:cNvGrpSpPr>
                  <a:grpSpLocks/>
                </p:cNvGrpSpPr>
                <p:nvPr/>
              </p:nvGrpSpPr>
              <p:grpSpPr bwMode="auto">
                <a:xfrm>
                  <a:off x="2959" y="941"/>
                  <a:ext cx="355" cy="941"/>
                  <a:chOff x="2959" y="941"/>
                  <a:chExt cx="355" cy="941"/>
                </a:xfrm>
              </p:grpSpPr>
              <p:sp>
                <p:nvSpPr>
                  <p:cNvPr id="8347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3002" y="941"/>
                    <a:ext cx="269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48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959" y="941"/>
                    <a:ext cx="355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66" name="Group 157"/>
              <p:cNvGrpSpPr>
                <a:grpSpLocks/>
              </p:cNvGrpSpPr>
              <p:nvPr/>
            </p:nvGrpSpPr>
            <p:grpSpPr bwMode="auto">
              <a:xfrm>
                <a:off x="3314" y="941"/>
                <a:ext cx="360" cy="941"/>
                <a:chOff x="3314" y="941"/>
                <a:chExt cx="360" cy="941"/>
              </a:xfrm>
            </p:grpSpPr>
            <p:sp>
              <p:nvSpPr>
                <p:cNvPr id="8350" name="Rectangle 158"/>
                <p:cNvSpPr>
                  <a:spLocks noChangeArrowheads="1"/>
                </p:cNvSpPr>
                <p:nvPr/>
              </p:nvSpPr>
              <p:spPr bwMode="auto">
                <a:xfrm>
                  <a:off x="3314" y="941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69" name="Group 159"/>
                <p:cNvGrpSpPr>
                  <a:grpSpLocks/>
                </p:cNvGrpSpPr>
                <p:nvPr/>
              </p:nvGrpSpPr>
              <p:grpSpPr bwMode="auto">
                <a:xfrm>
                  <a:off x="3314" y="941"/>
                  <a:ext cx="360" cy="941"/>
                  <a:chOff x="3314" y="941"/>
                  <a:chExt cx="360" cy="941"/>
                </a:xfrm>
              </p:grpSpPr>
              <p:sp>
                <p:nvSpPr>
                  <p:cNvPr id="8352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941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53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941"/>
                    <a:ext cx="36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71" name="Group 162"/>
              <p:cNvGrpSpPr>
                <a:grpSpLocks/>
              </p:cNvGrpSpPr>
              <p:nvPr/>
            </p:nvGrpSpPr>
            <p:grpSpPr bwMode="auto">
              <a:xfrm>
                <a:off x="3674" y="941"/>
                <a:ext cx="360" cy="941"/>
                <a:chOff x="3674" y="941"/>
                <a:chExt cx="360" cy="941"/>
              </a:xfrm>
            </p:grpSpPr>
            <p:sp>
              <p:nvSpPr>
                <p:cNvPr id="8355" name="Rectangle 163"/>
                <p:cNvSpPr>
                  <a:spLocks noChangeArrowheads="1"/>
                </p:cNvSpPr>
                <p:nvPr/>
              </p:nvSpPr>
              <p:spPr bwMode="auto">
                <a:xfrm>
                  <a:off x="3674" y="941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74" name="Group 164"/>
                <p:cNvGrpSpPr>
                  <a:grpSpLocks/>
                </p:cNvGrpSpPr>
                <p:nvPr/>
              </p:nvGrpSpPr>
              <p:grpSpPr bwMode="auto">
                <a:xfrm>
                  <a:off x="3674" y="941"/>
                  <a:ext cx="360" cy="941"/>
                  <a:chOff x="3674" y="941"/>
                  <a:chExt cx="360" cy="941"/>
                </a:xfrm>
              </p:grpSpPr>
              <p:sp>
                <p:nvSpPr>
                  <p:cNvPr id="8357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717" y="941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п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58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941"/>
                    <a:ext cx="36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76" name="Group 167"/>
              <p:cNvGrpSpPr>
                <a:grpSpLocks/>
              </p:cNvGrpSpPr>
              <p:nvPr/>
            </p:nvGrpSpPr>
            <p:grpSpPr bwMode="auto">
              <a:xfrm>
                <a:off x="4034" y="941"/>
                <a:ext cx="388" cy="941"/>
                <a:chOff x="4034" y="941"/>
                <a:chExt cx="388" cy="941"/>
              </a:xfrm>
            </p:grpSpPr>
            <p:sp>
              <p:nvSpPr>
                <p:cNvPr id="8360" name="Rectangle 168"/>
                <p:cNvSpPr>
                  <a:spLocks noChangeArrowheads="1"/>
                </p:cNvSpPr>
                <p:nvPr/>
              </p:nvSpPr>
              <p:spPr bwMode="auto">
                <a:xfrm>
                  <a:off x="4034" y="941"/>
                  <a:ext cx="388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79" name="Group 169"/>
                <p:cNvGrpSpPr>
                  <a:grpSpLocks/>
                </p:cNvGrpSpPr>
                <p:nvPr/>
              </p:nvGrpSpPr>
              <p:grpSpPr bwMode="auto">
                <a:xfrm>
                  <a:off x="4034" y="941"/>
                  <a:ext cx="388" cy="941"/>
                  <a:chOff x="4034" y="941"/>
                  <a:chExt cx="388" cy="941"/>
                </a:xfrm>
              </p:grpSpPr>
              <p:sp>
                <p:nvSpPr>
                  <p:cNvPr id="8362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4077" y="941"/>
                    <a:ext cx="302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ф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63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941"/>
                    <a:ext cx="388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81" name="Group 172"/>
              <p:cNvGrpSpPr>
                <a:grpSpLocks/>
              </p:cNvGrpSpPr>
              <p:nvPr/>
            </p:nvGrpSpPr>
            <p:grpSpPr bwMode="auto">
              <a:xfrm>
                <a:off x="4422" y="941"/>
                <a:ext cx="360" cy="941"/>
                <a:chOff x="4422" y="941"/>
                <a:chExt cx="360" cy="941"/>
              </a:xfrm>
            </p:grpSpPr>
            <p:sp>
              <p:nvSpPr>
                <p:cNvPr id="8365" name="Rectangle 173"/>
                <p:cNvSpPr>
                  <a:spLocks noChangeArrowheads="1"/>
                </p:cNvSpPr>
                <p:nvPr/>
              </p:nvSpPr>
              <p:spPr bwMode="auto">
                <a:xfrm>
                  <a:off x="4422" y="941"/>
                  <a:ext cx="360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84" name="Group 174"/>
                <p:cNvGrpSpPr>
                  <a:grpSpLocks/>
                </p:cNvGrpSpPr>
                <p:nvPr/>
              </p:nvGrpSpPr>
              <p:grpSpPr bwMode="auto">
                <a:xfrm>
                  <a:off x="4422" y="941"/>
                  <a:ext cx="360" cy="941"/>
                  <a:chOff x="4422" y="941"/>
                  <a:chExt cx="360" cy="941"/>
                </a:xfrm>
              </p:grpSpPr>
              <p:sp>
                <p:nvSpPr>
                  <p:cNvPr id="8367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4465" y="941"/>
                    <a:ext cx="274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к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68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941"/>
                    <a:ext cx="360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86" name="Group 177"/>
              <p:cNvGrpSpPr>
                <a:grpSpLocks/>
              </p:cNvGrpSpPr>
              <p:nvPr/>
            </p:nvGrpSpPr>
            <p:grpSpPr bwMode="auto">
              <a:xfrm>
                <a:off x="4782" y="941"/>
                <a:ext cx="348" cy="941"/>
                <a:chOff x="4782" y="941"/>
                <a:chExt cx="348" cy="941"/>
              </a:xfrm>
            </p:grpSpPr>
            <p:sp>
              <p:nvSpPr>
                <p:cNvPr id="8370" name="Rectangle 178"/>
                <p:cNvSpPr>
                  <a:spLocks noChangeArrowheads="1"/>
                </p:cNvSpPr>
                <p:nvPr/>
              </p:nvSpPr>
              <p:spPr bwMode="auto">
                <a:xfrm>
                  <a:off x="4782" y="941"/>
                  <a:ext cx="348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89" name="Group 179"/>
                <p:cNvGrpSpPr>
                  <a:grpSpLocks/>
                </p:cNvGrpSpPr>
                <p:nvPr/>
              </p:nvGrpSpPr>
              <p:grpSpPr bwMode="auto">
                <a:xfrm>
                  <a:off x="4782" y="941"/>
                  <a:ext cx="348" cy="941"/>
                  <a:chOff x="4782" y="941"/>
                  <a:chExt cx="348" cy="941"/>
                </a:xfrm>
              </p:grpSpPr>
              <p:sp>
                <p:nvSpPr>
                  <p:cNvPr id="8372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4825" y="941"/>
                    <a:ext cx="262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т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73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4782" y="941"/>
                    <a:ext cx="348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91" name="Group 182"/>
              <p:cNvGrpSpPr>
                <a:grpSpLocks/>
              </p:cNvGrpSpPr>
              <p:nvPr/>
            </p:nvGrpSpPr>
            <p:grpSpPr bwMode="auto">
              <a:xfrm>
                <a:off x="5130" y="941"/>
                <a:ext cx="426" cy="941"/>
                <a:chOff x="5130" y="941"/>
                <a:chExt cx="426" cy="941"/>
              </a:xfrm>
            </p:grpSpPr>
            <p:sp>
              <p:nvSpPr>
                <p:cNvPr id="8375" name="Rectangle 183"/>
                <p:cNvSpPr>
                  <a:spLocks noChangeArrowheads="1"/>
                </p:cNvSpPr>
                <p:nvPr/>
              </p:nvSpPr>
              <p:spPr bwMode="auto">
                <a:xfrm>
                  <a:off x="5130" y="941"/>
                  <a:ext cx="426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94" name="Group 184"/>
                <p:cNvGrpSpPr>
                  <a:grpSpLocks/>
                </p:cNvGrpSpPr>
                <p:nvPr/>
              </p:nvGrpSpPr>
              <p:grpSpPr bwMode="auto">
                <a:xfrm>
                  <a:off x="5130" y="941"/>
                  <a:ext cx="426" cy="941"/>
                  <a:chOff x="5130" y="941"/>
                  <a:chExt cx="426" cy="941"/>
                </a:xfrm>
              </p:grpSpPr>
              <p:sp>
                <p:nvSpPr>
                  <p:cNvPr id="8377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5173" y="941"/>
                    <a:ext cx="340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ш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78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5130" y="941"/>
                    <a:ext cx="426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396" name="Group 187"/>
              <p:cNvGrpSpPr>
                <a:grpSpLocks/>
              </p:cNvGrpSpPr>
              <p:nvPr/>
            </p:nvGrpSpPr>
            <p:grpSpPr bwMode="auto">
              <a:xfrm>
                <a:off x="5556" y="941"/>
                <a:ext cx="341" cy="941"/>
                <a:chOff x="5556" y="941"/>
                <a:chExt cx="341" cy="941"/>
              </a:xfrm>
            </p:grpSpPr>
            <p:sp>
              <p:nvSpPr>
                <p:cNvPr id="838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556" y="941"/>
                  <a:ext cx="341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399" name="Group 189"/>
                <p:cNvGrpSpPr>
                  <a:grpSpLocks/>
                </p:cNvGrpSpPr>
                <p:nvPr/>
              </p:nvGrpSpPr>
              <p:grpSpPr bwMode="auto">
                <a:xfrm>
                  <a:off x="5556" y="941"/>
                  <a:ext cx="341" cy="941"/>
                  <a:chOff x="5556" y="941"/>
                  <a:chExt cx="341" cy="941"/>
                </a:xfrm>
              </p:grpSpPr>
              <p:sp>
                <p:nvSpPr>
                  <p:cNvPr id="8382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5599" y="941"/>
                    <a:ext cx="255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с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83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5556" y="941"/>
                    <a:ext cx="341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01" name="Group 192"/>
              <p:cNvGrpSpPr>
                <a:grpSpLocks/>
              </p:cNvGrpSpPr>
              <p:nvPr/>
            </p:nvGrpSpPr>
            <p:grpSpPr bwMode="auto">
              <a:xfrm>
                <a:off x="5897" y="941"/>
                <a:ext cx="347" cy="941"/>
                <a:chOff x="5897" y="941"/>
                <a:chExt cx="347" cy="941"/>
              </a:xfrm>
            </p:grpSpPr>
            <p:sp>
              <p:nvSpPr>
                <p:cNvPr id="8385" name="Rectangle 193"/>
                <p:cNvSpPr>
                  <a:spLocks noChangeArrowheads="1"/>
                </p:cNvSpPr>
                <p:nvPr/>
              </p:nvSpPr>
              <p:spPr bwMode="auto">
                <a:xfrm>
                  <a:off x="5897" y="941"/>
                  <a:ext cx="34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404" name="Group 194"/>
                <p:cNvGrpSpPr>
                  <a:grpSpLocks/>
                </p:cNvGrpSpPr>
                <p:nvPr/>
              </p:nvGrpSpPr>
              <p:grpSpPr bwMode="auto">
                <a:xfrm>
                  <a:off x="5897" y="941"/>
                  <a:ext cx="347" cy="941"/>
                  <a:chOff x="5897" y="941"/>
                  <a:chExt cx="347" cy="941"/>
                </a:xfrm>
              </p:grpSpPr>
              <p:sp>
                <p:nvSpPr>
                  <p:cNvPr id="8387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941"/>
                    <a:ext cx="26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х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88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5897" y="941"/>
                    <a:ext cx="34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13" name="Group 197"/>
              <p:cNvGrpSpPr>
                <a:grpSpLocks/>
              </p:cNvGrpSpPr>
              <p:nvPr/>
            </p:nvGrpSpPr>
            <p:grpSpPr bwMode="auto">
              <a:xfrm>
                <a:off x="6244" y="941"/>
                <a:ext cx="297" cy="941"/>
                <a:chOff x="6244" y="941"/>
                <a:chExt cx="297" cy="941"/>
              </a:xfrm>
            </p:grpSpPr>
            <p:sp>
              <p:nvSpPr>
                <p:cNvPr id="8390" name="Rectangle 198"/>
                <p:cNvSpPr>
                  <a:spLocks noChangeArrowheads="1"/>
                </p:cNvSpPr>
                <p:nvPr/>
              </p:nvSpPr>
              <p:spPr bwMode="auto">
                <a:xfrm>
                  <a:off x="6244" y="941"/>
                  <a:ext cx="29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192" name="Group 199"/>
                <p:cNvGrpSpPr>
                  <a:grpSpLocks/>
                </p:cNvGrpSpPr>
                <p:nvPr/>
              </p:nvGrpSpPr>
              <p:grpSpPr bwMode="auto">
                <a:xfrm>
                  <a:off x="6244" y="941"/>
                  <a:ext cx="297" cy="941"/>
                  <a:chOff x="6244" y="941"/>
                  <a:chExt cx="297" cy="941"/>
                </a:xfrm>
              </p:grpSpPr>
              <p:sp>
                <p:nvSpPr>
                  <p:cNvPr id="8392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6287" y="941"/>
                    <a:ext cx="21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93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6244" y="941"/>
                    <a:ext cx="29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193" name="Group 202"/>
              <p:cNvGrpSpPr>
                <a:grpSpLocks/>
              </p:cNvGrpSpPr>
              <p:nvPr/>
            </p:nvGrpSpPr>
            <p:grpSpPr bwMode="auto">
              <a:xfrm>
                <a:off x="6541" y="941"/>
                <a:ext cx="357" cy="941"/>
                <a:chOff x="6541" y="941"/>
                <a:chExt cx="357" cy="941"/>
              </a:xfrm>
            </p:grpSpPr>
            <p:sp>
              <p:nvSpPr>
                <p:cNvPr id="8395" name="Rectangle 203"/>
                <p:cNvSpPr>
                  <a:spLocks noChangeArrowheads="1"/>
                </p:cNvSpPr>
                <p:nvPr/>
              </p:nvSpPr>
              <p:spPr bwMode="auto">
                <a:xfrm>
                  <a:off x="6541" y="941"/>
                  <a:ext cx="35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199" name="Group 204"/>
                <p:cNvGrpSpPr>
                  <a:grpSpLocks/>
                </p:cNvGrpSpPr>
                <p:nvPr/>
              </p:nvGrpSpPr>
              <p:grpSpPr bwMode="auto">
                <a:xfrm>
                  <a:off x="6541" y="941"/>
                  <a:ext cx="357" cy="941"/>
                  <a:chOff x="6541" y="941"/>
                  <a:chExt cx="357" cy="941"/>
                </a:xfrm>
              </p:grpSpPr>
              <p:sp>
                <p:nvSpPr>
                  <p:cNvPr id="8397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6584" y="941"/>
                    <a:ext cx="27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 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en-US" b="1">
                        <a:latin typeface="Garamond" pitchFamily="18" charset="0"/>
                        <a:cs typeface="Arial" charset="0"/>
                      </a:rPr>
                      <a:t>ч</a:t>
                    </a:r>
                    <a:endParaRPr lang="en-US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398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6541" y="941"/>
                    <a:ext cx="35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00" name="Group 207"/>
              <p:cNvGrpSpPr>
                <a:grpSpLocks/>
              </p:cNvGrpSpPr>
              <p:nvPr/>
            </p:nvGrpSpPr>
            <p:grpSpPr bwMode="auto">
              <a:xfrm>
                <a:off x="6898" y="941"/>
                <a:ext cx="297" cy="941"/>
                <a:chOff x="6898" y="941"/>
                <a:chExt cx="297" cy="941"/>
              </a:xfrm>
            </p:grpSpPr>
            <p:sp>
              <p:nvSpPr>
                <p:cNvPr id="8400" name="Rectangle 208"/>
                <p:cNvSpPr>
                  <a:spLocks noChangeArrowheads="1"/>
                </p:cNvSpPr>
                <p:nvPr/>
              </p:nvSpPr>
              <p:spPr bwMode="auto">
                <a:xfrm>
                  <a:off x="6898" y="941"/>
                  <a:ext cx="297" cy="941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8201" name="Group 209"/>
                <p:cNvGrpSpPr>
                  <a:grpSpLocks/>
                </p:cNvGrpSpPr>
                <p:nvPr/>
              </p:nvGrpSpPr>
              <p:grpSpPr bwMode="auto">
                <a:xfrm>
                  <a:off x="6898" y="941"/>
                  <a:ext cx="297" cy="941"/>
                  <a:chOff x="6898" y="941"/>
                  <a:chExt cx="297" cy="941"/>
                </a:xfrm>
              </p:grpSpPr>
              <p:sp>
                <p:nvSpPr>
                  <p:cNvPr id="8402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6941" y="941"/>
                    <a:ext cx="211" cy="9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8403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6898" y="941"/>
                    <a:ext cx="297" cy="94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03" name="Group 212"/>
              <p:cNvGrpSpPr>
                <a:grpSpLocks/>
              </p:cNvGrpSpPr>
              <p:nvPr/>
            </p:nvGrpSpPr>
            <p:grpSpPr bwMode="auto">
              <a:xfrm>
                <a:off x="7195" y="941"/>
                <a:ext cx="348" cy="941"/>
                <a:chOff x="7195" y="941"/>
                <a:chExt cx="348" cy="941"/>
              </a:xfrm>
            </p:grpSpPr>
            <p:sp>
              <p:nvSpPr>
                <p:cNvPr id="8405" name="Rectangle 213"/>
                <p:cNvSpPr>
                  <a:spLocks noChangeArrowheads="1"/>
                </p:cNvSpPr>
                <p:nvPr/>
              </p:nvSpPr>
              <p:spPr bwMode="auto">
                <a:xfrm>
                  <a:off x="7238" y="941"/>
                  <a:ext cx="262" cy="9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b="1">
                      <a:latin typeface="Garamond" pitchFamily="18" charset="0"/>
                      <a:cs typeface="Arial" charset="0"/>
                    </a:rPr>
                    <a:t> </a:t>
                  </a:r>
                  <a:endParaRPr lang="en-US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ru-RU" b="1">
                      <a:latin typeface="Arial" charset="0"/>
                    </a:rPr>
                    <a:t>ь</a:t>
                  </a:r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8406" name="Rectangle 214"/>
                <p:cNvSpPr>
                  <a:spLocks noChangeArrowheads="1"/>
                </p:cNvSpPr>
                <p:nvPr/>
              </p:nvSpPr>
              <p:spPr bwMode="auto">
                <a:xfrm>
                  <a:off x="7195" y="941"/>
                  <a:ext cx="348" cy="94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8407" name="Rectangle 215"/>
            <p:cNvSpPr>
              <a:spLocks noChangeArrowheads="1"/>
            </p:cNvSpPr>
            <p:nvPr/>
          </p:nvSpPr>
          <p:spPr bwMode="auto">
            <a:xfrm>
              <a:off x="-3" y="-3"/>
              <a:ext cx="7549" cy="188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8408" name="Text Box 216"/>
          <p:cNvSpPr txBox="1">
            <a:spLocks noChangeArrowheads="1"/>
          </p:cNvSpPr>
          <p:nvPr/>
        </p:nvSpPr>
        <p:spPr bwMode="auto">
          <a:xfrm>
            <a:off x="685800" y="4419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>
                <a:solidFill>
                  <a:srgbClr val="0000FF"/>
                </a:solidFill>
                <a:latin typeface="Comic Sans MS" pitchFamily="66" charset="0"/>
              </a:rPr>
              <a:t>-звук </a:t>
            </a:r>
            <a:r>
              <a:rPr kumimoji="1" lang="en-US">
                <a:solidFill>
                  <a:srgbClr val="0000FF"/>
                </a:solidFill>
                <a:latin typeface="Comic Sans MS" pitchFamily="66" charset="0"/>
              </a:rPr>
              <a:t>[</a:t>
            </a:r>
            <a:r>
              <a:rPr kumimoji="1" lang="ru-RU">
                <a:solidFill>
                  <a:srgbClr val="0000FF"/>
                </a:solidFill>
                <a:latin typeface="Comic Sans MS" pitchFamily="66" charset="0"/>
              </a:rPr>
              <a:t>ц</a:t>
            </a:r>
            <a:r>
              <a:rPr kumimoji="1" lang="en-US">
                <a:solidFill>
                  <a:srgbClr val="0000FF"/>
                </a:solidFill>
                <a:latin typeface="Comic Sans MS" pitchFamily="66" charset="0"/>
              </a:rPr>
              <a:t>]</a:t>
            </a:r>
            <a:r>
              <a:rPr kumimoji="1" lang="ru-RU">
                <a:solidFill>
                  <a:srgbClr val="0000FF"/>
                </a:solidFill>
                <a:latin typeface="Comic Sans MS" pitchFamily="66" charset="0"/>
              </a:rPr>
              <a:t> – согласный</a:t>
            </a:r>
          </a:p>
        </p:txBody>
      </p:sp>
      <p:sp>
        <p:nvSpPr>
          <p:cNvPr id="8409" name="Text Box 217"/>
          <p:cNvSpPr txBox="1">
            <a:spLocks noChangeArrowheads="1"/>
          </p:cNvSpPr>
          <p:nvPr/>
        </p:nvSpPr>
        <p:spPr bwMode="auto">
          <a:xfrm>
            <a:off x="685800" y="4876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>
                <a:solidFill>
                  <a:srgbClr val="0000FF"/>
                </a:solidFill>
                <a:latin typeface="Comic Sans MS" pitchFamily="66" charset="0"/>
              </a:rPr>
              <a:t>-звук </a:t>
            </a:r>
            <a:r>
              <a:rPr kumimoji="1" lang="en-US">
                <a:solidFill>
                  <a:srgbClr val="0000FF"/>
                </a:solidFill>
                <a:latin typeface="Comic Sans MS" pitchFamily="66" charset="0"/>
              </a:rPr>
              <a:t>[</a:t>
            </a:r>
            <a:r>
              <a:rPr kumimoji="1" lang="ru-RU">
                <a:solidFill>
                  <a:srgbClr val="0000FF"/>
                </a:solidFill>
                <a:latin typeface="Comic Sans MS" pitchFamily="66" charset="0"/>
              </a:rPr>
              <a:t>ц</a:t>
            </a:r>
            <a:r>
              <a:rPr kumimoji="1" lang="en-US">
                <a:solidFill>
                  <a:srgbClr val="0000FF"/>
                </a:solidFill>
                <a:latin typeface="Comic Sans MS" pitchFamily="66" charset="0"/>
              </a:rPr>
              <a:t>]</a:t>
            </a:r>
            <a:r>
              <a:rPr kumimoji="1" lang="ru-RU">
                <a:solidFill>
                  <a:srgbClr val="0000FF"/>
                </a:solidFill>
                <a:latin typeface="Comic Sans MS" pitchFamily="66" charset="0"/>
              </a:rPr>
              <a:t> – глухой, непарный</a:t>
            </a:r>
          </a:p>
        </p:txBody>
      </p:sp>
      <p:sp>
        <p:nvSpPr>
          <p:cNvPr id="8410" name="Text Box 218"/>
          <p:cNvSpPr txBox="1">
            <a:spLocks noChangeArrowheads="1"/>
          </p:cNvSpPr>
          <p:nvPr/>
        </p:nvSpPr>
        <p:spPr bwMode="auto">
          <a:xfrm>
            <a:off x="685800" y="53340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>
                <a:solidFill>
                  <a:srgbClr val="0000FF"/>
                </a:solidFill>
                <a:latin typeface="Comic Sans MS" pitchFamily="66" charset="0"/>
              </a:rPr>
              <a:t>-звук </a:t>
            </a:r>
            <a:r>
              <a:rPr kumimoji="1" lang="en-US">
                <a:solidFill>
                  <a:srgbClr val="0000FF"/>
                </a:solidFill>
                <a:latin typeface="Comic Sans MS" pitchFamily="66" charset="0"/>
              </a:rPr>
              <a:t>[</a:t>
            </a:r>
            <a:r>
              <a:rPr kumimoji="1" lang="ru-RU">
                <a:solidFill>
                  <a:srgbClr val="0000FF"/>
                </a:solidFill>
                <a:latin typeface="Comic Sans MS" pitchFamily="66" charset="0"/>
              </a:rPr>
              <a:t>ц</a:t>
            </a:r>
            <a:r>
              <a:rPr kumimoji="1" lang="en-US">
                <a:solidFill>
                  <a:srgbClr val="0000FF"/>
                </a:solidFill>
                <a:latin typeface="Comic Sans MS" pitchFamily="66" charset="0"/>
              </a:rPr>
              <a:t>]</a:t>
            </a:r>
            <a:r>
              <a:rPr kumimoji="1" lang="ru-RU">
                <a:solidFill>
                  <a:srgbClr val="0000FF"/>
                </a:solidFill>
                <a:latin typeface="Comic Sans MS" pitchFamily="66" charset="0"/>
              </a:rPr>
              <a:t> - всегда твердый</a:t>
            </a:r>
          </a:p>
        </p:txBody>
      </p:sp>
      <p:sp>
        <p:nvSpPr>
          <p:cNvPr id="8411" name="AutoShape 219"/>
          <p:cNvSpPr>
            <a:spLocks/>
          </p:cNvSpPr>
          <p:nvPr/>
        </p:nvSpPr>
        <p:spPr bwMode="auto">
          <a:xfrm>
            <a:off x="5334000" y="4495800"/>
            <a:ext cx="457200" cy="1295400"/>
          </a:xfrm>
          <a:prstGeom prst="rightBrace">
            <a:avLst>
              <a:gd name="adj1" fmla="val 23611"/>
              <a:gd name="adj2" fmla="val 50000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12" name="Text Box 220"/>
          <p:cNvSpPr txBox="1">
            <a:spLocks noChangeArrowheads="1"/>
          </p:cNvSpPr>
          <p:nvPr/>
        </p:nvSpPr>
        <p:spPr bwMode="auto">
          <a:xfrm>
            <a:off x="5943600" y="47244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>
                <a:solidFill>
                  <a:srgbClr val="0000FF"/>
                </a:solidFill>
                <a:latin typeface="Comic Sans MS" pitchFamily="66" charset="0"/>
              </a:rPr>
              <a:t>обозначается буквой Ц</a:t>
            </a:r>
          </a:p>
        </p:txBody>
      </p:sp>
      <p:sp>
        <p:nvSpPr>
          <p:cNvPr id="8414" name="Text Box 222"/>
          <p:cNvSpPr txBox="1">
            <a:spLocks noChangeArrowheads="1"/>
          </p:cNvSpPr>
          <p:nvPr/>
        </p:nvSpPr>
        <p:spPr bwMode="auto">
          <a:xfrm>
            <a:off x="4572000" y="4114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kumimoji="1" lang="ru-RU"/>
          </a:p>
        </p:txBody>
      </p:sp>
      <p:sp>
        <p:nvSpPr>
          <p:cNvPr id="8415" name="AutoShape 223"/>
          <p:cNvSpPr>
            <a:spLocks/>
          </p:cNvSpPr>
          <p:nvPr/>
        </p:nvSpPr>
        <p:spPr bwMode="auto">
          <a:xfrm rot="5400000">
            <a:off x="7658100" y="3467100"/>
            <a:ext cx="152400" cy="1447800"/>
          </a:xfrm>
          <a:prstGeom prst="rightBracket">
            <a:avLst>
              <a:gd name="adj" fmla="val 190572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16" name="AutoShape 224"/>
          <p:cNvSpPr>
            <a:spLocks/>
          </p:cNvSpPr>
          <p:nvPr/>
        </p:nvSpPr>
        <p:spPr bwMode="auto">
          <a:xfrm rot="5400000">
            <a:off x="6362700" y="2324100"/>
            <a:ext cx="304800" cy="3886200"/>
          </a:xfrm>
          <a:prstGeom prst="rightBracket">
            <a:avLst>
              <a:gd name="adj" fmla="val 120003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17" name="AutoShape 225"/>
          <p:cNvSpPr>
            <a:spLocks/>
          </p:cNvSpPr>
          <p:nvPr/>
        </p:nvSpPr>
        <p:spPr bwMode="auto">
          <a:xfrm rot="-5412857">
            <a:off x="5426868" y="-899318"/>
            <a:ext cx="195263" cy="5867400"/>
          </a:xfrm>
          <a:prstGeom prst="rightBracket">
            <a:avLst>
              <a:gd name="adj" fmla="val 152887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23" name="Text Box 231"/>
          <p:cNvSpPr txBox="1">
            <a:spLocks noChangeArrowheads="1"/>
          </p:cNvSpPr>
          <p:nvPr/>
        </p:nvSpPr>
        <p:spPr bwMode="auto">
          <a:xfrm>
            <a:off x="7543800" y="3505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408" grpId="0" autoUpdateAnimBg="0"/>
      <p:bldP spid="8409" grpId="0" autoUpdateAnimBg="0"/>
      <p:bldP spid="8410" grpId="0" autoUpdateAnimBg="0"/>
      <p:bldP spid="8411" grpId="0" animBg="1"/>
      <p:bldP spid="8412" grpId="0" autoUpdateAnimBg="0"/>
      <p:bldP spid="8415" grpId="0" animBg="1"/>
      <p:bldP spid="8416" grpId="0" animBg="1"/>
      <p:bldP spid="8417" grpId="0" animBg="1"/>
      <p:bldP spid="842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28926" y="857232"/>
            <a:ext cx="3143272" cy="3286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85984" y="4786322"/>
            <a:ext cx="100013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5008" y="4857760"/>
            <a:ext cx="100013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8830421">
            <a:off x="2098317" y="2855580"/>
            <a:ext cx="100013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853958">
            <a:off x="5986748" y="2793057"/>
            <a:ext cx="100013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3000364" y="571480"/>
            <a:ext cx="3143272" cy="857256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86182" y="1643050"/>
            <a:ext cx="1928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/>
              <a:t>Ц</a:t>
            </a:r>
            <a:endParaRPr lang="ru-RU" sz="115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5036347" y="4107661"/>
            <a:ext cx="1000132" cy="6429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5" idx="7"/>
          </p:cNvCxnSpPr>
          <p:nvPr/>
        </p:nvCxnSpPr>
        <p:spPr>
          <a:xfrm rot="5400000">
            <a:off x="2926234" y="4142482"/>
            <a:ext cx="930489" cy="5036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Физминутка.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Цапля.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Очень трудно так стоять, </a:t>
            </a:r>
            <a:endParaRPr lang="ru-RU" sz="4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Ножку на пол не спускать,</a:t>
            </a:r>
            <a:endParaRPr lang="ru-RU" sz="4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И не падать, не качаться,</a:t>
            </a:r>
            <a:endParaRPr lang="ru-RU" sz="4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За соседа не держаться!</a:t>
            </a:r>
            <a:endParaRPr lang="ru-RU" sz="4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1" name="Picture 2" descr="C:\Users\1\Desktop\iCAWXIH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0213"/>
            <a:ext cx="26654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3c3e6bb93ad1e39cce11c626871f9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428604"/>
            <a:ext cx="2071702" cy="1721815"/>
          </a:xfrm>
          <a:prstGeom prst="rect">
            <a:avLst/>
          </a:prstGeom>
        </p:spPr>
      </p:pic>
      <p:pic>
        <p:nvPicPr>
          <p:cNvPr id="3" name="Рисунок 2" descr="21dd9b60b91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3357562"/>
            <a:ext cx="3643338" cy="2935640"/>
          </a:xfrm>
          <a:prstGeom prst="rect">
            <a:avLst/>
          </a:prstGeom>
        </p:spPr>
      </p:pic>
      <p:pic>
        <p:nvPicPr>
          <p:cNvPr id="4" name="Рисунок 3" descr="12_04_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43372" y="285728"/>
            <a:ext cx="4188681" cy="3132885"/>
          </a:xfrm>
          <a:prstGeom prst="rect">
            <a:avLst/>
          </a:prstGeom>
        </p:spPr>
      </p:pic>
      <p:pic>
        <p:nvPicPr>
          <p:cNvPr id="5" name="Рисунок 4" descr="circle55770big.gif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786190"/>
            <a:ext cx="1725974" cy="2643206"/>
          </a:xfrm>
          <a:prstGeom prst="rect">
            <a:avLst/>
          </a:prstGeom>
        </p:spPr>
      </p:pic>
      <p:pic>
        <p:nvPicPr>
          <p:cNvPr id="6" name="Рисунок 5" descr="122634_x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3786190"/>
            <a:ext cx="257176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 что похожа буква Щ?</a:t>
            </a:r>
          </a:p>
        </p:txBody>
      </p:sp>
      <p:pic>
        <p:nvPicPr>
          <p:cNvPr id="10243" name="Picture 2" descr="C:\Users\1\Desktop\1312547155_27_sch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96975"/>
            <a:ext cx="4794250" cy="4525963"/>
          </a:xfrm>
          <a:noFill/>
        </p:spPr>
      </p:pic>
      <p:pic>
        <p:nvPicPr>
          <p:cNvPr id="10244" name="Picture 3" descr="C:\Users\1\Desktop\sh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268413"/>
            <a:ext cx="1344612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Users\1\Desktop\1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429000"/>
            <a:ext cx="33337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ц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643042" y="1428736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290644">
            <a:off x="362970" y="371584"/>
            <a:ext cx="63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142852"/>
            <a:ext cx="63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378971">
            <a:off x="8013010" y="302574"/>
            <a:ext cx="63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8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14290"/>
            <a:ext cx="4041315" cy="5715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00166" y="6143644"/>
            <a:ext cx="1524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285728"/>
            <a:ext cx="3429008" cy="2372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Буква "</a:t>
            </a:r>
            <a:r>
              <a:rPr lang="ru-RU" b="1" dirty="0" err="1" smtClean="0"/>
              <a:t>Пэ</a:t>
            </a:r>
            <a:r>
              <a:rPr lang="ru-RU" b="1" dirty="0" smtClean="0"/>
              <a:t>" пустилась в пляс</a:t>
            </a:r>
            <a:br>
              <a:rPr lang="ru-RU" b="1" dirty="0" smtClean="0"/>
            </a:br>
            <a:r>
              <a:rPr lang="ru-RU" b="1" dirty="0" smtClean="0"/>
              <a:t>И плясала целый час.</a:t>
            </a:r>
            <a:br>
              <a:rPr lang="ru-RU" b="1" dirty="0" smtClean="0"/>
            </a:br>
            <a:r>
              <a:rPr lang="ru-RU" b="1" dirty="0" smtClean="0"/>
              <a:t>Буква "</a:t>
            </a:r>
            <a:r>
              <a:rPr lang="ru-RU" b="1" dirty="0" err="1" smtClean="0"/>
              <a:t>Пэ</a:t>
            </a:r>
            <a:r>
              <a:rPr lang="ru-RU" b="1" dirty="0" smtClean="0"/>
              <a:t>" домой вернулась,</a:t>
            </a:r>
            <a:br>
              <a:rPr lang="ru-RU" b="1" dirty="0" smtClean="0"/>
            </a:br>
            <a:r>
              <a:rPr lang="ru-RU" b="1" dirty="0" smtClean="0"/>
              <a:t>Раз-два-три! Перевернулась,</a:t>
            </a:r>
            <a:br>
              <a:rPr lang="ru-RU" b="1" dirty="0" smtClean="0"/>
            </a:br>
            <a:r>
              <a:rPr lang="ru-RU" b="1" dirty="0" smtClean="0"/>
              <a:t>Прыг да скок на табурет.</a:t>
            </a:r>
            <a:br>
              <a:rPr lang="ru-RU" b="1" dirty="0" smtClean="0"/>
            </a:br>
            <a:r>
              <a:rPr lang="ru-RU" b="1" dirty="0" smtClean="0"/>
              <a:t>Где она? Была и нет!</a:t>
            </a:r>
            <a:br>
              <a:rPr lang="ru-RU" b="1" dirty="0" smtClean="0"/>
            </a:br>
            <a:r>
              <a:rPr lang="ru-RU" b="1" dirty="0" smtClean="0"/>
              <a:t>Превратилась в букву "</a:t>
            </a:r>
            <a:r>
              <a:rPr lang="ru-RU" b="1" dirty="0" err="1" smtClean="0"/>
              <a:t>Цэ</a:t>
            </a:r>
            <a:r>
              <a:rPr lang="ru-RU" b="1" dirty="0" smtClean="0"/>
              <a:t>"</a:t>
            </a:r>
            <a:br>
              <a:rPr lang="ru-RU" b="1" dirty="0" smtClean="0"/>
            </a:br>
            <a:r>
              <a:rPr lang="ru-RU" b="1" dirty="0" smtClean="0"/>
              <a:t>С ножкой маленькой в конце. </a:t>
            </a:r>
            <a:endParaRPr lang="ru-RU" b="1" dirty="0"/>
          </a:p>
        </p:txBody>
      </p:sp>
      <p:pic>
        <p:nvPicPr>
          <p:cNvPr id="7" name="Рисунок 6" descr="a24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2F3F5"/>
              </a:clrFrom>
              <a:clrTo>
                <a:srgbClr val="F2F3F5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5214942" y="3000372"/>
            <a:ext cx="3084823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цветик-семицветик фрагмен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643042" y="1500174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10294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err="1" smtClean="0"/>
              <a:t>Цц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591371" flipV="1">
            <a:off x="6372225" y="4437063"/>
            <a:ext cx="1944688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858148" y="6357958"/>
            <a:ext cx="6926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0313 -0.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-0.6457 C -0.31267 -0.61078 -0.32205 -0.57562 -0.33194 -0.54533 C -0.34184 -0.51526 -0.35347 -0.48936 -0.36215 -0.46323 C -0.37083 -0.43733 -0.3809 -0.40726 -0.38403 -0.39061 C -0.38715 -0.37419 -0.38351 -0.37118 -0.38125 -0.36332 C -0.37899 -0.35453 -0.37639 -0.34528 -0.37031 -0.34089 C -0.36424 -0.33673 -0.35347 -0.33511 -0.34427 -0.33742 C -0.33507 -0.34019 -0.32726 -0.34459 -0.31545 -0.35615 C -0.30365 -0.36772 -0.28611 -0.38784 -0.27309 -0.4068 C -0.26007 -0.42599 -0.24948 -0.44334 -0.23733 -0.47063 C -0.22517 -0.49792 -0.21059 -0.54209 -0.20035 -0.571 C -0.1901 -0.59991 -0.17813 -0.63714 -0.17569 -0.64385 C -0.17326 -0.65056 -0.17934 -0.63159 -0.18542 -0.61101 C -0.19149 -0.59043 -0.20122 -0.55389 -0.21267 -0.51989 C -0.22413 -0.48612 -0.24583 -0.43363 -0.25382 -0.4068 C -0.26181 -0.37997 -0.26007 -0.37003 -0.26076 -0.35916 C -0.26146 -0.34829 -0.2625 -0.34459 -0.25799 -0.34089 C -0.25347 -0.33811 -0.24219 -0.33673 -0.23333 -0.3395 C -0.22448 -0.34228 -0.21302 -0.35037 -0.20451 -0.35754 C -0.19601 -0.36471 -0.18507 -0.38136 -0.18264 -0.38298 C -0.18021 -0.38483 -0.18351 -0.38205 -0.18941 -0.36679 C -0.19531 -0.35106 -0.20955 -0.31429 -0.21823 -0.29024 C -0.22691 -0.26642 -0.23472 -0.23774 -0.24149 -0.2241 C -0.24826 -0.21045 -0.25417 -0.21138 -0.25938 -0.20768 C -0.26458 -0.20398 -0.26979 -0.19843 -0.27309 -0.20236 C -0.27639 -0.20629 -0.28629 -0.21762 -0.27986 -0.2315 C -0.27344 -0.24561 -0.24809 -0.27243 -0.23472 -0.28654 C -0.22135 -0.30042 -0.21354 -0.30273 -0.19913 -0.31568 C -0.18472 -0.32817 -0.16667 -0.34598 -0.14844 -0.36332 " pathEditMode="relative" rAng="0" ptsTypes="aaaaaaaaaaaaaaaaaaaaaaaaaaaaA">
                                      <p:cBhvr>
                                        <p:cTn id="10" dur="5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3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11033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7812360" y="5733256"/>
            <a:ext cx="792088" cy="754384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8976 -0.488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76 -0.48844 C -0.38195 -0.49723 -0.37396 -0.50602 -0.36632 -0.51388 C -0.35868 -0.52174 -0.35174 -0.52937 -0.34445 -0.53585 C -0.33716 -0.54233 -0.33073 -0.54903 -0.32257 -0.55227 C -0.31441 -0.55551 -0.30191 -0.55828 -0.29514 -0.55597 C -0.28837 -0.55366 -0.2842 -0.54464 -0.28143 -0.5377 C -0.27865 -0.53076 -0.27622 -0.52776 -0.27865 -0.51388 C -0.28108 -0.5 -0.28768 -0.4822 -0.29653 -0.45375 C -0.30538 -0.4253 -0.31823 -0.38668 -0.33212 -0.34251 C -0.34601 -0.29834 -0.36684 -0.23035 -0.38004 -0.18918 C -0.39323 -0.14801 -0.4066 -0.11911 -0.41163 -0.09598 C -0.41667 -0.07285 -0.41389 -0.05967 -0.41025 -0.05065 C -0.4066 -0.0414 -0.39792 -0.04094 -0.38976 -0.0414 C -0.3816 -0.04209 -0.37483 -0.04279 -0.36094 -0.05412 C -0.34705 -0.06545 -0.32344 -0.08442 -0.30608 -0.10893 C -0.28872 -0.13344 -0.27327 -0.16975 -0.25677 -0.2019 C -0.24028 -0.23405 -0.22396 -0.26157 -0.20747 -0.30227 C -0.19097 -0.34297 -0.17292 -0.4031 -0.15816 -0.44635 C -0.14341 -0.4896 -0.12292 -0.54926 -0.11841 -0.56152 C -0.11389 -0.57378 -0.11841 -0.55713 -0.13073 -0.51943 C -0.14306 -0.48173 -0.17361 -0.39177 -0.19236 -0.33534 C -0.21111 -0.27845 -0.23004 -0.21994 -0.24306 -0.17993 C -0.25608 -0.13992 -0.26545 -0.11309 -0.27049 -0.09459 C -0.27552 -0.07586 -0.27275 -0.07424 -0.27327 -0.06684 C -0.27379 -0.05967 -0.27448 -0.05481 -0.27327 -0.05065 C -0.27205 -0.04626 -0.26997 -0.04348 -0.26632 -0.0414 C -0.26268 -0.03955 -0.25799 -0.03724 -0.25139 -0.03955 C -0.24479 -0.04186 -0.23542 -0.04903 -0.22674 -0.05597 C -0.21806 -0.06291 -0.19722 -0.09575 -0.19931 -0.08141 C -0.20139 -0.06707 -0.23056 0.0074 -0.23906 0.02983 C -0.24757 0.0518 -0.24566 0.04602 -0.2507 0.05157 C -0.25573 0.05758 -0.26563 0.06521 -0.2691 0.06452 C -0.27257 0.06336 -0.27205 0.05342 -0.27188 0.04625 C -0.2717 0.03908 -0.27222 0.03029 -0.26771 0.02081 C -0.2632 0.01133 -0.25347 -0.00185 -0.24445 -0.01064 C -0.23542 -0.0192 -0.22535 -0.0229 -0.21302 -0.03215 C -0.2007 -0.04163 -0.18559 -0.05435 -0.17049 -0.06684 " pathEditMode="relative" rAng="0" ptsTypes="aaaaaaaaaaaaaaaaaaaaaaaaaaaaaaaaaaaaa">
                                      <p:cBhvr>
                                        <p:cTn id="10" dur="8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pticy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org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ua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article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php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/2009072...80210704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цапля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www.razvitierebenka.com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/2010/03/..._22.html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буква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www.liveinternet.ru/community/19...3257803/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цыплёнок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wikipedia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org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wiki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/%25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D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0%25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1...5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D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1%258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цапля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liveinternet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users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mandar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...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1.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shtml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цапля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www.liveinternet.ru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users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/tortil...5837835/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цапля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festival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.1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september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articles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/312648/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лягушата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-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portal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pages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froghi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...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tory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php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лягушонок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festival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.1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september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articles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/417960/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буква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www.chudopredki.ru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/2009/09/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page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/10/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буква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 цыплёнком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http://i007.radikal.ru/0711/10/268e18d3eef4.png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цветок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solnet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ee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sol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/001/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_310.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цапли и лягушки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www.evbar.ru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fordesk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abracadabra...a-b.html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лягушонок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www.kennenlernenumwelt.de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klukids.htm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лягушонок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000372"/>
            <a:ext cx="77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6"/>
              </a:rPr>
              <a:t>http://www.raskraska.com/raskraski/270/9.html</a:t>
            </a:r>
            <a:r>
              <a:rPr lang="en-US" dirty="0" smtClean="0"/>
              <a:t> - </a:t>
            </a:r>
            <a:r>
              <a:rPr lang="ru-RU" dirty="0" smtClean="0"/>
              <a:t>раскраска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428868"/>
            <a:ext cx="2957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www.dk-moskvor.ru/sob04-09.htm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цирк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www.dnaoffice.ru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new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aristo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circle.htm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циркуль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www.rm-pack.ru/pistolety/enniki/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ценник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86125"/>
            <a:ext cx="714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/>
              <a:t>http://alphabook.ru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876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20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929066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1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00570"/>
            <a:ext cx="8286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22"/>
              </a:rPr>
              <a:t>www.babyblog.ru</a:t>
            </a:r>
            <a:r>
              <a:rPr lang="ru-RU" dirty="0" smtClean="0">
                <a:hlinkClick r:id="rId22"/>
              </a:rPr>
              <a:t>/</a:t>
            </a:r>
            <a:r>
              <a:rPr lang="ru-RU" dirty="0" err="1" smtClean="0">
                <a:hlinkClick r:id="rId22"/>
              </a:rPr>
              <a:t>user</a:t>
            </a:r>
            <a:r>
              <a:rPr lang="ru-RU" dirty="0" smtClean="0">
                <a:hlinkClick r:id="rId22"/>
              </a:rPr>
              <a:t>/</a:t>
            </a:r>
            <a:r>
              <a:rPr lang="ru-RU" dirty="0" err="1" smtClean="0">
                <a:hlinkClick r:id="rId22"/>
              </a:rPr>
              <a:t>Abrikosik</a:t>
            </a:r>
            <a:r>
              <a:rPr lang="ru-RU" dirty="0" smtClean="0">
                <a:hlinkClick r:id="rId22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857760"/>
            <a:ext cx="2559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3"/>
              </a:rPr>
              <a:t>www.lenagold.ru</a:t>
            </a:r>
            <a:r>
              <a:rPr lang="ru-RU" dirty="0" smtClean="0"/>
              <a:t> </a:t>
            </a:r>
            <a:r>
              <a:rPr lang="ru-RU" smtClean="0"/>
              <a:t>- цветы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286388"/>
            <a:ext cx="549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4"/>
              </a:rPr>
              <a:t>www.solnet.ee</a:t>
            </a:r>
            <a:r>
              <a:rPr lang="en-US" dirty="0" smtClean="0"/>
              <a:t> – </a:t>
            </a:r>
            <a:r>
              <a:rPr lang="ru-RU" dirty="0" smtClean="0"/>
              <a:t>стихотворение и рисунок на 4 слайде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15016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5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1\Desktop\wapos_ru_9380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74168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Автор стихотворения</a:t>
            </a:r>
            <a:br>
              <a:rPr lang="ru-RU" smtClean="0"/>
            </a:br>
            <a:r>
              <a:rPr lang="ru-RU" smtClean="0"/>
              <a:t>Л.Дьконов</a:t>
            </a:r>
          </a:p>
        </p:txBody>
      </p:sp>
      <p:sp>
        <p:nvSpPr>
          <p:cNvPr id="6147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smtClean="0"/>
              <a:t>Букв немало мы узнали,</a:t>
            </a:r>
            <a:br>
              <a:rPr lang="ru-RU" sz="2000" smtClean="0"/>
            </a:br>
            <a:r>
              <a:rPr lang="ru-RU" sz="2000" smtClean="0"/>
              <a:t>Добрались до буквы Ц.</a:t>
            </a:r>
            <a:br>
              <a:rPr lang="ru-RU" sz="2000" smtClean="0"/>
            </a:br>
            <a:r>
              <a:rPr lang="ru-RU" sz="2000" smtClean="0"/>
              <a:t>Есть слова, где Ц - в начале,</a:t>
            </a:r>
            <a:br>
              <a:rPr lang="ru-RU" sz="2000" smtClean="0"/>
            </a:br>
            <a:r>
              <a:rPr lang="ru-RU" sz="2000" smtClean="0"/>
              <a:t>Есть слова, где Ц - в конце…</a:t>
            </a:r>
            <a:br>
              <a:rPr lang="ru-RU" sz="2000" smtClean="0"/>
            </a:br>
            <a:r>
              <a:rPr lang="ru-RU" sz="2000" smtClean="0"/>
              <a:t>Цапля ходит по болоту,</a:t>
            </a:r>
            <a:br>
              <a:rPr lang="ru-RU" sz="2000" smtClean="0"/>
            </a:br>
            <a:r>
              <a:rPr lang="ru-RU" sz="2000" smtClean="0"/>
              <a:t>Ждут в гнезде её птенцы;</a:t>
            </a:r>
            <a:br>
              <a:rPr lang="ru-RU" sz="2000" smtClean="0"/>
            </a:br>
            <a:r>
              <a:rPr lang="ru-RU" sz="2000" smtClean="0"/>
              <a:t>Цирк откроется в субботу,</a:t>
            </a:r>
            <a:br>
              <a:rPr lang="ru-RU" sz="2000" smtClean="0"/>
            </a:br>
            <a:r>
              <a:rPr lang="ru-RU" sz="2000" smtClean="0"/>
              <a:t>Уж приехали борцы.</a:t>
            </a:r>
            <a:br>
              <a:rPr lang="ru-RU" sz="2000" smtClean="0"/>
            </a:br>
            <a:r>
              <a:rPr lang="ru-RU" sz="2000" smtClean="0"/>
              <a:t>В цех явились на работу </a:t>
            </a:r>
            <a:br>
              <a:rPr lang="ru-RU" sz="2000" smtClean="0"/>
            </a:br>
            <a:r>
              <a:rPr lang="ru-RU" sz="2000" smtClean="0"/>
              <a:t>Молодые кузнецы.</a:t>
            </a:r>
            <a:br>
              <a:rPr lang="ru-RU" sz="2000" smtClean="0"/>
            </a:br>
            <a:r>
              <a:rPr lang="ru-RU" sz="2000" smtClean="0"/>
              <a:t>В каждой строчке буква Ц,</a:t>
            </a:r>
            <a:br>
              <a:rPr lang="ru-RU" sz="2000" smtClean="0"/>
            </a:br>
            <a:r>
              <a:rPr lang="ru-RU" sz="2000" smtClean="0"/>
              <a:t>Словно камешек в кольце!.. </a:t>
            </a:r>
          </a:p>
        </p:txBody>
      </p:sp>
      <p:pic>
        <p:nvPicPr>
          <p:cNvPr id="6148" name="Picture 2" descr="C:\Users\1\Desktop\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90925" y="938213"/>
            <a:ext cx="5080000" cy="45212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 что похожа буква Ц?</a:t>
            </a:r>
          </a:p>
        </p:txBody>
      </p:sp>
      <p:pic>
        <p:nvPicPr>
          <p:cNvPr id="7171" name="Picture 2" descr="C:\Users\1\Desktop\iCA355SW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12875"/>
            <a:ext cx="2447925" cy="2447925"/>
          </a:xfrm>
          <a:noFill/>
        </p:spPr>
      </p:pic>
      <p:pic>
        <p:nvPicPr>
          <p:cNvPr id="7172" name="Picture 3" descr="C:\Users\1\Desktop\iCAVU959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412875"/>
            <a:ext cx="21494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Users\1\Desktop\iCAAW7BG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628775"/>
            <a:ext cx="23034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C:\Users\1\Desktop\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3933825"/>
            <a:ext cx="33131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4419600"/>
          </a:xfrm>
        </p:spPr>
        <p:txBody>
          <a:bodyPr/>
          <a:lstStyle/>
          <a:p>
            <a:r>
              <a:rPr lang="ru-RU" sz="12000" b="1">
                <a:solidFill>
                  <a:srgbClr val="CC0099"/>
                </a:solidFill>
              </a:rPr>
              <a:t>БУКВА Ц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/>
          <p:cNvSpPr>
            <a:spLocks noChangeArrowheads="1"/>
          </p:cNvSpPr>
          <p:nvPr/>
        </p:nvSpPr>
        <p:spPr bwMode="auto">
          <a:xfrm flipH="1">
            <a:off x="2514600" y="4362450"/>
            <a:ext cx="1257300" cy="1257300"/>
          </a:xfrm>
          <a:custGeom>
            <a:avLst/>
            <a:gdLst>
              <a:gd name="G0" fmla="+- 18821 0 0"/>
              <a:gd name="G1" fmla="+- 2903 0 0"/>
              <a:gd name="G2" fmla="+- 12158 0 2903"/>
              <a:gd name="G3" fmla="+- G2 0 2903"/>
              <a:gd name="G4" fmla="*/ G3 32768 32059"/>
              <a:gd name="G5" fmla="*/ G4 1 2"/>
              <a:gd name="G6" fmla="+- 21600 0 18821"/>
              <a:gd name="G7" fmla="*/ G6 2903 6079"/>
              <a:gd name="G8" fmla="+- G7 18821 0"/>
              <a:gd name="T0" fmla="*/ 18821 w 21600"/>
              <a:gd name="T1" fmla="*/ 0 h 21600"/>
              <a:gd name="T2" fmla="*/ 18821 w 21600"/>
              <a:gd name="T3" fmla="*/ 12158 h 21600"/>
              <a:gd name="T4" fmla="*/ 324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8821" y="0"/>
                </a:lnTo>
                <a:lnTo>
                  <a:pt x="18821" y="2903"/>
                </a:lnTo>
                <a:lnTo>
                  <a:pt x="12427" y="2903"/>
                </a:lnTo>
                <a:cubicBezTo>
                  <a:pt x="5564" y="2903"/>
                  <a:pt x="0" y="7047"/>
                  <a:pt x="0" y="12158"/>
                </a:cubicBezTo>
                <a:lnTo>
                  <a:pt x="0" y="21600"/>
                </a:lnTo>
                <a:lnTo>
                  <a:pt x="6492" y="21600"/>
                </a:lnTo>
                <a:lnTo>
                  <a:pt x="6492" y="12158"/>
                </a:lnTo>
                <a:cubicBezTo>
                  <a:pt x="6492" y="10555"/>
                  <a:pt x="9149" y="9255"/>
                  <a:pt x="12427" y="9255"/>
                </a:cubicBezTo>
                <a:lnTo>
                  <a:pt x="18821" y="9255"/>
                </a:lnTo>
                <a:lnTo>
                  <a:pt x="18821" y="12158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304800" y="2209800"/>
            <a:ext cx="2857500" cy="2971800"/>
          </a:xfrm>
          <a:prstGeom prst="can">
            <a:avLst>
              <a:gd name="adj" fmla="val 19779"/>
            </a:avLst>
          </a:prstGeom>
          <a:solidFill>
            <a:srgbClr val="00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floorlamp"/>
          <p:cNvSpPr>
            <a:spLocks noEditPoints="1" noChangeArrowheads="1"/>
          </p:cNvSpPr>
          <p:nvPr/>
        </p:nvSpPr>
        <p:spPr bwMode="auto">
          <a:xfrm>
            <a:off x="228600" y="2209800"/>
            <a:ext cx="2971800" cy="5715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2990 w 21600"/>
              <a:gd name="T9" fmla="*/ 4615 h 21600"/>
              <a:gd name="T10" fmla="*/ 18622 w 21600"/>
              <a:gd name="T11" fmla="*/ 1698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3089" y="18511"/>
                </a:moveTo>
                <a:lnTo>
                  <a:pt x="3903" y="19110"/>
                </a:lnTo>
                <a:lnTo>
                  <a:pt x="4813" y="19852"/>
                </a:lnTo>
                <a:lnTo>
                  <a:pt x="5651" y="20235"/>
                </a:lnTo>
                <a:lnTo>
                  <a:pt x="6537" y="20834"/>
                </a:lnTo>
                <a:lnTo>
                  <a:pt x="7519" y="21145"/>
                </a:lnTo>
                <a:lnTo>
                  <a:pt x="8573" y="21432"/>
                </a:lnTo>
                <a:lnTo>
                  <a:pt x="9698" y="21600"/>
                </a:lnTo>
                <a:lnTo>
                  <a:pt x="10824" y="21600"/>
                </a:lnTo>
                <a:lnTo>
                  <a:pt x="11878" y="21600"/>
                </a:lnTo>
                <a:lnTo>
                  <a:pt x="12859" y="21432"/>
                </a:lnTo>
                <a:lnTo>
                  <a:pt x="13913" y="21145"/>
                </a:lnTo>
                <a:lnTo>
                  <a:pt x="14895" y="20834"/>
                </a:lnTo>
                <a:lnTo>
                  <a:pt x="15949" y="20379"/>
                </a:lnTo>
                <a:lnTo>
                  <a:pt x="16787" y="19852"/>
                </a:lnTo>
                <a:lnTo>
                  <a:pt x="17529" y="19253"/>
                </a:lnTo>
                <a:lnTo>
                  <a:pt x="18367" y="18511"/>
                </a:lnTo>
                <a:lnTo>
                  <a:pt x="19110" y="17816"/>
                </a:lnTo>
                <a:lnTo>
                  <a:pt x="19708" y="16930"/>
                </a:lnTo>
                <a:lnTo>
                  <a:pt x="20235" y="16092"/>
                </a:lnTo>
                <a:lnTo>
                  <a:pt x="20690" y="15039"/>
                </a:lnTo>
                <a:lnTo>
                  <a:pt x="21145" y="14057"/>
                </a:lnTo>
                <a:lnTo>
                  <a:pt x="21432" y="13003"/>
                </a:lnTo>
                <a:lnTo>
                  <a:pt x="21600" y="11878"/>
                </a:lnTo>
                <a:lnTo>
                  <a:pt x="21600" y="10824"/>
                </a:lnTo>
                <a:lnTo>
                  <a:pt x="21600" y="9698"/>
                </a:lnTo>
                <a:lnTo>
                  <a:pt x="21432" y="8717"/>
                </a:lnTo>
                <a:lnTo>
                  <a:pt x="21145" y="7663"/>
                </a:lnTo>
                <a:lnTo>
                  <a:pt x="20834" y="6681"/>
                </a:lnTo>
                <a:lnTo>
                  <a:pt x="20379" y="5795"/>
                </a:lnTo>
                <a:lnTo>
                  <a:pt x="19852" y="4957"/>
                </a:lnTo>
                <a:lnTo>
                  <a:pt x="19253" y="4047"/>
                </a:lnTo>
                <a:lnTo>
                  <a:pt x="18511" y="3376"/>
                </a:lnTo>
                <a:lnTo>
                  <a:pt x="17840" y="2634"/>
                </a:lnTo>
                <a:lnTo>
                  <a:pt x="16930" y="1868"/>
                </a:lnTo>
                <a:lnTo>
                  <a:pt x="16092" y="1341"/>
                </a:lnTo>
                <a:lnTo>
                  <a:pt x="15039" y="910"/>
                </a:lnTo>
                <a:lnTo>
                  <a:pt x="14057" y="455"/>
                </a:lnTo>
                <a:lnTo>
                  <a:pt x="13027" y="144"/>
                </a:lnTo>
                <a:lnTo>
                  <a:pt x="11878" y="0"/>
                </a:lnTo>
                <a:lnTo>
                  <a:pt x="10824" y="0"/>
                </a:lnTo>
                <a:lnTo>
                  <a:pt x="9698" y="0"/>
                </a:lnTo>
                <a:lnTo>
                  <a:pt x="8573" y="144"/>
                </a:lnTo>
                <a:lnTo>
                  <a:pt x="7519" y="455"/>
                </a:lnTo>
                <a:lnTo>
                  <a:pt x="6537" y="742"/>
                </a:lnTo>
                <a:lnTo>
                  <a:pt x="5651" y="1341"/>
                </a:lnTo>
                <a:lnTo>
                  <a:pt x="4813" y="1724"/>
                </a:lnTo>
                <a:lnTo>
                  <a:pt x="3903" y="2467"/>
                </a:lnTo>
                <a:lnTo>
                  <a:pt x="3089" y="3089"/>
                </a:lnTo>
                <a:lnTo>
                  <a:pt x="2490" y="3903"/>
                </a:lnTo>
                <a:lnTo>
                  <a:pt x="1724" y="4813"/>
                </a:lnTo>
                <a:lnTo>
                  <a:pt x="1341" y="5627"/>
                </a:lnTo>
                <a:lnTo>
                  <a:pt x="742" y="6537"/>
                </a:lnTo>
                <a:lnTo>
                  <a:pt x="455" y="7519"/>
                </a:lnTo>
                <a:lnTo>
                  <a:pt x="144" y="8573"/>
                </a:lnTo>
                <a:lnTo>
                  <a:pt x="0" y="9698"/>
                </a:lnTo>
                <a:lnTo>
                  <a:pt x="0" y="10824"/>
                </a:lnTo>
                <a:lnTo>
                  <a:pt x="0" y="11878"/>
                </a:lnTo>
                <a:lnTo>
                  <a:pt x="144" y="13003"/>
                </a:lnTo>
                <a:lnTo>
                  <a:pt x="455" y="14057"/>
                </a:lnTo>
                <a:lnTo>
                  <a:pt x="742" y="15039"/>
                </a:lnTo>
                <a:lnTo>
                  <a:pt x="1341" y="15949"/>
                </a:lnTo>
                <a:lnTo>
                  <a:pt x="1724" y="16763"/>
                </a:lnTo>
                <a:lnTo>
                  <a:pt x="2490" y="17673"/>
                </a:lnTo>
                <a:lnTo>
                  <a:pt x="3089" y="18511"/>
                </a:lnTo>
                <a:close/>
              </a:path>
              <a:path w="21600" h="21600" extrusionOk="0">
                <a:moveTo>
                  <a:pt x="10824" y="16332"/>
                </a:moveTo>
                <a:lnTo>
                  <a:pt x="11878" y="16236"/>
                </a:lnTo>
                <a:lnTo>
                  <a:pt x="12859" y="15949"/>
                </a:lnTo>
                <a:lnTo>
                  <a:pt x="13913" y="15350"/>
                </a:lnTo>
                <a:lnTo>
                  <a:pt x="14584" y="14584"/>
                </a:lnTo>
                <a:lnTo>
                  <a:pt x="15350" y="13913"/>
                </a:lnTo>
                <a:lnTo>
                  <a:pt x="15949" y="12859"/>
                </a:lnTo>
                <a:lnTo>
                  <a:pt x="16260" y="11878"/>
                </a:lnTo>
                <a:lnTo>
                  <a:pt x="16332" y="10824"/>
                </a:lnTo>
                <a:lnTo>
                  <a:pt x="16260" y="9698"/>
                </a:lnTo>
                <a:lnTo>
                  <a:pt x="15949" y="8717"/>
                </a:lnTo>
                <a:lnTo>
                  <a:pt x="15350" y="7663"/>
                </a:lnTo>
                <a:lnTo>
                  <a:pt x="14584" y="6849"/>
                </a:lnTo>
                <a:lnTo>
                  <a:pt x="13913" y="6250"/>
                </a:lnTo>
                <a:lnTo>
                  <a:pt x="12859" y="5651"/>
                </a:lnTo>
                <a:lnTo>
                  <a:pt x="11878" y="5340"/>
                </a:lnTo>
                <a:lnTo>
                  <a:pt x="10824" y="5268"/>
                </a:lnTo>
                <a:lnTo>
                  <a:pt x="9698" y="5340"/>
                </a:lnTo>
                <a:lnTo>
                  <a:pt x="8717" y="5651"/>
                </a:lnTo>
                <a:lnTo>
                  <a:pt x="7663" y="6250"/>
                </a:lnTo>
                <a:lnTo>
                  <a:pt x="6849" y="6849"/>
                </a:lnTo>
                <a:lnTo>
                  <a:pt x="6250" y="7663"/>
                </a:lnTo>
                <a:lnTo>
                  <a:pt x="5651" y="8717"/>
                </a:lnTo>
                <a:lnTo>
                  <a:pt x="5340" y="9698"/>
                </a:lnTo>
                <a:lnTo>
                  <a:pt x="5268" y="10824"/>
                </a:lnTo>
                <a:lnTo>
                  <a:pt x="5340" y="11878"/>
                </a:lnTo>
                <a:lnTo>
                  <a:pt x="5651" y="12859"/>
                </a:lnTo>
                <a:lnTo>
                  <a:pt x="6250" y="13913"/>
                </a:lnTo>
                <a:lnTo>
                  <a:pt x="6849" y="14584"/>
                </a:lnTo>
                <a:lnTo>
                  <a:pt x="7663" y="15350"/>
                </a:lnTo>
                <a:lnTo>
                  <a:pt x="8717" y="15949"/>
                </a:lnTo>
                <a:lnTo>
                  <a:pt x="9698" y="16236"/>
                </a:lnTo>
                <a:lnTo>
                  <a:pt x="10824" y="16332"/>
                </a:lnTo>
                <a:moveTo>
                  <a:pt x="9770" y="5340"/>
                </a:moveTo>
                <a:lnTo>
                  <a:pt x="9770" y="7160"/>
                </a:lnTo>
                <a:lnTo>
                  <a:pt x="9770" y="13985"/>
                </a:lnTo>
                <a:lnTo>
                  <a:pt x="9770" y="16236"/>
                </a:lnTo>
                <a:moveTo>
                  <a:pt x="11806" y="5340"/>
                </a:moveTo>
                <a:lnTo>
                  <a:pt x="11806" y="7160"/>
                </a:lnTo>
                <a:lnTo>
                  <a:pt x="11806" y="13985"/>
                </a:lnTo>
                <a:lnTo>
                  <a:pt x="11806" y="16236"/>
                </a:lnTo>
              </a:path>
            </a:pathLst>
          </a:cu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79605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857500" y="4362450"/>
            <a:ext cx="1028700" cy="342900"/>
          </a:xfrm>
          <a:prstGeom prst="star8">
            <a:avLst>
              <a:gd name="adj" fmla="val 38273"/>
            </a:avLst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3314700" y="4362450"/>
            <a:ext cx="1143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1238250"/>
            <a:ext cx="91440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19050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2438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ц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191000" y="381000"/>
            <a:ext cx="4359275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6600" b="1">
              <a:latin typeface="Monotype Corsiva" pitchFamily="66" charset="0"/>
            </a:endParaRPr>
          </a:p>
          <a:p>
            <a:pPr algn="ctr"/>
            <a:r>
              <a:rPr lang="ru-RU" sz="6600" b="1">
                <a:solidFill>
                  <a:schemeClr val="accent2"/>
                </a:solidFill>
                <a:latin typeface="Monotype Corsiva" pitchFamily="66" charset="0"/>
              </a:rPr>
              <a:t>внизу крючок,</a:t>
            </a:r>
          </a:p>
          <a:p>
            <a:pPr algn="ctr"/>
            <a:r>
              <a:rPr lang="ru-RU" sz="6600" b="1">
                <a:solidFill>
                  <a:schemeClr val="accent2"/>
                </a:solidFill>
                <a:latin typeface="Monotype Corsiva" pitchFamily="66" charset="0"/>
              </a:rPr>
              <a:t>точно с краником бачок!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685800" y="381000"/>
            <a:ext cx="7696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>
                <a:solidFill>
                  <a:schemeClr val="accent2"/>
                </a:solidFill>
                <a:latin typeface="Monotype Corsiva" pitchFamily="66" charset="0"/>
              </a:rPr>
              <a:t>БУКВА</a:t>
            </a:r>
            <a:r>
              <a:rPr lang="ru-RU" sz="8800" b="1">
                <a:latin typeface="Monotype Corsiva" pitchFamily="66" charset="0"/>
              </a:rPr>
              <a:t> </a:t>
            </a:r>
            <a:r>
              <a:rPr lang="ru-RU" sz="8800" b="1">
                <a:solidFill>
                  <a:srgbClr val="CC0099"/>
                </a:solidFill>
                <a:latin typeface="Monotype Corsiva" pitchFamily="66" charset="0"/>
              </a:rPr>
              <a:t>Ц </a:t>
            </a:r>
            <a:r>
              <a:rPr lang="ru-RU" sz="8800" b="1">
                <a:solidFill>
                  <a:schemeClr val="accent2"/>
                </a:solidFill>
                <a:latin typeface="Monotype Corsiva" pitchFamily="66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" fill="hold"/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29" grpId="0" animBg="1"/>
      <p:bldP spid="26628" grpId="0" animBg="1"/>
      <p:bldP spid="26627" grpId="0" animBg="1"/>
      <p:bldP spid="26626" grpId="0" animBg="1"/>
      <p:bldP spid="26633" grpId="0" animBg="1"/>
      <p:bldP spid="26641" grpId="0" build="p" autoUpdateAnimBg="0"/>
      <p:bldP spid="2664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0" y="457200"/>
            <a:ext cx="5257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009900"/>
                </a:solidFill>
                <a:latin typeface="Monotype Corsiva" pitchFamily="66" charset="0"/>
              </a:rPr>
              <a:t>Мастер стул перевернул -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419600" y="2743200"/>
            <a:ext cx="43434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009900"/>
                </a:solidFill>
                <a:latin typeface="Monotype Corsiva" pitchFamily="66" charset="0"/>
              </a:rPr>
              <a:t>стал на </a:t>
            </a:r>
            <a:r>
              <a:rPr lang="ru-RU" sz="6600" b="1">
                <a:solidFill>
                  <a:srgbClr val="CC0099"/>
                </a:solidFill>
                <a:latin typeface="Monotype Corsiva" pitchFamily="66" charset="0"/>
              </a:rPr>
              <a:t>Ц </a:t>
            </a:r>
            <a:r>
              <a:rPr lang="ru-RU" sz="6600" b="1">
                <a:solidFill>
                  <a:srgbClr val="009900"/>
                </a:solidFill>
                <a:latin typeface="Monotype Corsiva" pitchFamily="66" charset="0"/>
              </a:rPr>
              <a:t>похожим стул!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143250" y="2443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800350" y="210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828925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3"/>
          <a:srcRect l="19485"/>
          <a:stretch>
            <a:fillRect/>
          </a:stretch>
        </p:blipFill>
        <p:spPr bwMode="auto">
          <a:xfrm>
            <a:off x="611188" y="2349500"/>
            <a:ext cx="3022600" cy="4038600"/>
          </a:xfrm>
          <a:prstGeom prst="rect">
            <a:avLst/>
          </a:prstGeom>
          <a:noFill/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4"/>
          <a:srcRect t="8446" r="35532"/>
          <a:stretch>
            <a:fillRect/>
          </a:stretch>
        </p:blipFill>
        <p:spPr bwMode="auto">
          <a:xfrm>
            <a:off x="971550" y="2276475"/>
            <a:ext cx="2592388" cy="3906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3-tub.yandex.net/i?id=27469794&amp;tov=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800600" y="762000"/>
            <a:ext cx="3810000" cy="3890963"/>
          </a:xfrm>
          <a:prstGeom prst="rect">
            <a:avLst/>
          </a:prstGeom>
          <a:noFill/>
        </p:spPr>
      </p:pic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04800" y="2514600"/>
            <a:ext cx="4191000" cy="3429000"/>
          </a:xfrm>
          <a:prstGeom prst="cloudCallout">
            <a:avLst>
              <a:gd name="adj1" fmla="val 75907"/>
              <a:gd name="adj2" fmla="val -1111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 i="1">
                <a:solidFill>
                  <a:schemeClr val="accent2"/>
                </a:solidFill>
              </a:rPr>
              <a:t>Ребята, помогите, пожалуйста, прочитать слоги!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468</Words>
  <Application>Microsoft Office PowerPoint</Application>
  <PresentationFormat>Экран (4:3)</PresentationFormat>
  <Paragraphs>209</Paragraphs>
  <Slides>27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Автор стихотворения Л.Дьконов</vt:lpstr>
      <vt:lpstr>На что похожа буква Ц?</vt:lpstr>
      <vt:lpstr>БУКВА Ц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Физминутка.</vt:lpstr>
      <vt:lpstr>На что похожа буква Щ?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ц</dc:title>
  <dc:creator>Бойкова О. В.</dc:creator>
  <cp:lastModifiedBy>Admin</cp:lastModifiedBy>
  <cp:revision>12</cp:revision>
  <dcterms:created xsi:type="dcterms:W3CDTF">2010-08-20T10:31:37Z</dcterms:created>
  <dcterms:modified xsi:type="dcterms:W3CDTF">2014-02-21T07:49:53Z</dcterms:modified>
</cp:coreProperties>
</file>