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717" r:id="rId2"/>
    <p:sldId id="698" r:id="rId3"/>
    <p:sldId id="699" r:id="rId4"/>
    <p:sldId id="700" r:id="rId5"/>
    <p:sldId id="706" r:id="rId6"/>
    <p:sldId id="705" r:id="rId7"/>
    <p:sldId id="707" r:id="rId8"/>
    <p:sldId id="709" r:id="rId9"/>
    <p:sldId id="715" r:id="rId10"/>
    <p:sldId id="716" r:id="rId11"/>
    <p:sldId id="68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FF0000"/>
    <a:srgbClr val="FD99B3"/>
    <a:srgbClr val="FD3F03"/>
    <a:srgbClr val="F3650D"/>
    <a:srgbClr val="00FFFF"/>
    <a:srgbClr val="FFF185"/>
    <a:srgbClr val="C7E6A4"/>
    <a:srgbClr val="FED6E0"/>
    <a:srgbClr val="FFE94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100" autoAdjust="0"/>
  </p:normalViewPr>
  <p:slideViewPr>
    <p:cSldViewPr>
      <p:cViewPr>
        <p:scale>
          <a:sx n="46" d="100"/>
          <a:sy n="46" d="100"/>
        </p:scale>
        <p:origin x="-51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5D35B-FD56-4ECB-B704-0A4D803B6D66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60C3E-F8B8-4A34-A4B8-FCDA194103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68992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://avtatuzova.ru/" TargetMode="Externa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8.png"/><Relationship Id="rId7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microsoft.com/office/2007/relationships/hdphoto" Target="../media/hdphoto4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microsoft.com/office/2007/relationships/hdphoto" Target="../media/hdphoto2.wdp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6" y="1785926"/>
            <a:ext cx="1818173" cy="240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00298" y="2479669"/>
            <a:ext cx="111112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57620" y="3122611"/>
            <a:ext cx="753568" cy="100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42844" y="142852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«Моя математика» 1 класс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1659379"/>
            <a:ext cx="378621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презентации</a:t>
            </a:r>
          </a:p>
          <a:p>
            <a:pPr algn="ctr"/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Татузова Анна Васильевна</a:t>
            </a:r>
          </a:p>
          <a:p>
            <a:pPr algn="ctr"/>
            <a:r>
              <a:rPr lang="en-US" sz="24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http://avtatuzova.ru</a:t>
            </a:r>
            <a:endParaRPr lang="ru-RU" sz="2400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</a:p>
          <a:p>
            <a:pPr algn="ctr"/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начальных классов </a:t>
            </a:r>
          </a:p>
          <a:p>
            <a:pPr algn="ctr"/>
            <a:r>
              <a:rPr lang="ru-RU" sz="26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Москва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5720" y="4143380"/>
            <a:ext cx="85725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Советы учителю.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Презентация к уроку составлена на основе заданий, расположенных в учебнике. Рекомендую открыть учебник на странице с данным уроком, прочитать задания и просмотреть их в данной презентации в режиме демонстрации.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Некоторые задания можно выполнять интерактивно. Например, продолжить ряд, сравнить или вставить пропущенные числа.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этого презентацию надо перевести в режим редактирования.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58148" y="357166"/>
            <a:ext cx="1217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78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1406" y="785794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урока: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Величины.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Масса. Килограмм»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99" y="1370569"/>
            <a:ext cx="4438441" cy="283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9498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828887" y="1052736"/>
            <a:ext cx="896354" cy="970243"/>
            <a:chOff x="2828887" y="1257609"/>
            <a:chExt cx="896354" cy="970243"/>
          </a:xfrm>
        </p:grpSpPr>
        <p:pic>
          <p:nvPicPr>
            <p:cNvPr id="6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1769" y="1462994"/>
              <a:ext cx="443472" cy="741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8887" y="1257609"/>
              <a:ext cx="583585" cy="970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8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446" y="4288099"/>
            <a:ext cx="628788" cy="94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artisticMarker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3655">
            <a:off x="2787285" y="4682389"/>
            <a:ext cx="848624" cy="4971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7249968" y="1268760"/>
            <a:ext cx="823582" cy="756268"/>
            <a:chOff x="4056520" y="3278134"/>
            <a:chExt cx="823582" cy="756268"/>
          </a:xfrm>
        </p:grpSpPr>
        <p:pic>
          <p:nvPicPr>
            <p:cNvPr id="82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6630" y="3292532"/>
              <a:ext cx="443472" cy="741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6520" y="3278134"/>
              <a:ext cx="443472" cy="741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artisticMarker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3655">
            <a:off x="538526" y="1370748"/>
            <a:ext cx="848624" cy="4971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Группа 27"/>
          <p:cNvGrpSpPr/>
          <p:nvPr/>
        </p:nvGrpSpPr>
        <p:grpSpPr>
          <a:xfrm flipH="1">
            <a:off x="189059" y="1192845"/>
            <a:ext cx="1782910" cy="1355547"/>
            <a:chOff x="5372825" y="2914410"/>
            <a:chExt cx="2727566" cy="2073771"/>
          </a:xfrm>
        </p:grpSpPr>
        <p:sp>
          <p:nvSpPr>
            <p:cNvPr id="29" name="Блок-схема: процесс 28"/>
            <p:cNvSpPr/>
            <p:nvPr/>
          </p:nvSpPr>
          <p:spPr>
            <a:xfrm>
              <a:off x="6017922" y="4581130"/>
              <a:ext cx="184959" cy="407051"/>
            </a:xfrm>
            <a:prstGeom prst="flowChartProcess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2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5372825" y="2914410"/>
              <a:ext cx="2727566" cy="1666718"/>
              <a:chOff x="5660856" y="3045086"/>
              <a:chExt cx="2727566" cy="1666718"/>
            </a:xfr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50000">
                  <a:schemeClr val="bg2">
                    <a:shade val="675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32" name="Блок-схема: процесс 31"/>
              <p:cNvSpPr/>
              <p:nvPr/>
            </p:nvSpPr>
            <p:spPr>
              <a:xfrm>
                <a:off x="6300192" y="4461632"/>
                <a:ext cx="201678" cy="250172"/>
              </a:xfrm>
              <a:prstGeom prst="flowChartProcess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6084168" y="3231928"/>
                <a:ext cx="216024" cy="994292"/>
              </a:xfrm>
              <a:prstGeom prst="roundRect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Хорда 33"/>
              <p:cNvSpPr/>
              <p:nvPr/>
            </p:nvSpPr>
            <p:spPr>
              <a:xfrm rot="6466876">
                <a:off x="5927805" y="3045086"/>
                <a:ext cx="373685" cy="373685"/>
              </a:xfrm>
              <a:prstGeom prst="chord">
                <a:avLst>
                  <a:gd name="adj1" fmla="val 3894283"/>
                  <a:gd name="adj2" fmla="val 15130867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5660856" y="3247169"/>
                <a:ext cx="454552" cy="11831"/>
              </a:xfrm>
              <a:prstGeom prst="line">
                <a:avLst/>
              </a:prstGeom>
              <a:grpFill/>
              <a:ln w="28575"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Прямоугольник с двумя вырезанными соседними углами 35"/>
              <p:cNvSpPr/>
              <p:nvPr/>
            </p:nvSpPr>
            <p:spPr>
              <a:xfrm rot="10800000">
                <a:off x="6068925" y="4030174"/>
                <a:ext cx="2319497" cy="417594"/>
              </a:xfrm>
              <a:prstGeom prst="snip2SameRect">
                <a:avLst>
                  <a:gd name="adj1" fmla="val 50000"/>
                  <a:gd name="adj2" fmla="val 2329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1" name="Кольцо 30"/>
            <p:cNvSpPr/>
            <p:nvPr/>
          </p:nvSpPr>
          <p:spPr>
            <a:xfrm>
              <a:off x="5994606" y="4492229"/>
              <a:ext cx="236787" cy="236787"/>
            </a:xfrm>
            <a:prstGeom prst="donut">
              <a:avLst>
                <a:gd name="adj" fmla="val 21136"/>
              </a:avLst>
            </a:prstGeom>
            <a:solidFill>
              <a:srgbClr val="00B050"/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65761" y="2548392"/>
            <a:ext cx="3153623" cy="37655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5"/>
            </a:solidFill>
            <a:prstDash val="soli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218" y="980728"/>
            <a:ext cx="628788" cy="94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Кольцо 4"/>
          <p:cNvSpPr/>
          <p:nvPr/>
        </p:nvSpPr>
        <p:spPr>
          <a:xfrm>
            <a:off x="1725630" y="2076264"/>
            <a:ext cx="675671" cy="666274"/>
          </a:xfrm>
          <a:prstGeom prst="donut">
            <a:avLst>
              <a:gd name="adj" fmla="val 38047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5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45694" y="44624"/>
            <a:ext cx="682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78. Величины. Масса. Килограмм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7174" name="TextBox 7173"/>
          <p:cNvSpPr txBox="1"/>
          <p:nvPr/>
        </p:nvSpPr>
        <p:spPr>
          <a:xfrm>
            <a:off x="347986" y="3053857"/>
            <a:ext cx="86531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Меры масс, измеренных одинаковыми мерками, можно сравнивать, складывать и вычитать.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4" name="Группа 73"/>
          <p:cNvGrpSpPr/>
          <p:nvPr/>
        </p:nvGrpSpPr>
        <p:grpSpPr>
          <a:xfrm>
            <a:off x="2200838" y="1196752"/>
            <a:ext cx="1782910" cy="1355547"/>
            <a:chOff x="5372825" y="2914410"/>
            <a:chExt cx="2727566" cy="2073771"/>
          </a:xfrm>
        </p:grpSpPr>
        <p:sp>
          <p:nvSpPr>
            <p:cNvPr id="75" name="Блок-схема: процесс 74"/>
            <p:cNvSpPr/>
            <p:nvPr/>
          </p:nvSpPr>
          <p:spPr>
            <a:xfrm>
              <a:off x="6017922" y="4581130"/>
              <a:ext cx="184959" cy="407051"/>
            </a:xfrm>
            <a:prstGeom prst="flowChartProcess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2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6" name="Группа 75"/>
            <p:cNvGrpSpPr/>
            <p:nvPr/>
          </p:nvGrpSpPr>
          <p:grpSpPr>
            <a:xfrm>
              <a:off x="5372825" y="2914410"/>
              <a:ext cx="2727566" cy="1666718"/>
              <a:chOff x="5660856" y="3045086"/>
              <a:chExt cx="2727566" cy="1666718"/>
            </a:xfr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50000">
                  <a:schemeClr val="bg2">
                    <a:shade val="675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89" name="Блок-схема: процесс 88"/>
              <p:cNvSpPr/>
              <p:nvPr/>
            </p:nvSpPr>
            <p:spPr>
              <a:xfrm>
                <a:off x="6300192" y="4461632"/>
                <a:ext cx="201678" cy="250172"/>
              </a:xfrm>
              <a:prstGeom prst="flowChartProcess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0" name="Скругленный прямоугольник 89"/>
              <p:cNvSpPr/>
              <p:nvPr/>
            </p:nvSpPr>
            <p:spPr>
              <a:xfrm>
                <a:off x="6084168" y="3231928"/>
                <a:ext cx="216024" cy="994292"/>
              </a:xfrm>
              <a:prstGeom prst="roundRect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3" name="Хорда 92"/>
              <p:cNvSpPr/>
              <p:nvPr/>
            </p:nvSpPr>
            <p:spPr>
              <a:xfrm rot="6466876">
                <a:off x="5927805" y="3045086"/>
                <a:ext cx="373685" cy="373685"/>
              </a:xfrm>
              <a:prstGeom prst="chord">
                <a:avLst>
                  <a:gd name="adj1" fmla="val 3894283"/>
                  <a:gd name="adj2" fmla="val 15130867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5660856" y="3247169"/>
                <a:ext cx="454552" cy="11831"/>
              </a:xfrm>
              <a:prstGeom prst="line">
                <a:avLst/>
              </a:prstGeom>
              <a:grpFill/>
              <a:ln w="28575"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Прямоугольник с двумя вырезанными соседними углами 94"/>
              <p:cNvSpPr/>
              <p:nvPr/>
            </p:nvSpPr>
            <p:spPr>
              <a:xfrm rot="10800000">
                <a:off x="6068925" y="4030174"/>
                <a:ext cx="2319497" cy="417594"/>
              </a:xfrm>
              <a:prstGeom prst="snip2SameRect">
                <a:avLst>
                  <a:gd name="adj1" fmla="val 50000"/>
                  <a:gd name="adj2" fmla="val 2329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77" name="Кольцо 76"/>
            <p:cNvSpPr/>
            <p:nvPr/>
          </p:nvSpPr>
          <p:spPr>
            <a:xfrm>
              <a:off x="5994606" y="4492229"/>
              <a:ext cx="236787" cy="236787"/>
            </a:xfrm>
            <a:prstGeom prst="donut">
              <a:avLst>
                <a:gd name="adj" fmla="val 21136"/>
              </a:avLst>
            </a:prstGeom>
            <a:solidFill>
              <a:srgbClr val="00B050"/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96" name="Группа 95"/>
          <p:cNvGrpSpPr/>
          <p:nvPr/>
        </p:nvGrpSpPr>
        <p:grpSpPr>
          <a:xfrm flipH="1">
            <a:off x="4511322" y="1170047"/>
            <a:ext cx="1782910" cy="1355547"/>
            <a:chOff x="5372825" y="2914410"/>
            <a:chExt cx="2727566" cy="2073771"/>
          </a:xfrm>
        </p:grpSpPr>
        <p:sp>
          <p:nvSpPr>
            <p:cNvPr id="97" name="Блок-схема: процесс 96"/>
            <p:cNvSpPr/>
            <p:nvPr/>
          </p:nvSpPr>
          <p:spPr>
            <a:xfrm>
              <a:off x="6017922" y="4581130"/>
              <a:ext cx="184959" cy="407051"/>
            </a:xfrm>
            <a:prstGeom prst="flowChartProcess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2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97"/>
            <p:cNvGrpSpPr/>
            <p:nvPr/>
          </p:nvGrpSpPr>
          <p:grpSpPr>
            <a:xfrm>
              <a:off x="5372825" y="2914410"/>
              <a:ext cx="2727566" cy="1666718"/>
              <a:chOff x="5660856" y="3045086"/>
              <a:chExt cx="2727566" cy="1666718"/>
            </a:xfr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50000">
                  <a:schemeClr val="bg2">
                    <a:shade val="675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100" name="Блок-схема: процесс 99"/>
              <p:cNvSpPr/>
              <p:nvPr/>
            </p:nvSpPr>
            <p:spPr>
              <a:xfrm>
                <a:off x="6300192" y="4461632"/>
                <a:ext cx="201678" cy="250172"/>
              </a:xfrm>
              <a:prstGeom prst="flowChartProcess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1" name="Скругленный прямоугольник 100"/>
              <p:cNvSpPr/>
              <p:nvPr/>
            </p:nvSpPr>
            <p:spPr>
              <a:xfrm>
                <a:off x="6084168" y="3231928"/>
                <a:ext cx="216024" cy="994292"/>
              </a:xfrm>
              <a:prstGeom prst="roundRect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2" name="Хорда 101"/>
              <p:cNvSpPr/>
              <p:nvPr/>
            </p:nvSpPr>
            <p:spPr>
              <a:xfrm rot="6466876">
                <a:off x="5927805" y="3045086"/>
                <a:ext cx="373685" cy="373685"/>
              </a:xfrm>
              <a:prstGeom prst="chord">
                <a:avLst>
                  <a:gd name="adj1" fmla="val 3894283"/>
                  <a:gd name="adj2" fmla="val 15130867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03" name="Прямая соединительная линия 102"/>
              <p:cNvCxnSpPr/>
              <p:nvPr/>
            </p:nvCxnSpPr>
            <p:spPr>
              <a:xfrm>
                <a:off x="5660856" y="3247169"/>
                <a:ext cx="454552" cy="11831"/>
              </a:xfrm>
              <a:prstGeom prst="line">
                <a:avLst/>
              </a:prstGeom>
              <a:grpFill/>
              <a:ln w="28575"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Прямоугольник с двумя вырезанными соседними углами 103"/>
              <p:cNvSpPr/>
              <p:nvPr/>
            </p:nvSpPr>
            <p:spPr>
              <a:xfrm rot="10800000">
                <a:off x="6068925" y="4030174"/>
                <a:ext cx="2319497" cy="417594"/>
              </a:xfrm>
              <a:prstGeom prst="snip2SameRect">
                <a:avLst>
                  <a:gd name="adj1" fmla="val 50000"/>
                  <a:gd name="adj2" fmla="val 2329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9" name="Кольцо 98"/>
            <p:cNvSpPr/>
            <p:nvPr/>
          </p:nvSpPr>
          <p:spPr>
            <a:xfrm>
              <a:off x="5994606" y="4492229"/>
              <a:ext cx="236787" cy="236787"/>
            </a:xfrm>
            <a:prstGeom prst="donut">
              <a:avLst>
                <a:gd name="adj" fmla="val 21136"/>
              </a:avLst>
            </a:prstGeom>
            <a:solidFill>
              <a:srgbClr val="00B050"/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05" name="Прямоугольник 104"/>
          <p:cNvSpPr/>
          <p:nvPr/>
        </p:nvSpPr>
        <p:spPr>
          <a:xfrm>
            <a:off x="4788024" y="2525594"/>
            <a:ext cx="3153623" cy="37655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5"/>
            </a:solidFill>
            <a:prstDash val="soli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Кольцо 105"/>
          <p:cNvSpPr/>
          <p:nvPr/>
        </p:nvSpPr>
        <p:spPr>
          <a:xfrm>
            <a:off x="6047893" y="2053466"/>
            <a:ext cx="675671" cy="666274"/>
          </a:xfrm>
          <a:prstGeom prst="donut">
            <a:avLst>
              <a:gd name="adj" fmla="val 38047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5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6523101" y="1173954"/>
            <a:ext cx="1782910" cy="1355547"/>
            <a:chOff x="5372825" y="2914410"/>
            <a:chExt cx="2727566" cy="2073771"/>
          </a:xfrm>
        </p:grpSpPr>
        <p:sp>
          <p:nvSpPr>
            <p:cNvPr id="108" name="Блок-схема: процесс 107"/>
            <p:cNvSpPr/>
            <p:nvPr/>
          </p:nvSpPr>
          <p:spPr>
            <a:xfrm>
              <a:off x="6017922" y="4581130"/>
              <a:ext cx="184959" cy="407051"/>
            </a:xfrm>
            <a:prstGeom prst="flowChartProcess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2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9" name="Группа 108"/>
            <p:cNvGrpSpPr/>
            <p:nvPr/>
          </p:nvGrpSpPr>
          <p:grpSpPr>
            <a:xfrm>
              <a:off x="5372825" y="2914410"/>
              <a:ext cx="2727566" cy="1666718"/>
              <a:chOff x="5660856" y="3045086"/>
              <a:chExt cx="2727566" cy="1666718"/>
            </a:xfr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50000">
                  <a:schemeClr val="bg2">
                    <a:shade val="675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111" name="Блок-схема: процесс 110"/>
              <p:cNvSpPr/>
              <p:nvPr/>
            </p:nvSpPr>
            <p:spPr>
              <a:xfrm>
                <a:off x="6300192" y="4461632"/>
                <a:ext cx="201678" cy="250172"/>
              </a:xfrm>
              <a:prstGeom prst="flowChartProcess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2" name="Скругленный прямоугольник 111"/>
              <p:cNvSpPr/>
              <p:nvPr/>
            </p:nvSpPr>
            <p:spPr>
              <a:xfrm>
                <a:off x="6084168" y="3231928"/>
                <a:ext cx="216024" cy="994292"/>
              </a:xfrm>
              <a:prstGeom prst="roundRect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3" name="Хорда 112"/>
              <p:cNvSpPr/>
              <p:nvPr/>
            </p:nvSpPr>
            <p:spPr>
              <a:xfrm rot="6466876">
                <a:off x="5927805" y="3045086"/>
                <a:ext cx="373685" cy="373685"/>
              </a:xfrm>
              <a:prstGeom prst="chord">
                <a:avLst>
                  <a:gd name="adj1" fmla="val 3894283"/>
                  <a:gd name="adj2" fmla="val 15130867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>
                <a:off x="5660856" y="3247169"/>
                <a:ext cx="454552" cy="11831"/>
              </a:xfrm>
              <a:prstGeom prst="line">
                <a:avLst/>
              </a:prstGeom>
              <a:grpFill/>
              <a:ln w="28575"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Прямоугольник с двумя вырезанными соседними углами 114"/>
              <p:cNvSpPr/>
              <p:nvPr/>
            </p:nvSpPr>
            <p:spPr>
              <a:xfrm rot="10800000">
                <a:off x="6068925" y="4030174"/>
                <a:ext cx="2319497" cy="417594"/>
              </a:xfrm>
              <a:prstGeom prst="snip2SameRect">
                <a:avLst>
                  <a:gd name="adj1" fmla="val 50000"/>
                  <a:gd name="adj2" fmla="val 2329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0" name="Кольцо 109"/>
            <p:cNvSpPr/>
            <p:nvPr/>
          </p:nvSpPr>
          <p:spPr>
            <a:xfrm>
              <a:off x="5994606" y="4492229"/>
              <a:ext cx="236787" cy="236787"/>
            </a:xfrm>
            <a:prstGeom prst="donut">
              <a:avLst>
                <a:gd name="adj" fmla="val 21136"/>
              </a:avLst>
            </a:prstGeom>
            <a:solidFill>
              <a:srgbClr val="00B050"/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Группа 82"/>
          <p:cNvGrpSpPr/>
          <p:nvPr/>
        </p:nvGrpSpPr>
        <p:grpSpPr>
          <a:xfrm>
            <a:off x="4781039" y="4415313"/>
            <a:ext cx="1455470" cy="875735"/>
            <a:chOff x="2585144" y="4327748"/>
            <a:chExt cx="1455470" cy="875735"/>
          </a:xfrm>
        </p:grpSpPr>
        <p:grpSp>
          <p:nvGrpSpPr>
            <p:cNvPr id="84" name="Группа 83"/>
            <p:cNvGrpSpPr/>
            <p:nvPr/>
          </p:nvGrpSpPr>
          <p:grpSpPr>
            <a:xfrm rot="925619">
              <a:off x="2585144" y="4327748"/>
              <a:ext cx="1455470" cy="760976"/>
              <a:chOff x="2680078" y="3874674"/>
              <a:chExt cx="1455470" cy="760976"/>
            </a:xfrm>
          </p:grpSpPr>
          <p:sp>
            <p:nvSpPr>
              <p:cNvPr id="86" name="Месяц 85"/>
              <p:cNvSpPr/>
              <p:nvPr/>
            </p:nvSpPr>
            <p:spPr>
              <a:xfrm rot="7067662" flipH="1">
                <a:off x="3375603" y="3477659"/>
                <a:ext cx="362930" cy="1156960"/>
              </a:xfrm>
              <a:prstGeom prst="moon">
                <a:avLst>
                  <a:gd name="adj" fmla="val 52713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7" name="Месяц 86"/>
              <p:cNvSpPr/>
              <p:nvPr/>
            </p:nvSpPr>
            <p:spPr>
              <a:xfrm rot="6279815" flipH="1">
                <a:off x="3327261" y="3629526"/>
                <a:ext cx="362930" cy="1156960"/>
              </a:xfrm>
              <a:prstGeom prst="moon">
                <a:avLst>
                  <a:gd name="adj" fmla="val 52713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8" name="Месяц 87"/>
              <p:cNvSpPr/>
              <p:nvPr/>
            </p:nvSpPr>
            <p:spPr>
              <a:xfrm rot="5603301" flipH="1">
                <a:off x="3264668" y="3727441"/>
                <a:ext cx="362931" cy="1156960"/>
              </a:xfrm>
              <a:prstGeom prst="moon">
                <a:avLst>
                  <a:gd name="adj" fmla="val 52713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1" name="Месяц 90"/>
              <p:cNvSpPr/>
              <p:nvPr/>
            </p:nvSpPr>
            <p:spPr>
              <a:xfrm rot="6279815" flipH="1">
                <a:off x="3046765" y="3845377"/>
                <a:ext cx="423586" cy="1156960"/>
              </a:xfrm>
              <a:prstGeom prst="moon">
                <a:avLst>
                  <a:gd name="adj" fmla="val 52713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5" name="Месяц 84"/>
            <p:cNvSpPr/>
            <p:nvPr/>
          </p:nvSpPr>
          <p:spPr>
            <a:xfrm rot="5186129" flipH="1">
              <a:off x="3082195" y="4413210"/>
              <a:ext cx="423586" cy="1156960"/>
            </a:xfrm>
            <a:prstGeom prst="moon">
              <a:avLst>
                <a:gd name="adj" fmla="val 52713"/>
              </a:avLst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2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2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24590" y="4637055"/>
            <a:ext cx="1297749" cy="736740"/>
            <a:chOff x="2634322" y="4526231"/>
            <a:chExt cx="1297749" cy="736740"/>
          </a:xfrm>
        </p:grpSpPr>
        <p:pic>
          <p:nvPicPr>
            <p:cNvPr id="154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362770">
              <a:off x="2802297" y="4520958"/>
              <a:ext cx="475212" cy="485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5" name="Picture 3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379859">
              <a:off x="3246966" y="4551532"/>
              <a:ext cx="475212" cy="485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6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717074">
              <a:off x="3040674" y="4762547"/>
              <a:ext cx="475212" cy="485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7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531482">
              <a:off x="3451587" y="4762546"/>
              <a:ext cx="475212" cy="485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8" name="Picture 3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422542">
              <a:off x="2639595" y="4782486"/>
              <a:ext cx="475212" cy="485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" name="TextBox 14"/>
          <p:cNvSpPr txBox="1"/>
          <p:nvPr/>
        </p:nvSpPr>
        <p:spPr>
          <a:xfrm>
            <a:off x="3373258" y="611396"/>
            <a:ext cx="175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Запомни!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0" name="Группа 149"/>
          <p:cNvGrpSpPr/>
          <p:nvPr/>
        </p:nvGrpSpPr>
        <p:grpSpPr>
          <a:xfrm>
            <a:off x="7279362" y="1299604"/>
            <a:ext cx="823582" cy="756268"/>
            <a:chOff x="4056520" y="3278134"/>
            <a:chExt cx="823582" cy="756268"/>
          </a:xfrm>
        </p:grpSpPr>
        <p:pic>
          <p:nvPicPr>
            <p:cNvPr id="15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6630" y="3292532"/>
              <a:ext cx="443472" cy="741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2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6520" y="3278134"/>
              <a:ext cx="443472" cy="741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21" name="Группа 120"/>
          <p:cNvGrpSpPr/>
          <p:nvPr/>
        </p:nvGrpSpPr>
        <p:grpSpPr>
          <a:xfrm>
            <a:off x="4743346" y="4448308"/>
            <a:ext cx="3806877" cy="1644988"/>
            <a:chOff x="2276482" y="3072672"/>
            <a:chExt cx="5823909" cy="2516568"/>
          </a:xfrm>
        </p:grpSpPr>
        <p:grpSp>
          <p:nvGrpSpPr>
            <p:cNvPr id="130" name="Группа 129"/>
            <p:cNvGrpSpPr/>
            <p:nvPr/>
          </p:nvGrpSpPr>
          <p:grpSpPr>
            <a:xfrm>
              <a:off x="5372825" y="3072672"/>
              <a:ext cx="2727566" cy="2145994"/>
              <a:chOff x="5372825" y="2914410"/>
              <a:chExt cx="2727566" cy="2145994"/>
            </a:xfrm>
          </p:grpSpPr>
          <p:sp>
            <p:nvSpPr>
              <p:cNvPr id="142" name="Блок-схема: процесс 141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43" name="Группа 142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145" name="Блок-схема: процесс 144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6" name="Скругленный прямоугольник 145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7" name="Хорда 146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148" name="Прямая соединительная линия 147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9" name="Прямоугольник с двумя вырезанными соседними углами 148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slop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44" name="Кольцо 143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1" name="Группа 130"/>
            <p:cNvGrpSpPr/>
            <p:nvPr/>
          </p:nvGrpSpPr>
          <p:grpSpPr>
            <a:xfrm flipH="1">
              <a:off x="2276482" y="3083206"/>
              <a:ext cx="2727566" cy="2145994"/>
              <a:chOff x="5372825" y="2914410"/>
              <a:chExt cx="2727566" cy="2145994"/>
            </a:xfrm>
          </p:grpSpPr>
          <p:sp>
            <p:nvSpPr>
              <p:cNvPr id="134" name="Блок-схема: процесс 133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35" name="Группа 134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137" name="Блок-схема: процесс 136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8" name="Скругленный прямоугольник 137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9" name="Хорда 138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140" name="Прямая соединительная линия 139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1" name="Прямоугольник с двумя вырезанными соседними углами 140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convex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6" name="Кольцо 135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2" name="Кольцо 131"/>
            <p:cNvSpPr/>
            <p:nvPr/>
          </p:nvSpPr>
          <p:spPr>
            <a:xfrm>
              <a:off x="4627188" y="4434694"/>
              <a:ext cx="1033668" cy="1019292"/>
            </a:xfrm>
            <a:prstGeom prst="donut">
              <a:avLst>
                <a:gd name="adj" fmla="val 38047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accent5">
                  <a:lumMod val="75000"/>
                </a:schemeClr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699792" y="5013176"/>
              <a:ext cx="4824536" cy="576064"/>
            </a:xfrm>
            <a:prstGeom prst="rect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accent5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0" name="Группа 179"/>
          <p:cNvGrpSpPr/>
          <p:nvPr/>
        </p:nvGrpSpPr>
        <p:grpSpPr>
          <a:xfrm>
            <a:off x="2833592" y="1021107"/>
            <a:ext cx="896354" cy="970243"/>
            <a:chOff x="2828887" y="1257609"/>
            <a:chExt cx="896354" cy="970243"/>
          </a:xfrm>
        </p:grpSpPr>
        <p:pic>
          <p:nvPicPr>
            <p:cNvPr id="181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1769" y="1462994"/>
              <a:ext cx="443472" cy="741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8887" y="1257609"/>
              <a:ext cx="583585" cy="970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59" name="Группа 158"/>
          <p:cNvGrpSpPr/>
          <p:nvPr/>
        </p:nvGrpSpPr>
        <p:grpSpPr>
          <a:xfrm>
            <a:off x="189059" y="4520316"/>
            <a:ext cx="3806877" cy="1644988"/>
            <a:chOff x="2276482" y="3072672"/>
            <a:chExt cx="5823909" cy="2516568"/>
          </a:xfrm>
        </p:grpSpPr>
        <p:grpSp>
          <p:nvGrpSpPr>
            <p:cNvPr id="160" name="Группа 159"/>
            <p:cNvGrpSpPr/>
            <p:nvPr/>
          </p:nvGrpSpPr>
          <p:grpSpPr>
            <a:xfrm>
              <a:off x="5372825" y="3072672"/>
              <a:ext cx="2727566" cy="2145994"/>
              <a:chOff x="5372825" y="2914410"/>
              <a:chExt cx="2727566" cy="2145994"/>
            </a:xfrm>
          </p:grpSpPr>
          <p:sp>
            <p:nvSpPr>
              <p:cNvPr id="172" name="Блок-схема: процесс 171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73" name="Группа 172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175" name="Блок-схема: процесс 174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6" name="Скругленный прямоугольник 175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7" name="Хорда 176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178" name="Прямая соединительная линия 177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9" name="Прямоугольник с двумя вырезанными соседними углами 178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slop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74" name="Кольцо 173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1" name="Группа 160"/>
            <p:cNvGrpSpPr/>
            <p:nvPr/>
          </p:nvGrpSpPr>
          <p:grpSpPr>
            <a:xfrm flipH="1">
              <a:off x="2276482" y="3083206"/>
              <a:ext cx="2727566" cy="2145994"/>
              <a:chOff x="5372825" y="2914410"/>
              <a:chExt cx="2727566" cy="2145994"/>
            </a:xfrm>
          </p:grpSpPr>
          <p:sp>
            <p:nvSpPr>
              <p:cNvPr id="164" name="Блок-схема: процесс 163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65" name="Группа 164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167" name="Блок-схема: процесс 166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8" name="Скругленный прямоугольник 167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9" name="Хорда 168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170" name="Прямая соединительная линия 169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1" name="Прямоугольник с двумя вырезанными соседними углами 170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convex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66" name="Кольцо 165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2" name="Кольцо 161"/>
            <p:cNvSpPr/>
            <p:nvPr/>
          </p:nvSpPr>
          <p:spPr>
            <a:xfrm>
              <a:off x="4627188" y="4434694"/>
              <a:ext cx="1033668" cy="1019292"/>
            </a:xfrm>
            <a:prstGeom prst="donut">
              <a:avLst>
                <a:gd name="adj" fmla="val 38047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accent5">
                  <a:lumMod val="75000"/>
                </a:schemeClr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63" name="Прямоугольник 162"/>
            <p:cNvSpPr/>
            <p:nvPr/>
          </p:nvSpPr>
          <p:spPr>
            <a:xfrm>
              <a:off x="2699792" y="5013176"/>
              <a:ext cx="4824536" cy="576064"/>
            </a:xfrm>
            <a:prstGeom prst="rect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accent5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271318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-0.00052 0.5011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07407E-6 L 0.00556 0.4652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2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71670" y="2357431"/>
            <a:ext cx="4357718" cy="1200329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3325" y="5229200"/>
            <a:ext cx="8807386" cy="364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3412768" y="2041869"/>
            <a:ext cx="2791225" cy="3403355"/>
            <a:chOff x="493015" y="2141240"/>
            <a:chExt cx="2791225" cy="3403355"/>
          </a:xfrm>
        </p:grpSpPr>
        <p:grpSp>
          <p:nvGrpSpPr>
            <p:cNvPr id="69" name="Группа 68"/>
            <p:cNvGrpSpPr/>
            <p:nvPr/>
          </p:nvGrpSpPr>
          <p:grpSpPr>
            <a:xfrm>
              <a:off x="493015" y="2619282"/>
              <a:ext cx="2791225" cy="2258262"/>
              <a:chOff x="116750" y="2603059"/>
              <a:chExt cx="4206349" cy="3080131"/>
            </a:xfrm>
          </p:grpSpPr>
          <p:pic>
            <p:nvPicPr>
              <p:cNvPr id="70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1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6963" y="31736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2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750" y="3143127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73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3459" y="2141240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1" name="Группа 50"/>
          <p:cNvGrpSpPr/>
          <p:nvPr/>
        </p:nvGrpSpPr>
        <p:grpSpPr>
          <a:xfrm>
            <a:off x="340615" y="2539931"/>
            <a:ext cx="2791225" cy="2140915"/>
            <a:chOff x="116750" y="2603059"/>
            <a:chExt cx="4206349" cy="3080131"/>
          </a:xfrm>
        </p:grpSpPr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631" y="2603059"/>
              <a:ext cx="307340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3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6963" y="3173607"/>
              <a:ext cx="1396136" cy="2509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4" name="Picture 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750" y="3143127"/>
              <a:ext cx="1413093" cy="2540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202194" y="548680"/>
            <a:ext cx="885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Пети есть яблоко. У Вовы – груша, у Кати – лимон, у Лены – клубника.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02833" y="908720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Чей предмет самый тяжёлый? 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8359" y="1254695"/>
            <a:ext cx="44576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Чей предмет самый лёгкий?</a:t>
            </a:r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059" y="2041869"/>
            <a:ext cx="757869" cy="3403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5" name="Группа 34"/>
          <p:cNvGrpSpPr/>
          <p:nvPr/>
        </p:nvGrpSpPr>
        <p:grpSpPr>
          <a:xfrm>
            <a:off x="3322646" y="2541743"/>
            <a:ext cx="2773554" cy="2583120"/>
            <a:chOff x="76010" y="2603059"/>
            <a:chExt cx="4093675" cy="3575031"/>
          </a:xfrm>
        </p:grpSpPr>
        <p:pic>
          <p:nvPicPr>
            <p:cNvPr id="4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88729">
              <a:off x="551631" y="2603059"/>
              <a:ext cx="307340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3549" y="3668507"/>
              <a:ext cx="1396136" cy="2509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10" y="2636912"/>
              <a:ext cx="1413093" cy="2540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187" y="2060848"/>
            <a:ext cx="757869" cy="3403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aturation sat="3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77021">
            <a:off x="2480807" y="4277184"/>
            <a:ext cx="375626" cy="39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6" name="Группа 55"/>
          <p:cNvGrpSpPr/>
          <p:nvPr/>
        </p:nvGrpSpPr>
        <p:grpSpPr>
          <a:xfrm>
            <a:off x="517976" y="4284428"/>
            <a:ext cx="610657" cy="411369"/>
            <a:chOff x="2958668" y="2717973"/>
            <a:chExt cx="1519504" cy="1079719"/>
          </a:xfrm>
        </p:grpSpPr>
        <p:sp>
          <p:nvSpPr>
            <p:cNvPr id="57" name="Дуга 56"/>
            <p:cNvSpPr/>
            <p:nvPr/>
          </p:nvSpPr>
          <p:spPr>
            <a:xfrm rot="16200000">
              <a:off x="4058127" y="2708920"/>
              <a:ext cx="264025" cy="576064"/>
            </a:xfrm>
            <a:prstGeom prst="arc">
              <a:avLst/>
            </a:prstGeom>
            <a:ln w="57150">
              <a:solidFill>
                <a:srgbClr val="8D5B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Капля 57"/>
            <p:cNvSpPr/>
            <p:nvPr/>
          </p:nvSpPr>
          <p:spPr>
            <a:xfrm>
              <a:off x="2958668" y="2717973"/>
              <a:ext cx="1196847" cy="1079719"/>
            </a:xfrm>
            <a:prstGeom prst="teardrop">
              <a:avLst>
                <a:gd name="adj" fmla="val 55923"/>
              </a:avLst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32-конечная звезда 58"/>
            <p:cNvSpPr/>
            <p:nvPr/>
          </p:nvSpPr>
          <p:spPr>
            <a:xfrm>
              <a:off x="3203849" y="3573017"/>
              <a:ext cx="72008" cy="72008"/>
            </a:xfrm>
            <a:prstGeom prst="star32">
              <a:avLst>
                <a:gd name="adj" fmla="val 0"/>
              </a:avLst>
            </a:prstGeom>
            <a:solidFill>
              <a:schemeClr val="tx1"/>
            </a:solidFill>
            <a:ln w="3175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3571840" y="3835797"/>
            <a:ext cx="610657" cy="433917"/>
            <a:chOff x="2958668" y="2717973"/>
            <a:chExt cx="1519504" cy="1079719"/>
          </a:xfrm>
        </p:grpSpPr>
        <p:sp>
          <p:nvSpPr>
            <p:cNvPr id="61" name="Дуга 60"/>
            <p:cNvSpPr/>
            <p:nvPr/>
          </p:nvSpPr>
          <p:spPr>
            <a:xfrm rot="16200000">
              <a:off x="4058127" y="2708920"/>
              <a:ext cx="264025" cy="576064"/>
            </a:xfrm>
            <a:prstGeom prst="arc">
              <a:avLst/>
            </a:prstGeom>
            <a:ln w="57150">
              <a:solidFill>
                <a:srgbClr val="8D5B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Капля 61"/>
            <p:cNvSpPr/>
            <p:nvPr/>
          </p:nvSpPr>
          <p:spPr>
            <a:xfrm>
              <a:off x="2958668" y="2717973"/>
              <a:ext cx="1196847" cy="1079719"/>
            </a:xfrm>
            <a:prstGeom prst="teardrop">
              <a:avLst>
                <a:gd name="adj" fmla="val 55923"/>
              </a:avLst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32-конечная звезда 62"/>
            <p:cNvSpPr/>
            <p:nvPr/>
          </p:nvSpPr>
          <p:spPr>
            <a:xfrm>
              <a:off x="3203849" y="3573017"/>
              <a:ext cx="72008" cy="72008"/>
            </a:xfrm>
            <a:prstGeom prst="star32">
              <a:avLst>
                <a:gd name="adj" fmla="val 0"/>
              </a:avLst>
            </a:prstGeom>
            <a:solidFill>
              <a:schemeClr val="tx1"/>
            </a:solidFill>
            <a:ln w="3175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68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188" y="4438625"/>
            <a:ext cx="560620" cy="58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7" name="Группа 46"/>
          <p:cNvGrpSpPr/>
          <p:nvPr/>
        </p:nvGrpSpPr>
        <p:grpSpPr>
          <a:xfrm>
            <a:off x="6317279" y="2036968"/>
            <a:ext cx="2791225" cy="3403355"/>
            <a:chOff x="493015" y="2141240"/>
            <a:chExt cx="2791225" cy="3403355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493015" y="2619282"/>
              <a:ext cx="2791225" cy="2258262"/>
              <a:chOff x="116750" y="2603059"/>
              <a:chExt cx="4206349" cy="3080131"/>
            </a:xfrm>
          </p:grpSpPr>
          <p:pic>
            <p:nvPicPr>
              <p:cNvPr id="50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6963" y="31736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5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750" y="3143127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49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3459" y="2141240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6" name="Группа 75"/>
          <p:cNvGrpSpPr/>
          <p:nvPr/>
        </p:nvGrpSpPr>
        <p:grpSpPr>
          <a:xfrm flipH="1">
            <a:off x="6227157" y="2536842"/>
            <a:ext cx="2773554" cy="2583120"/>
            <a:chOff x="76010" y="2603059"/>
            <a:chExt cx="4093675" cy="3575031"/>
          </a:xfrm>
        </p:grpSpPr>
        <p:pic>
          <p:nvPicPr>
            <p:cNvPr id="7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88729">
              <a:off x="551631" y="2603059"/>
              <a:ext cx="307340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3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3549" y="3668507"/>
              <a:ext cx="1396136" cy="2509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4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10" y="2636912"/>
              <a:ext cx="1413093" cy="2540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8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698" y="2055947"/>
            <a:ext cx="757869" cy="3403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6" name="Группа 85"/>
          <p:cNvGrpSpPr/>
          <p:nvPr/>
        </p:nvGrpSpPr>
        <p:grpSpPr>
          <a:xfrm>
            <a:off x="6476351" y="4628667"/>
            <a:ext cx="610657" cy="433917"/>
            <a:chOff x="2958668" y="2717973"/>
            <a:chExt cx="1519504" cy="1079719"/>
          </a:xfrm>
        </p:grpSpPr>
        <p:sp>
          <p:nvSpPr>
            <p:cNvPr id="87" name="Дуга 86"/>
            <p:cNvSpPr/>
            <p:nvPr/>
          </p:nvSpPr>
          <p:spPr>
            <a:xfrm rot="16200000">
              <a:off x="4058127" y="2708920"/>
              <a:ext cx="264025" cy="576064"/>
            </a:xfrm>
            <a:prstGeom prst="arc">
              <a:avLst/>
            </a:prstGeom>
            <a:ln w="57150">
              <a:solidFill>
                <a:srgbClr val="8D5B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Капля 87"/>
            <p:cNvSpPr/>
            <p:nvPr/>
          </p:nvSpPr>
          <p:spPr>
            <a:xfrm>
              <a:off x="2958668" y="2717973"/>
              <a:ext cx="1196847" cy="1079719"/>
            </a:xfrm>
            <a:prstGeom prst="teardrop">
              <a:avLst>
                <a:gd name="adj" fmla="val 55923"/>
              </a:avLst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32-конечная звезда 88"/>
            <p:cNvSpPr/>
            <p:nvPr/>
          </p:nvSpPr>
          <p:spPr>
            <a:xfrm>
              <a:off x="3203849" y="3573017"/>
              <a:ext cx="72008" cy="72008"/>
            </a:xfrm>
            <a:prstGeom prst="star32">
              <a:avLst>
                <a:gd name="adj" fmla="val 0"/>
              </a:avLst>
            </a:prstGeom>
            <a:solidFill>
              <a:schemeClr val="tx1"/>
            </a:solidFill>
            <a:ln w="3175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1" name="Picture 9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06245">
            <a:off x="8331727" y="3911833"/>
            <a:ext cx="380566" cy="43866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145694" y="44624"/>
            <a:ext cx="682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78. Величины. Масса. Килограмм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238069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193325" y="5229200"/>
            <a:ext cx="8807386" cy="364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2194" y="548680"/>
            <a:ext cx="885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Пети есть яблоко. У Вовы – груша, у Кати – лимон, у Лены – клубника.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02833" y="865038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Чей </a:t>
            </a:r>
            <a:r>
              <a:rPr lang="ru-RU" sz="24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 самый тяжёлый? 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254695"/>
            <a:ext cx="44576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Чей предмет самый лёгкий?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40615" y="2041869"/>
            <a:ext cx="2791225" cy="3403355"/>
            <a:chOff x="340615" y="1988840"/>
            <a:chExt cx="2791225" cy="3403355"/>
          </a:xfrm>
        </p:grpSpPr>
        <p:grpSp>
          <p:nvGrpSpPr>
            <p:cNvPr id="51" name="Группа 50"/>
            <p:cNvGrpSpPr/>
            <p:nvPr/>
          </p:nvGrpSpPr>
          <p:grpSpPr>
            <a:xfrm>
              <a:off x="340615" y="2466882"/>
              <a:ext cx="2791225" cy="2258262"/>
              <a:chOff x="116750" y="2603059"/>
              <a:chExt cx="4206349" cy="3080131"/>
            </a:xfrm>
          </p:grpSpPr>
          <p:pic>
            <p:nvPicPr>
              <p:cNvPr id="52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3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6963" y="31736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750" y="3143127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3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1059" y="1988840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877021">
              <a:off x="2480807" y="4263329"/>
              <a:ext cx="375626" cy="399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3322646" y="2060848"/>
            <a:ext cx="2773554" cy="3403355"/>
            <a:chOff x="3322646" y="2060848"/>
            <a:chExt cx="2773554" cy="3403355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3322646" y="2541743"/>
              <a:ext cx="2773554" cy="2583120"/>
              <a:chOff x="76010" y="2603059"/>
              <a:chExt cx="4093675" cy="3575031"/>
            </a:xfrm>
          </p:grpSpPr>
          <p:pic>
            <p:nvPicPr>
              <p:cNvPr id="43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88729"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3549" y="36685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010" y="2636912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4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187" y="2060848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8" name="Picture 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9188" y="4438625"/>
              <a:ext cx="560620" cy="588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Группа 4"/>
          <p:cNvGrpSpPr/>
          <p:nvPr/>
        </p:nvGrpSpPr>
        <p:grpSpPr>
          <a:xfrm>
            <a:off x="6227157" y="2041869"/>
            <a:ext cx="2773554" cy="3403355"/>
            <a:chOff x="6227157" y="2041869"/>
            <a:chExt cx="2773554" cy="3403355"/>
          </a:xfrm>
        </p:grpSpPr>
        <p:grpSp>
          <p:nvGrpSpPr>
            <p:cNvPr id="76" name="Группа 75"/>
            <p:cNvGrpSpPr/>
            <p:nvPr/>
          </p:nvGrpSpPr>
          <p:grpSpPr>
            <a:xfrm flipH="1">
              <a:off x="6227157" y="2522764"/>
              <a:ext cx="2773554" cy="2583120"/>
              <a:chOff x="76010" y="2603059"/>
              <a:chExt cx="4093675" cy="3575031"/>
            </a:xfrm>
          </p:grpSpPr>
          <p:pic>
            <p:nvPicPr>
              <p:cNvPr id="77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88729"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3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3549" y="36685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010" y="2636912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85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2698" y="2041869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1" name="Picture 9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06245">
              <a:off x="8331727" y="3911833"/>
              <a:ext cx="380566" cy="43866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86768" y="5603510"/>
            <a:ext cx="25818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Самый тяжёлый предмет -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809360" y="5611393"/>
            <a:ext cx="25736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Самый  лёгкий   предмет -</a:t>
            </a:r>
            <a:endParaRPr lang="ru-RU" dirty="0"/>
          </a:p>
        </p:txBody>
      </p:sp>
      <p:pic>
        <p:nvPicPr>
          <p:cNvPr id="65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429" y="4456579"/>
            <a:ext cx="560620" cy="58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06245">
            <a:off x="8331728" y="3888341"/>
            <a:ext cx="380566" cy="43866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2802833" y="5445224"/>
            <a:ext cx="914400" cy="914400"/>
          </a:xfrm>
          <a:prstGeom prst="ellipse">
            <a:avLst/>
          </a:prstGeom>
          <a:noFill/>
          <a:ln>
            <a:solidFill>
              <a:srgbClr val="CC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7546032" y="5450087"/>
            <a:ext cx="914400" cy="914400"/>
          </a:xfrm>
          <a:prstGeom prst="ellipse">
            <a:avLst/>
          </a:prstGeom>
          <a:noFill/>
          <a:ln>
            <a:solidFill>
              <a:srgbClr val="CC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77021">
            <a:off x="2500967" y="4312211"/>
            <a:ext cx="375626" cy="39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499069" y="3789040"/>
            <a:ext cx="6587939" cy="1265251"/>
            <a:chOff x="504341" y="3819933"/>
            <a:chExt cx="6587939" cy="1265251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504341" y="4262323"/>
              <a:ext cx="625479" cy="444449"/>
              <a:chOff x="2958668" y="2717973"/>
              <a:chExt cx="1519504" cy="1079719"/>
            </a:xfrm>
          </p:grpSpPr>
          <p:sp>
            <p:nvSpPr>
              <p:cNvPr id="82" name="Дуга 81"/>
              <p:cNvSpPr/>
              <p:nvPr/>
            </p:nvSpPr>
            <p:spPr>
              <a:xfrm rot="16200000">
                <a:off x="4058127" y="2708920"/>
                <a:ext cx="264025" cy="576064"/>
              </a:xfrm>
              <a:prstGeom prst="arc">
                <a:avLst/>
              </a:prstGeom>
              <a:ln w="57150">
                <a:solidFill>
                  <a:srgbClr val="8D5B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0" name="Капля 89"/>
              <p:cNvSpPr/>
              <p:nvPr/>
            </p:nvSpPr>
            <p:spPr>
              <a:xfrm>
                <a:off x="2958668" y="2717973"/>
                <a:ext cx="1196847" cy="1079719"/>
              </a:xfrm>
              <a:prstGeom prst="teardrop">
                <a:avLst>
                  <a:gd name="adj" fmla="val 55923"/>
                </a:avLst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2" name="32-конечная звезда 91"/>
              <p:cNvSpPr/>
              <p:nvPr/>
            </p:nvSpPr>
            <p:spPr>
              <a:xfrm>
                <a:off x="3203849" y="3573017"/>
                <a:ext cx="72008" cy="72008"/>
              </a:xfrm>
              <a:prstGeom prst="star32">
                <a:avLst>
                  <a:gd name="adj" fmla="val 0"/>
                </a:avLst>
              </a:prstGeom>
              <a:solidFill>
                <a:schemeClr val="tx1"/>
              </a:solidFill>
              <a:ln w="3175">
                <a:solidFill>
                  <a:srgbClr val="0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3" name="Группа 92"/>
            <p:cNvGrpSpPr/>
            <p:nvPr/>
          </p:nvGrpSpPr>
          <p:grpSpPr>
            <a:xfrm>
              <a:off x="3571840" y="3819933"/>
              <a:ext cx="625479" cy="444449"/>
              <a:chOff x="2958668" y="2717973"/>
              <a:chExt cx="1519504" cy="1079719"/>
            </a:xfrm>
          </p:grpSpPr>
          <p:sp>
            <p:nvSpPr>
              <p:cNvPr id="94" name="Дуга 93"/>
              <p:cNvSpPr/>
              <p:nvPr/>
            </p:nvSpPr>
            <p:spPr>
              <a:xfrm rot="16200000">
                <a:off x="4058127" y="2708920"/>
                <a:ext cx="264025" cy="576064"/>
              </a:xfrm>
              <a:prstGeom prst="arc">
                <a:avLst/>
              </a:prstGeom>
              <a:ln w="57150">
                <a:solidFill>
                  <a:srgbClr val="8D5B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5" name="Капля 94"/>
              <p:cNvSpPr/>
              <p:nvPr/>
            </p:nvSpPr>
            <p:spPr>
              <a:xfrm>
                <a:off x="2958668" y="2717973"/>
                <a:ext cx="1196847" cy="1079719"/>
              </a:xfrm>
              <a:prstGeom prst="teardrop">
                <a:avLst>
                  <a:gd name="adj" fmla="val 55923"/>
                </a:avLst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6" name="32-конечная звезда 95"/>
              <p:cNvSpPr/>
              <p:nvPr/>
            </p:nvSpPr>
            <p:spPr>
              <a:xfrm>
                <a:off x="3203849" y="3573017"/>
                <a:ext cx="72008" cy="72008"/>
              </a:xfrm>
              <a:prstGeom prst="star32">
                <a:avLst>
                  <a:gd name="adj" fmla="val 0"/>
                </a:avLst>
              </a:prstGeom>
              <a:solidFill>
                <a:schemeClr val="tx1"/>
              </a:solidFill>
              <a:ln w="3175">
                <a:solidFill>
                  <a:srgbClr val="0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7" name="Группа 96"/>
            <p:cNvGrpSpPr/>
            <p:nvPr/>
          </p:nvGrpSpPr>
          <p:grpSpPr>
            <a:xfrm>
              <a:off x="6466801" y="4640735"/>
              <a:ext cx="625479" cy="444449"/>
              <a:chOff x="2958668" y="2717973"/>
              <a:chExt cx="1519504" cy="1079719"/>
            </a:xfrm>
          </p:grpSpPr>
          <p:sp>
            <p:nvSpPr>
              <p:cNvPr id="98" name="Дуга 97"/>
              <p:cNvSpPr/>
              <p:nvPr/>
            </p:nvSpPr>
            <p:spPr>
              <a:xfrm rot="16200000">
                <a:off x="4058127" y="2708920"/>
                <a:ext cx="264025" cy="576064"/>
              </a:xfrm>
              <a:prstGeom prst="arc">
                <a:avLst/>
              </a:prstGeom>
              <a:ln w="57150">
                <a:solidFill>
                  <a:srgbClr val="8D5B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9" name="Капля 98"/>
              <p:cNvSpPr/>
              <p:nvPr/>
            </p:nvSpPr>
            <p:spPr>
              <a:xfrm>
                <a:off x="2958668" y="2717973"/>
                <a:ext cx="1196847" cy="1079719"/>
              </a:xfrm>
              <a:prstGeom prst="teardrop">
                <a:avLst>
                  <a:gd name="adj" fmla="val 55923"/>
                </a:avLst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0" name="32-конечная звезда 99"/>
              <p:cNvSpPr/>
              <p:nvPr/>
            </p:nvSpPr>
            <p:spPr>
              <a:xfrm>
                <a:off x="3203849" y="3573017"/>
                <a:ext cx="72008" cy="72008"/>
              </a:xfrm>
              <a:prstGeom prst="star32">
                <a:avLst>
                  <a:gd name="adj" fmla="val 0"/>
                </a:avLst>
              </a:prstGeom>
              <a:solidFill>
                <a:schemeClr val="tx1"/>
              </a:solidFill>
              <a:ln w="3175">
                <a:solidFill>
                  <a:srgbClr val="0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02" name="Прямоугольник 101"/>
          <p:cNvSpPr/>
          <p:nvPr/>
        </p:nvSpPr>
        <p:spPr>
          <a:xfrm>
            <a:off x="145694" y="44624"/>
            <a:ext cx="682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78. Величины. Масса. Килограмм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179512" y="1484784"/>
            <a:ext cx="88211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фигуру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435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90751E-6 L -0.26944 0.174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72" y="87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  <p:bldLst>
      <p:bldP spid="3" grpId="0"/>
      <p:bldP spid="10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193325" y="5229200"/>
            <a:ext cx="8807386" cy="364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79512" y="1484784"/>
            <a:ext cx="88211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Внимание!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</a:t>
            </a:r>
            <a:r>
              <a:rPr lang="ru-RU" i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можно выполнять интерактивно.  Во время демонстрации навести курсор на  </a:t>
            </a:r>
            <a:r>
              <a:rPr lang="ru-RU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нужную фигуру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появления ладошки.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Кликнуть!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2194" y="548680"/>
            <a:ext cx="885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Пети есть яблоко. У Вовы – груша, у Кати – лимон, у Лены – клубника.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02833" y="865038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Чей </a:t>
            </a:r>
            <a:r>
              <a:rPr lang="ru-RU" sz="24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 самый тяжёлый? 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254695"/>
            <a:ext cx="44576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Чей предмет самый лёгкий?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40615" y="2041869"/>
            <a:ext cx="2791225" cy="3403355"/>
            <a:chOff x="340615" y="1988840"/>
            <a:chExt cx="2791225" cy="3403355"/>
          </a:xfrm>
        </p:grpSpPr>
        <p:grpSp>
          <p:nvGrpSpPr>
            <p:cNvPr id="51" name="Группа 50"/>
            <p:cNvGrpSpPr/>
            <p:nvPr/>
          </p:nvGrpSpPr>
          <p:grpSpPr>
            <a:xfrm>
              <a:off x="340615" y="2466882"/>
              <a:ext cx="2791225" cy="2258262"/>
              <a:chOff x="116750" y="2603059"/>
              <a:chExt cx="4206349" cy="3080131"/>
            </a:xfrm>
          </p:grpSpPr>
          <p:pic>
            <p:nvPicPr>
              <p:cNvPr id="52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3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6963" y="31736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750" y="3143127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3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1059" y="1988840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877021">
              <a:off x="2480807" y="4263329"/>
              <a:ext cx="375626" cy="399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3322646" y="2060848"/>
            <a:ext cx="2773554" cy="3403355"/>
            <a:chOff x="3322646" y="2060848"/>
            <a:chExt cx="2773554" cy="3403355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3322646" y="2541743"/>
              <a:ext cx="2773554" cy="2583120"/>
              <a:chOff x="76010" y="2603059"/>
              <a:chExt cx="4093675" cy="3575031"/>
            </a:xfrm>
          </p:grpSpPr>
          <p:pic>
            <p:nvPicPr>
              <p:cNvPr id="43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88729"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3549" y="36685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010" y="2636912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4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187" y="2060848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8" name="Picture 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9188" y="4438625"/>
              <a:ext cx="560620" cy="588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Группа 4"/>
          <p:cNvGrpSpPr/>
          <p:nvPr/>
        </p:nvGrpSpPr>
        <p:grpSpPr>
          <a:xfrm>
            <a:off x="6227157" y="2041869"/>
            <a:ext cx="2773554" cy="3403355"/>
            <a:chOff x="6227157" y="2041869"/>
            <a:chExt cx="2773554" cy="3403355"/>
          </a:xfrm>
        </p:grpSpPr>
        <p:grpSp>
          <p:nvGrpSpPr>
            <p:cNvPr id="76" name="Группа 75"/>
            <p:cNvGrpSpPr/>
            <p:nvPr/>
          </p:nvGrpSpPr>
          <p:grpSpPr>
            <a:xfrm flipH="1">
              <a:off x="6227157" y="2522764"/>
              <a:ext cx="2773554" cy="2583120"/>
              <a:chOff x="76010" y="2603059"/>
              <a:chExt cx="4093675" cy="3575031"/>
            </a:xfrm>
          </p:grpSpPr>
          <p:pic>
            <p:nvPicPr>
              <p:cNvPr id="77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88729"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3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3549" y="36685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010" y="2636912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85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2698" y="2041869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1" name="Picture 9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06245">
              <a:off x="8331727" y="3911833"/>
              <a:ext cx="380566" cy="43866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Прямоугольник 2"/>
          <p:cNvSpPr/>
          <p:nvPr/>
        </p:nvSpPr>
        <p:spPr>
          <a:xfrm>
            <a:off x="86768" y="5603510"/>
            <a:ext cx="25818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Самый тяжёлый предмет -</a:t>
            </a:r>
            <a:endParaRPr lang="ru-RU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809360" y="5611393"/>
            <a:ext cx="25736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Самый  лёгкий   предмет -</a:t>
            </a:r>
            <a:endParaRPr lang="ru-RU" dirty="0"/>
          </a:p>
        </p:txBody>
      </p:sp>
      <p:pic>
        <p:nvPicPr>
          <p:cNvPr id="66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06245">
            <a:off x="8331728" y="3888341"/>
            <a:ext cx="380566" cy="43866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2802833" y="5445224"/>
            <a:ext cx="914400" cy="914400"/>
          </a:xfrm>
          <a:prstGeom prst="ellipse">
            <a:avLst/>
          </a:prstGeom>
          <a:noFill/>
          <a:ln>
            <a:solidFill>
              <a:srgbClr val="CC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7546032" y="5450087"/>
            <a:ext cx="914400" cy="914400"/>
          </a:xfrm>
          <a:prstGeom prst="ellipse">
            <a:avLst/>
          </a:prstGeom>
          <a:noFill/>
          <a:ln>
            <a:solidFill>
              <a:srgbClr val="CC00C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77021">
            <a:off x="2500967" y="4312211"/>
            <a:ext cx="375626" cy="39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499069" y="3789040"/>
            <a:ext cx="6587939" cy="1265251"/>
            <a:chOff x="504341" y="3819933"/>
            <a:chExt cx="6587939" cy="1265251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504341" y="4262323"/>
              <a:ext cx="625479" cy="444449"/>
              <a:chOff x="2958668" y="2717973"/>
              <a:chExt cx="1519504" cy="1079719"/>
            </a:xfrm>
          </p:grpSpPr>
          <p:sp>
            <p:nvSpPr>
              <p:cNvPr id="82" name="Дуга 81"/>
              <p:cNvSpPr/>
              <p:nvPr/>
            </p:nvSpPr>
            <p:spPr>
              <a:xfrm rot="16200000">
                <a:off x="4058127" y="2708920"/>
                <a:ext cx="264025" cy="576064"/>
              </a:xfrm>
              <a:prstGeom prst="arc">
                <a:avLst/>
              </a:prstGeom>
              <a:ln w="57150">
                <a:solidFill>
                  <a:srgbClr val="8D5B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0" name="Капля 89"/>
              <p:cNvSpPr/>
              <p:nvPr/>
            </p:nvSpPr>
            <p:spPr>
              <a:xfrm>
                <a:off x="2958668" y="2717973"/>
                <a:ext cx="1196847" cy="1079719"/>
              </a:xfrm>
              <a:prstGeom prst="teardrop">
                <a:avLst>
                  <a:gd name="adj" fmla="val 55923"/>
                </a:avLst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2" name="32-конечная звезда 91"/>
              <p:cNvSpPr/>
              <p:nvPr/>
            </p:nvSpPr>
            <p:spPr>
              <a:xfrm>
                <a:off x="3203849" y="3573017"/>
                <a:ext cx="72008" cy="72008"/>
              </a:xfrm>
              <a:prstGeom prst="star32">
                <a:avLst>
                  <a:gd name="adj" fmla="val 0"/>
                </a:avLst>
              </a:prstGeom>
              <a:solidFill>
                <a:schemeClr val="tx1"/>
              </a:solidFill>
              <a:ln w="3175">
                <a:solidFill>
                  <a:srgbClr val="0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3" name="Группа 92"/>
            <p:cNvGrpSpPr/>
            <p:nvPr/>
          </p:nvGrpSpPr>
          <p:grpSpPr>
            <a:xfrm>
              <a:off x="3571840" y="3819933"/>
              <a:ext cx="625479" cy="444449"/>
              <a:chOff x="2958668" y="2717973"/>
              <a:chExt cx="1519504" cy="1079719"/>
            </a:xfrm>
          </p:grpSpPr>
          <p:sp>
            <p:nvSpPr>
              <p:cNvPr id="94" name="Дуга 93"/>
              <p:cNvSpPr/>
              <p:nvPr/>
            </p:nvSpPr>
            <p:spPr>
              <a:xfrm rot="16200000">
                <a:off x="4058127" y="2708920"/>
                <a:ext cx="264025" cy="576064"/>
              </a:xfrm>
              <a:prstGeom prst="arc">
                <a:avLst/>
              </a:prstGeom>
              <a:ln w="57150">
                <a:solidFill>
                  <a:srgbClr val="8D5B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5" name="Капля 94"/>
              <p:cNvSpPr/>
              <p:nvPr/>
            </p:nvSpPr>
            <p:spPr>
              <a:xfrm>
                <a:off x="2958668" y="2717973"/>
                <a:ext cx="1196847" cy="1079719"/>
              </a:xfrm>
              <a:prstGeom prst="teardrop">
                <a:avLst>
                  <a:gd name="adj" fmla="val 55923"/>
                </a:avLst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6" name="32-конечная звезда 95"/>
              <p:cNvSpPr/>
              <p:nvPr/>
            </p:nvSpPr>
            <p:spPr>
              <a:xfrm>
                <a:off x="3203849" y="3573017"/>
                <a:ext cx="72008" cy="72008"/>
              </a:xfrm>
              <a:prstGeom prst="star32">
                <a:avLst>
                  <a:gd name="adj" fmla="val 0"/>
                </a:avLst>
              </a:prstGeom>
              <a:solidFill>
                <a:schemeClr val="tx1"/>
              </a:solidFill>
              <a:ln w="3175">
                <a:solidFill>
                  <a:srgbClr val="0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7" name="Группа 96"/>
            <p:cNvGrpSpPr/>
            <p:nvPr/>
          </p:nvGrpSpPr>
          <p:grpSpPr>
            <a:xfrm>
              <a:off x="6466801" y="4640735"/>
              <a:ext cx="625479" cy="444449"/>
              <a:chOff x="2958668" y="2717973"/>
              <a:chExt cx="1519504" cy="1079719"/>
            </a:xfrm>
          </p:grpSpPr>
          <p:sp>
            <p:nvSpPr>
              <p:cNvPr id="98" name="Дуга 97"/>
              <p:cNvSpPr/>
              <p:nvPr/>
            </p:nvSpPr>
            <p:spPr>
              <a:xfrm rot="16200000">
                <a:off x="4058127" y="2708920"/>
                <a:ext cx="264025" cy="576064"/>
              </a:xfrm>
              <a:prstGeom prst="arc">
                <a:avLst/>
              </a:prstGeom>
              <a:ln w="57150">
                <a:solidFill>
                  <a:srgbClr val="8D5B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9" name="Капля 98"/>
              <p:cNvSpPr/>
              <p:nvPr/>
            </p:nvSpPr>
            <p:spPr>
              <a:xfrm>
                <a:off x="2958668" y="2717973"/>
                <a:ext cx="1196847" cy="1079719"/>
              </a:xfrm>
              <a:prstGeom prst="teardrop">
                <a:avLst>
                  <a:gd name="adj" fmla="val 55923"/>
                </a:avLst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0" name="32-конечная звезда 99"/>
              <p:cNvSpPr/>
              <p:nvPr/>
            </p:nvSpPr>
            <p:spPr>
              <a:xfrm>
                <a:off x="3203849" y="3573017"/>
                <a:ext cx="72008" cy="72008"/>
              </a:xfrm>
              <a:prstGeom prst="star32">
                <a:avLst>
                  <a:gd name="adj" fmla="val 0"/>
                </a:avLst>
              </a:prstGeom>
              <a:solidFill>
                <a:schemeClr val="tx1"/>
              </a:solidFill>
              <a:ln w="3175">
                <a:solidFill>
                  <a:srgbClr val="0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pic>
        <p:nvPicPr>
          <p:cNvPr id="47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795" y="5651548"/>
            <a:ext cx="560620" cy="58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145694" y="44624"/>
            <a:ext cx="682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78. Величины. Масса. Килограмм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  <p:extLst>
      <p:ext uri="{BB962C8B-B14F-4D97-AF65-F5344CB8AC3E}">
        <p14:creationId xmlns="" xmlns:p14="http://schemas.microsoft.com/office/powerpoint/2010/main" val="100031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89017E-7 L -0.0618 0.2788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" y="139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193325" y="5229200"/>
            <a:ext cx="8807386" cy="3649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202194" y="548680"/>
            <a:ext cx="8858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Пети есть яблоко. У Вовы – груша, у Кати – лимон, у Лены – клубника.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02833" y="865038"/>
            <a:ext cx="4786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Чей </a:t>
            </a:r>
            <a:r>
              <a:rPr lang="ru-RU" sz="24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 самый тяжёлый? </a:t>
            </a:r>
            <a:endParaRPr lang="en-US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254695"/>
            <a:ext cx="44576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Чей предмет самый лёгкий?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40615" y="2041869"/>
            <a:ext cx="2791225" cy="3403355"/>
            <a:chOff x="340615" y="1988840"/>
            <a:chExt cx="2791225" cy="3403355"/>
          </a:xfrm>
        </p:grpSpPr>
        <p:grpSp>
          <p:nvGrpSpPr>
            <p:cNvPr id="51" name="Группа 50"/>
            <p:cNvGrpSpPr/>
            <p:nvPr/>
          </p:nvGrpSpPr>
          <p:grpSpPr>
            <a:xfrm>
              <a:off x="340615" y="2466882"/>
              <a:ext cx="2791225" cy="2258262"/>
              <a:chOff x="116750" y="2603059"/>
              <a:chExt cx="4206349" cy="3080131"/>
            </a:xfrm>
          </p:grpSpPr>
          <p:pic>
            <p:nvPicPr>
              <p:cNvPr id="52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3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6963" y="31736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750" y="3143127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3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1059" y="1988840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=""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877021">
              <a:off x="2480807" y="4263329"/>
              <a:ext cx="375626" cy="3992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3322646" y="2060848"/>
            <a:ext cx="2773554" cy="3403355"/>
            <a:chOff x="3322646" y="2060848"/>
            <a:chExt cx="2773554" cy="3403355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3322646" y="2541743"/>
              <a:ext cx="2773554" cy="2583120"/>
              <a:chOff x="76010" y="2603059"/>
              <a:chExt cx="4093675" cy="3575031"/>
            </a:xfrm>
          </p:grpSpPr>
          <p:pic>
            <p:nvPicPr>
              <p:cNvPr id="43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88729"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3549" y="36685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5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010" y="2636912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4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187" y="2060848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8" name="Picture 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9188" y="4438625"/>
              <a:ext cx="560620" cy="588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" name="Группа 4"/>
          <p:cNvGrpSpPr/>
          <p:nvPr/>
        </p:nvGrpSpPr>
        <p:grpSpPr>
          <a:xfrm>
            <a:off x="6227157" y="2041869"/>
            <a:ext cx="2773554" cy="3403355"/>
            <a:chOff x="6227157" y="2041869"/>
            <a:chExt cx="2773554" cy="3403355"/>
          </a:xfrm>
        </p:grpSpPr>
        <p:grpSp>
          <p:nvGrpSpPr>
            <p:cNvPr id="76" name="Группа 75"/>
            <p:cNvGrpSpPr/>
            <p:nvPr/>
          </p:nvGrpSpPr>
          <p:grpSpPr>
            <a:xfrm flipH="1">
              <a:off x="6227157" y="2522764"/>
              <a:ext cx="2773554" cy="2583120"/>
              <a:chOff x="76010" y="2603059"/>
              <a:chExt cx="4093675" cy="3575031"/>
            </a:xfrm>
          </p:grpSpPr>
          <p:pic>
            <p:nvPicPr>
              <p:cNvPr id="77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="" xmlns:a14="http://schemas.microsoft.com/office/drawing/2010/main">
                      <a14:imgLayer r:embed="rId4"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88729">
                <a:off x="551631" y="2603059"/>
                <a:ext cx="3073400" cy="5794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3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73549" y="3668507"/>
                <a:ext cx="1396136" cy="250958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010" y="2636912"/>
                <a:ext cx="1413093" cy="25400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85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2698" y="2041869"/>
              <a:ext cx="757869" cy="34033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1" name="Picture 9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606245">
              <a:off x="8331727" y="3911833"/>
              <a:ext cx="380566" cy="43866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6" name="Picture 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06245">
            <a:off x="8331728" y="3888341"/>
            <a:ext cx="380566" cy="43866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77021">
            <a:off x="2500967" y="4312211"/>
            <a:ext cx="375626" cy="39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499069" y="3789040"/>
            <a:ext cx="6587939" cy="1265251"/>
            <a:chOff x="504341" y="3819933"/>
            <a:chExt cx="6587939" cy="1265251"/>
          </a:xfrm>
        </p:grpSpPr>
        <p:grpSp>
          <p:nvGrpSpPr>
            <p:cNvPr id="81" name="Группа 80"/>
            <p:cNvGrpSpPr/>
            <p:nvPr/>
          </p:nvGrpSpPr>
          <p:grpSpPr>
            <a:xfrm>
              <a:off x="504341" y="4262323"/>
              <a:ext cx="625479" cy="444449"/>
              <a:chOff x="2958668" y="2717973"/>
              <a:chExt cx="1519504" cy="1079719"/>
            </a:xfrm>
          </p:grpSpPr>
          <p:sp>
            <p:nvSpPr>
              <p:cNvPr id="82" name="Дуга 81"/>
              <p:cNvSpPr/>
              <p:nvPr/>
            </p:nvSpPr>
            <p:spPr>
              <a:xfrm rot="16200000">
                <a:off x="4058127" y="2708920"/>
                <a:ext cx="264025" cy="576064"/>
              </a:xfrm>
              <a:prstGeom prst="arc">
                <a:avLst/>
              </a:prstGeom>
              <a:ln w="57150">
                <a:solidFill>
                  <a:srgbClr val="8D5B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0" name="Капля 89"/>
              <p:cNvSpPr/>
              <p:nvPr/>
            </p:nvSpPr>
            <p:spPr>
              <a:xfrm>
                <a:off x="2958668" y="2717973"/>
                <a:ext cx="1196847" cy="1079719"/>
              </a:xfrm>
              <a:prstGeom prst="teardrop">
                <a:avLst>
                  <a:gd name="adj" fmla="val 55923"/>
                </a:avLst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2" name="32-конечная звезда 91"/>
              <p:cNvSpPr/>
              <p:nvPr/>
            </p:nvSpPr>
            <p:spPr>
              <a:xfrm>
                <a:off x="3203849" y="3573017"/>
                <a:ext cx="72008" cy="72008"/>
              </a:xfrm>
              <a:prstGeom prst="star32">
                <a:avLst>
                  <a:gd name="adj" fmla="val 0"/>
                </a:avLst>
              </a:prstGeom>
              <a:solidFill>
                <a:schemeClr val="tx1"/>
              </a:solidFill>
              <a:ln w="3175">
                <a:solidFill>
                  <a:srgbClr val="0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3" name="Группа 92"/>
            <p:cNvGrpSpPr/>
            <p:nvPr/>
          </p:nvGrpSpPr>
          <p:grpSpPr>
            <a:xfrm>
              <a:off x="3571840" y="3819933"/>
              <a:ext cx="625479" cy="444449"/>
              <a:chOff x="2958668" y="2717973"/>
              <a:chExt cx="1519504" cy="1079719"/>
            </a:xfrm>
          </p:grpSpPr>
          <p:sp>
            <p:nvSpPr>
              <p:cNvPr id="94" name="Дуга 93"/>
              <p:cNvSpPr/>
              <p:nvPr/>
            </p:nvSpPr>
            <p:spPr>
              <a:xfrm rot="16200000">
                <a:off x="4058127" y="2708920"/>
                <a:ext cx="264025" cy="576064"/>
              </a:xfrm>
              <a:prstGeom prst="arc">
                <a:avLst/>
              </a:prstGeom>
              <a:ln w="57150">
                <a:solidFill>
                  <a:srgbClr val="8D5B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5" name="Капля 94"/>
              <p:cNvSpPr/>
              <p:nvPr/>
            </p:nvSpPr>
            <p:spPr>
              <a:xfrm>
                <a:off x="2958668" y="2717973"/>
                <a:ext cx="1196847" cy="1079719"/>
              </a:xfrm>
              <a:prstGeom prst="teardrop">
                <a:avLst>
                  <a:gd name="adj" fmla="val 55923"/>
                </a:avLst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6" name="32-конечная звезда 95"/>
              <p:cNvSpPr/>
              <p:nvPr/>
            </p:nvSpPr>
            <p:spPr>
              <a:xfrm>
                <a:off x="3203849" y="3573017"/>
                <a:ext cx="72008" cy="72008"/>
              </a:xfrm>
              <a:prstGeom prst="star32">
                <a:avLst>
                  <a:gd name="adj" fmla="val 0"/>
                </a:avLst>
              </a:prstGeom>
              <a:solidFill>
                <a:schemeClr val="tx1"/>
              </a:solidFill>
              <a:ln w="3175">
                <a:solidFill>
                  <a:srgbClr val="0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97" name="Группа 96"/>
            <p:cNvGrpSpPr/>
            <p:nvPr/>
          </p:nvGrpSpPr>
          <p:grpSpPr>
            <a:xfrm>
              <a:off x="6466801" y="4640735"/>
              <a:ext cx="625479" cy="444449"/>
              <a:chOff x="2958668" y="2717973"/>
              <a:chExt cx="1519504" cy="1079719"/>
            </a:xfrm>
          </p:grpSpPr>
          <p:sp>
            <p:nvSpPr>
              <p:cNvPr id="98" name="Дуга 97"/>
              <p:cNvSpPr/>
              <p:nvPr/>
            </p:nvSpPr>
            <p:spPr>
              <a:xfrm rot="16200000">
                <a:off x="4058127" y="2708920"/>
                <a:ext cx="264025" cy="576064"/>
              </a:xfrm>
              <a:prstGeom prst="arc">
                <a:avLst/>
              </a:prstGeom>
              <a:ln w="57150">
                <a:solidFill>
                  <a:srgbClr val="8D5B2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9" name="Капля 98"/>
              <p:cNvSpPr/>
              <p:nvPr/>
            </p:nvSpPr>
            <p:spPr>
              <a:xfrm>
                <a:off x="2958668" y="2717973"/>
                <a:ext cx="1196847" cy="1079719"/>
              </a:xfrm>
              <a:prstGeom prst="teardrop">
                <a:avLst>
                  <a:gd name="adj" fmla="val 55923"/>
                </a:avLst>
              </a:prstGeom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0" name="32-конечная звезда 99"/>
              <p:cNvSpPr/>
              <p:nvPr/>
            </p:nvSpPr>
            <p:spPr>
              <a:xfrm>
                <a:off x="3203849" y="3573017"/>
                <a:ext cx="72008" cy="72008"/>
              </a:xfrm>
              <a:prstGeom prst="star32">
                <a:avLst>
                  <a:gd name="adj" fmla="val 0"/>
                </a:avLst>
              </a:prstGeom>
              <a:solidFill>
                <a:schemeClr val="tx1"/>
              </a:solidFill>
              <a:ln w="3175">
                <a:solidFill>
                  <a:srgbClr val="00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49" name="Прямоугольник 48"/>
          <p:cNvSpPr/>
          <p:nvPr/>
        </p:nvSpPr>
        <p:spPr>
          <a:xfrm>
            <a:off x="145694" y="44624"/>
            <a:ext cx="682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78. Величины. Масса. Килограмм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58" name="TextBox 57"/>
          <p:cNvSpPr txBox="1"/>
          <p:nvPr/>
        </p:nvSpPr>
        <p:spPr>
          <a:xfrm>
            <a:off x="107504" y="5385990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Легче – тяжелее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 это свойство предметов.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88248" y="5991671"/>
            <a:ext cx="5472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свойство  называют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масса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24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4543">
            <a:off x="2667386" y="3748939"/>
            <a:ext cx="1032582" cy="720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0586">
            <a:off x="3121786" y="3877892"/>
            <a:ext cx="1028197" cy="717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36677"/>
            <a:ext cx="609699" cy="62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94" y="1379412"/>
            <a:ext cx="609699" cy="62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31657">
            <a:off x="2741340" y="1487148"/>
            <a:ext cx="418613" cy="50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24833">
            <a:off x="3106377" y="1522128"/>
            <a:ext cx="418614" cy="50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4971">
            <a:off x="3465204" y="1516991"/>
            <a:ext cx="418613" cy="50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7" name="Группа 36"/>
          <p:cNvGrpSpPr/>
          <p:nvPr/>
        </p:nvGrpSpPr>
        <p:grpSpPr>
          <a:xfrm>
            <a:off x="189059" y="1185960"/>
            <a:ext cx="3806877" cy="1644988"/>
            <a:chOff x="2276482" y="3072672"/>
            <a:chExt cx="5823909" cy="2516568"/>
          </a:xfrm>
        </p:grpSpPr>
        <p:grpSp>
          <p:nvGrpSpPr>
            <p:cNvPr id="27" name="Группа 26"/>
            <p:cNvGrpSpPr/>
            <p:nvPr/>
          </p:nvGrpSpPr>
          <p:grpSpPr>
            <a:xfrm>
              <a:off x="5372825" y="3072672"/>
              <a:ext cx="2727566" cy="2145994"/>
              <a:chOff x="5372825" y="2914410"/>
              <a:chExt cx="2727566" cy="2145994"/>
            </a:xfrm>
          </p:grpSpPr>
          <p:sp>
            <p:nvSpPr>
              <p:cNvPr id="16" name="Блок-схема: процесс 15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4" name="Группа 13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7" name="Блок-схема: процесс 6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" name="Скругленный прямоугольник 8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" name="Хорда 9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Прямоугольник с двумя вырезанными соседними углами 12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slop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5" name="Кольцо 14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" name="Группа 27"/>
            <p:cNvGrpSpPr/>
            <p:nvPr/>
          </p:nvGrpSpPr>
          <p:grpSpPr>
            <a:xfrm flipH="1">
              <a:off x="2276482" y="3083206"/>
              <a:ext cx="2727566" cy="2145994"/>
              <a:chOff x="5372825" y="2914410"/>
              <a:chExt cx="2727566" cy="2145994"/>
            </a:xfrm>
          </p:grpSpPr>
          <p:sp>
            <p:nvSpPr>
              <p:cNvPr id="29" name="Блок-схема: процесс 28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0" name="Группа 29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32" name="Блок-схема: процесс 31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3" name="Скругленный прямоугольник 32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4" name="Хорда 33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35" name="Прямая соединительная линия 34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Прямоугольник с двумя вырезанными соседними углами 35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convex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31" name="Кольцо 30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Кольцо 4"/>
            <p:cNvSpPr/>
            <p:nvPr/>
          </p:nvSpPr>
          <p:spPr>
            <a:xfrm>
              <a:off x="4627188" y="4434694"/>
              <a:ext cx="1033668" cy="1019292"/>
            </a:xfrm>
            <a:prstGeom prst="donut">
              <a:avLst>
                <a:gd name="adj" fmla="val 38047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accent5">
                  <a:lumMod val="75000"/>
                </a:schemeClr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699792" y="5013176"/>
              <a:ext cx="4824536" cy="576064"/>
            </a:xfrm>
            <a:prstGeom prst="rect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accent5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6462">
            <a:off x="2830453" y="1181322"/>
            <a:ext cx="418613" cy="50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61788" y="548680"/>
            <a:ext cx="7894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Помоги Пете выразить массу яблока в клубниках.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27867">
            <a:off x="3316532" y="1234056"/>
            <a:ext cx="418613" cy="501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3563888" y="2450736"/>
            <a:ext cx="3402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Масса 1 яблока  = 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56176" y="2432074"/>
            <a:ext cx="3119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массе 5 клубничек. 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179512" y="3879013"/>
            <a:ext cx="3806877" cy="1644988"/>
            <a:chOff x="2276482" y="3072672"/>
            <a:chExt cx="5823909" cy="2516568"/>
          </a:xfrm>
        </p:grpSpPr>
        <p:grpSp>
          <p:nvGrpSpPr>
            <p:cNvPr id="40" name="Группа 39"/>
            <p:cNvGrpSpPr/>
            <p:nvPr/>
          </p:nvGrpSpPr>
          <p:grpSpPr>
            <a:xfrm>
              <a:off x="5372825" y="3072672"/>
              <a:ext cx="2727566" cy="2145994"/>
              <a:chOff x="5372825" y="2914410"/>
              <a:chExt cx="2727566" cy="2145994"/>
            </a:xfrm>
          </p:grpSpPr>
          <p:sp>
            <p:nvSpPr>
              <p:cNvPr id="58" name="Блок-схема: процесс 57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9" name="Группа 58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61" name="Блок-схема: процесс 60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2" name="Скругленный прямоугольник 61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3" name="Хорда 62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Прямоугольник с двумя вырезанными соседними углами 64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slop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60" name="Кольцо 59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" name="Группа 40"/>
            <p:cNvGrpSpPr/>
            <p:nvPr/>
          </p:nvGrpSpPr>
          <p:grpSpPr>
            <a:xfrm flipH="1">
              <a:off x="2276482" y="3083206"/>
              <a:ext cx="2727566" cy="2145994"/>
              <a:chOff x="5372825" y="2914410"/>
              <a:chExt cx="2727566" cy="2145994"/>
            </a:xfrm>
          </p:grpSpPr>
          <p:sp>
            <p:nvSpPr>
              <p:cNvPr id="49" name="Блок-схема: процесс 48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1" name="Группа 50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53" name="Блок-схема: процесс 52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4" name="Скругленный прямоугольник 53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5" name="Хорда 54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56" name="Прямая соединительная линия 55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Прямоугольник с двумя вырезанными соседними углами 56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convex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52" name="Кольцо 51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" name="Кольцо 41"/>
            <p:cNvSpPr/>
            <p:nvPr/>
          </p:nvSpPr>
          <p:spPr>
            <a:xfrm>
              <a:off x="4627188" y="4434694"/>
              <a:ext cx="1033668" cy="1019292"/>
            </a:xfrm>
            <a:prstGeom prst="donut">
              <a:avLst>
                <a:gd name="adj" fmla="val 38047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accent5">
                  <a:lumMod val="75000"/>
                </a:schemeClr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2699792" y="5013176"/>
              <a:ext cx="4824536" cy="576064"/>
            </a:xfrm>
            <a:prstGeom prst="rect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accent5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3563888" y="5127575"/>
            <a:ext cx="3024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Масса 1 яблока = 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084168" y="5127575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массе 2 шоколадок. 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1788" y="3183359"/>
            <a:ext cx="7894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Помоги Кате выразить массу яблока в шоколадках.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97" y="5514384"/>
            <a:ext cx="4482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Получается, что 5 к. = 2 ш.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5696342"/>
            <a:ext cx="4716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2!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Нет ли здесь ошибки?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145694" y="44624"/>
            <a:ext cx="682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78. Величины. Масса. Килограмм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45694" y="3140968"/>
            <a:ext cx="8854290" cy="0"/>
          </a:xfrm>
          <a:prstGeom prst="line">
            <a:avLst/>
          </a:prstGeom>
          <a:ln w="190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5788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0" grpId="0"/>
      <p:bldP spid="70" grpId="0"/>
      <p:bldP spid="71" grpId="0"/>
      <p:bldP spid="72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3" name="Группа 7172"/>
          <p:cNvGrpSpPr/>
          <p:nvPr/>
        </p:nvGrpSpPr>
        <p:grpSpPr>
          <a:xfrm>
            <a:off x="2585144" y="4327748"/>
            <a:ext cx="1455470" cy="875735"/>
            <a:chOff x="2585144" y="4327748"/>
            <a:chExt cx="1455470" cy="875735"/>
          </a:xfrm>
        </p:grpSpPr>
        <p:grpSp>
          <p:nvGrpSpPr>
            <p:cNvPr id="7169" name="Группа 7168"/>
            <p:cNvGrpSpPr/>
            <p:nvPr/>
          </p:nvGrpSpPr>
          <p:grpSpPr>
            <a:xfrm rot="925619">
              <a:off x="2585144" y="4327748"/>
              <a:ext cx="1455470" cy="760976"/>
              <a:chOff x="2680078" y="3874674"/>
              <a:chExt cx="1455470" cy="760976"/>
            </a:xfrm>
          </p:grpSpPr>
          <p:sp>
            <p:nvSpPr>
              <p:cNvPr id="24" name="Месяц 23"/>
              <p:cNvSpPr/>
              <p:nvPr/>
            </p:nvSpPr>
            <p:spPr>
              <a:xfrm rot="7067662" flipH="1">
                <a:off x="3375603" y="3477659"/>
                <a:ext cx="362930" cy="1156960"/>
              </a:xfrm>
              <a:prstGeom prst="moon">
                <a:avLst>
                  <a:gd name="adj" fmla="val 52713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3" name="Месяц 82"/>
              <p:cNvSpPr/>
              <p:nvPr/>
            </p:nvSpPr>
            <p:spPr>
              <a:xfrm rot="6279815" flipH="1">
                <a:off x="3327261" y="3629526"/>
                <a:ext cx="362930" cy="1156960"/>
              </a:xfrm>
              <a:prstGeom prst="moon">
                <a:avLst>
                  <a:gd name="adj" fmla="val 52713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4" name="Месяц 83"/>
              <p:cNvSpPr/>
              <p:nvPr/>
            </p:nvSpPr>
            <p:spPr>
              <a:xfrm rot="5603301" flipH="1">
                <a:off x="3264668" y="3727441"/>
                <a:ext cx="362931" cy="1156960"/>
              </a:xfrm>
              <a:prstGeom prst="moon">
                <a:avLst>
                  <a:gd name="adj" fmla="val 52713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5" name="Месяц 84"/>
              <p:cNvSpPr/>
              <p:nvPr/>
            </p:nvSpPr>
            <p:spPr>
              <a:xfrm rot="6279815" flipH="1">
                <a:off x="3046765" y="3845377"/>
                <a:ext cx="423586" cy="1156960"/>
              </a:xfrm>
              <a:prstGeom prst="moon">
                <a:avLst>
                  <a:gd name="adj" fmla="val 52713"/>
                </a:avLst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  <a:shade val="30000"/>
                      <a:satMod val="115000"/>
                    </a:schemeClr>
                  </a:gs>
                  <a:gs pos="50000">
                    <a:schemeClr val="accent2">
                      <a:lumMod val="60000"/>
                      <a:lumOff val="40000"/>
                      <a:shade val="67500"/>
                      <a:satMod val="115000"/>
                    </a:schemeClr>
                  </a:gs>
                  <a:gs pos="100000">
                    <a:schemeClr val="accent2">
                      <a:lumMod val="60000"/>
                      <a:lumOff val="40000"/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6" name="Месяц 85"/>
            <p:cNvSpPr/>
            <p:nvPr/>
          </p:nvSpPr>
          <p:spPr>
            <a:xfrm rot="5186129" flipH="1">
              <a:off x="3082195" y="4413210"/>
              <a:ext cx="423586" cy="1156960"/>
            </a:xfrm>
            <a:prstGeom prst="moon">
              <a:avLst>
                <a:gd name="adj" fmla="val 52713"/>
              </a:avLst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2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2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02" y="4175359"/>
            <a:ext cx="628788" cy="94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artisticMarker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78" y="1386791"/>
            <a:ext cx="848624" cy="4971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62770">
            <a:off x="2802297" y="1186602"/>
            <a:ext cx="475212" cy="48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79859">
            <a:off x="3246966" y="1217176"/>
            <a:ext cx="475212" cy="48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17074">
            <a:off x="3040674" y="1428191"/>
            <a:ext cx="475212" cy="48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31482">
            <a:off x="3451587" y="1428190"/>
            <a:ext cx="475212" cy="48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22542">
            <a:off x="2639595" y="1448130"/>
            <a:ext cx="475212" cy="485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7" name="Группа 36"/>
          <p:cNvGrpSpPr/>
          <p:nvPr/>
        </p:nvGrpSpPr>
        <p:grpSpPr>
          <a:xfrm>
            <a:off x="189059" y="1185960"/>
            <a:ext cx="3806877" cy="1644988"/>
            <a:chOff x="2276482" y="3072672"/>
            <a:chExt cx="5823909" cy="2516568"/>
          </a:xfrm>
        </p:grpSpPr>
        <p:grpSp>
          <p:nvGrpSpPr>
            <p:cNvPr id="27" name="Группа 26"/>
            <p:cNvGrpSpPr/>
            <p:nvPr/>
          </p:nvGrpSpPr>
          <p:grpSpPr>
            <a:xfrm>
              <a:off x="5372825" y="3072672"/>
              <a:ext cx="2727566" cy="2145994"/>
              <a:chOff x="5372825" y="2914410"/>
              <a:chExt cx="2727566" cy="2145994"/>
            </a:xfrm>
          </p:grpSpPr>
          <p:sp>
            <p:nvSpPr>
              <p:cNvPr id="16" name="Блок-схема: процесс 15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4" name="Группа 13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7" name="Блок-схема: процесс 6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" name="Скругленный прямоугольник 8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0" name="Хорда 9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12" name="Прямая соединительная линия 11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Прямоугольник с двумя вырезанными соседними углами 12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slop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5" name="Кольцо 14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" name="Группа 27"/>
            <p:cNvGrpSpPr/>
            <p:nvPr/>
          </p:nvGrpSpPr>
          <p:grpSpPr>
            <a:xfrm flipH="1">
              <a:off x="2276482" y="3083206"/>
              <a:ext cx="2727566" cy="2145994"/>
              <a:chOff x="5372825" y="2914410"/>
              <a:chExt cx="2727566" cy="2145994"/>
            </a:xfrm>
          </p:grpSpPr>
          <p:sp>
            <p:nvSpPr>
              <p:cNvPr id="29" name="Блок-схема: процесс 28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0" name="Группа 29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32" name="Блок-схема: процесс 31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3" name="Скругленный прямоугольник 32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4" name="Хорда 33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35" name="Прямая соединительная линия 34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Прямоугольник с двумя вырезанными соседними углами 35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convex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31" name="Кольцо 30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" name="Кольцо 4"/>
            <p:cNvSpPr/>
            <p:nvPr/>
          </p:nvSpPr>
          <p:spPr>
            <a:xfrm>
              <a:off x="4627188" y="4434694"/>
              <a:ext cx="1033668" cy="1019292"/>
            </a:xfrm>
            <a:prstGeom prst="donut">
              <a:avLst>
                <a:gd name="adj" fmla="val 38047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accent5">
                  <a:lumMod val="75000"/>
                </a:schemeClr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699792" y="5013176"/>
              <a:ext cx="4824536" cy="576064"/>
            </a:xfrm>
            <a:prstGeom prst="rect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accent5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61788" y="548680"/>
            <a:ext cx="8830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Вова просит тебя сравнить массу дыни и массу пакета риса.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563888" y="2450736"/>
            <a:ext cx="2592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Масса 1 дыни = 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56177" y="2432074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массе 5 яблок. 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179512" y="4304292"/>
            <a:ext cx="3806877" cy="1644988"/>
            <a:chOff x="2276482" y="3072672"/>
            <a:chExt cx="5823909" cy="2516568"/>
          </a:xfrm>
        </p:grpSpPr>
        <p:grpSp>
          <p:nvGrpSpPr>
            <p:cNvPr id="40" name="Группа 39"/>
            <p:cNvGrpSpPr/>
            <p:nvPr/>
          </p:nvGrpSpPr>
          <p:grpSpPr>
            <a:xfrm>
              <a:off x="5372825" y="3072672"/>
              <a:ext cx="2727566" cy="2145994"/>
              <a:chOff x="5372825" y="2914410"/>
              <a:chExt cx="2727566" cy="2145994"/>
            </a:xfrm>
          </p:grpSpPr>
          <p:sp>
            <p:nvSpPr>
              <p:cNvPr id="58" name="Блок-схема: процесс 57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9" name="Группа 58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61" name="Блок-схема: процесс 60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2" name="Скругленный прямоугольник 61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63" name="Хорда 62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64" name="Прямая соединительная линия 63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5" name="Прямоугольник с двумя вырезанными соседними углами 64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slop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60" name="Кольцо 59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" name="Группа 40"/>
            <p:cNvGrpSpPr/>
            <p:nvPr/>
          </p:nvGrpSpPr>
          <p:grpSpPr>
            <a:xfrm flipH="1">
              <a:off x="2276482" y="3083206"/>
              <a:ext cx="2727566" cy="2145994"/>
              <a:chOff x="5372825" y="2914410"/>
              <a:chExt cx="2727566" cy="2145994"/>
            </a:xfrm>
          </p:grpSpPr>
          <p:sp>
            <p:nvSpPr>
              <p:cNvPr id="49" name="Блок-схема: процесс 48"/>
              <p:cNvSpPr/>
              <p:nvPr/>
            </p:nvSpPr>
            <p:spPr>
              <a:xfrm>
                <a:off x="6012161" y="4581128"/>
                <a:ext cx="144016" cy="479276"/>
              </a:xfrm>
              <a:prstGeom prst="flowChartProcess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1" name="Группа 50"/>
              <p:cNvGrpSpPr/>
              <p:nvPr/>
            </p:nvGrpSpPr>
            <p:grpSpPr>
              <a:xfrm>
                <a:off x="5372825" y="2914410"/>
                <a:ext cx="2727566" cy="1666718"/>
                <a:chOff x="5660856" y="3045086"/>
                <a:chExt cx="2727566" cy="1666718"/>
              </a:xfrm>
              <a:gradFill flip="none" rotWithShape="1">
                <a:gsLst>
                  <a:gs pos="0">
                    <a:schemeClr val="bg2">
                      <a:shade val="30000"/>
                      <a:satMod val="115000"/>
                    </a:schemeClr>
                  </a:gs>
                  <a:gs pos="50000">
                    <a:schemeClr val="bg2">
                      <a:shade val="67500"/>
                      <a:satMod val="115000"/>
                    </a:schemeClr>
                  </a:gs>
                  <a:gs pos="100000">
                    <a:schemeClr val="bg2"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</p:grpSpPr>
            <p:sp>
              <p:nvSpPr>
                <p:cNvPr id="53" name="Блок-схема: процесс 52"/>
                <p:cNvSpPr/>
                <p:nvPr/>
              </p:nvSpPr>
              <p:spPr>
                <a:xfrm>
                  <a:off x="6300192" y="4461632"/>
                  <a:ext cx="201678" cy="250172"/>
                </a:xfrm>
                <a:prstGeom prst="flowChartProcess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4" name="Скругленный прямоугольник 53"/>
                <p:cNvSpPr/>
                <p:nvPr/>
              </p:nvSpPr>
              <p:spPr>
                <a:xfrm>
                  <a:off x="6084168" y="3231928"/>
                  <a:ext cx="216024" cy="994292"/>
                </a:xfrm>
                <a:prstGeom prst="roundRect">
                  <a:avLst/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5" name="Хорда 54"/>
                <p:cNvSpPr/>
                <p:nvPr/>
              </p:nvSpPr>
              <p:spPr>
                <a:xfrm rot="6466876">
                  <a:off x="5927805" y="3045086"/>
                  <a:ext cx="373685" cy="373685"/>
                </a:xfrm>
                <a:prstGeom prst="chord">
                  <a:avLst>
                    <a:gd name="adj1" fmla="val 3894283"/>
                    <a:gd name="adj2" fmla="val 15130867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cxnSp>
              <p:nvCxnSpPr>
                <p:cNvPr id="56" name="Прямая соединительная линия 55"/>
                <p:cNvCxnSpPr/>
                <p:nvPr/>
              </p:nvCxnSpPr>
              <p:spPr>
                <a:xfrm>
                  <a:off x="5660856" y="3247169"/>
                  <a:ext cx="454552" cy="11831"/>
                </a:xfrm>
                <a:prstGeom prst="line">
                  <a:avLst/>
                </a:prstGeom>
                <a:grpFill/>
                <a:ln w="28575"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" name="Прямоугольник с двумя вырезанными соседними углами 56"/>
                <p:cNvSpPr/>
                <p:nvPr/>
              </p:nvSpPr>
              <p:spPr>
                <a:xfrm rot="10800000">
                  <a:off x="6068925" y="4030174"/>
                  <a:ext cx="2319497" cy="417594"/>
                </a:xfrm>
                <a:prstGeom prst="snip2SameRect">
                  <a:avLst>
                    <a:gd name="adj1" fmla="val 50000"/>
                    <a:gd name="adj2" fmla="val 2329"/>
                  </a:avLst>
                </a:prstGeom>
                <a:grpFill/>
                <a:ln>
                  <a:solidFill>
                    <a:schemeClr val="tx2"/>
                  </a:solidFill>
                  <a:prstDash val="solid"/>
                </a:ln>
                <a:scene3d>
                  <a:camera prst="orthographicFront"/>
                  <a:lightRig rig="threePt" dir="t"/>
                </a:scene3d>
                <a:sp3d>
                  <a:bevelT prst="convex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52" name="Кольцо 51"/>
              <p:cNvSpPr/>
              <p:nvPr/>
            </p:nvSpPr>
            <p:spPr>
              <a:xfrm>
                <a:off x="5994606" y="4492229"/>
                <a:ext cx="236787" cy="236787"/>
              </a:xfrm>
              <a:prstGeom prst="donut">
                <a:avLst>
                  <a:gd name="adj" fmla="val 21136"/>
                </a:avLst>
              </a:prstGeom>
              <a:solidFill>
                <a:srgbClr val="00B050"/>
              </a:solidFill>
              <a:ln>
                <a:noFill/>
                <a:prstDash val="soli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2" name="Кольцо 41"/>
            <p:cNvSpPr/>
            <p:nvPr/>
          </p:nvSpPr>
          <p:spPr>
            <a:xfrm>
              <a:off x="4627188" y="4434694"/>
              <a:ext cx="1033668" cy="1019292"/>
            </a:xfrm>
            <a:prstGeom prst="donut">
              <a:avLst>
                <a:gd name="adj" fmla="val 38047"/>
              </a:avLst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accent5">
                  <a:lumMod val="75000"/>
                </a:schemeClr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2699792" y="5013176"/>
              <a:ext cx="4824536" cy="576064"/>
            </a:xfrm>
            <a:prstGeom prst="rect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accent5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07504" y="2996952"/>
            <a:ext cx="8271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Можно ли выполнить это задание Вовы?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3573231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 нужно сделать, чтобы это задание можно выполнить?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45694" y="44624"/>
            <a:ext cx="682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78. Величины. Масса. Килограмм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45694" y="3140968"/>
            <a:ext cx="8854290" cy="0"/>
          </a:xfrm>
          <a:prstGeom prst="line">
            <a:avLst/>
          </a:prstGeom>
          <a:ln w="190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491880" y="5559623"/>
            <a:ext cx="3402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Масса 1 пачки риса = 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615614" y="5531300"/>
            <a:ext cx="2752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массе 5 бананов. 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561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0" grpId="0"/>
      <p:bldP spid="6" grpId="0"/>
      <p:bldP spid="8" grpId="0"/>
      <p:bldP spid="91" grpId="0"/>
      <p:bldP spid="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39552" y="2924944"/>
            <a:ext cx="7848872" cy="1512168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50"/>
            </a:solidFill>
            <a:prstDash val="solid"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145694" y="44624"/>
            <a:ext cx="682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78. Величины. Масса. Килограмм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70" name="TextBox 69"/>
          <p:cNvSpPr txBox="1"/>
          <p:nvPr/>
        </p:nvSpPr>
        <p:spPr>
          <a:xfrm>
            <a:off x="229245" y="567844"/>
            <a:ext cx="8314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 килограмм (1кг) – одна из мерок массы.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960" y="2658993"/>
            <a:ext cx="748150" cy="1251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29245" y="5145405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 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Число которое мы получаем при измерении массы, - мера  массы.</a:t>
            </a:r>
            <a:endParaRPr lang="ru-RU" sz="2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90491"/>
            <a:ext cx="2828394" cy="126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596" y="1790675"/>
            <a:ext cx="1328737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4591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918158" y="3680844"/>
            <a:ext cx="823582" cy="756268"/>
            <a:chOff x="4056520" y="3278134"/>
            <a:chExt cx="823582" cy="756268"/>
          </a:xfrm>
        </p:grpSpPr>
        <p:pic>
          <p:nvPicPr>
            <p:cNvPr id="82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6630" y="3292532"/>
              <a:ext cx="443472" cy="741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6520" y="3278134"/>
              <a:ext cx="443472" cy="741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2828887" y="1257609"/>
            <a:ext cx="896354" cy="970243"/>
            <a:chOff x="2828887" y="1257609"/>
            <a:chExt cx="896354" cy="970243"/>
          </a:xfrm>
        </p:grpSpPr>
        <p:pic>
          <p:nvPicPr>
            <p:cNvPr id="69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1769" y="1462994"/>
              <a:ext cx="443472" cy="7418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8887" y="1257609"/>
              <a:ext cx="583585" cy="9702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artisticMarker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3655">
            <a:off x="538526" y="1607692"/>
            <a:ext cx="848624" cy="4971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Группа 27"/>
          <p:cNvGrpSpPr/>
          <p:nvPr/>
        </p:nvGrpSpPr>
        <p:grpSpPr>
          <a:xfrm flipH="1">
            <a:off x="189059" y="1192845"/>
            <a:ext cx="1782910" cy="1355547"/>
            <a:chOff x="5372825" y="2914410"/>
            <a:chExt cx="2727566" cy="2073771"/>
          </a:xfrm>
        </p:grpSpPr>
        <p:sp>
          <p:nvSpPr>
            <p:cNvPr id="29" name="Блок-схема: процесс 28"/>
            <p:cNvSpPr/>
            <p:nvPr/>
          </p:nvSpPr>
          <p:spPr>
            <a:xfrm>
              <a:off x="6017922" y="4581130"/>
              <a:ext cx="184959" cy="407051"/>
            </a:xfrm>
            <a:prstGeom prst="flowChartProcess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2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5372825" y="2914410"/>
              <a:ext cx="2727566" cy="1666718"/>
              <a:chOff x="5660856" y="3045086"/>
              <a:chExt cx="2727566" cy="1666718"/>
            </a:xfr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50000">
                  <a:schemeClr val="bg2">
                    <a:shade val="675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32" name="Блок-схема: процесс 31"/>
              <p:cNvSpPr/>
              <p:nvPr/>
            </p:nvSpPr>
            <p:spPr>
              <a:xfrm>
                <a:off x="6300192" y="4461632"/>
                <a:ext cx="201678" cy="250172"/>
              </a:xfrm>
              <a:prstGeom prst="flowChartProcess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Скругленный прямоугольник 32"/>
              <p:cNvSpPr/>
              <p:nvPr/>
            </p:nvSpPr>
            <p:spPr>
              <a:xfrm>
                <a:off x="6084168" y="3231928"/>
                <a:ext cx="216024" cy="994292"/>
              </a:xfrm>
              <a:prstGeom prst="roundRect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Хорда 33"/>
              <p:cNvSpPr/>
              <p:nvPr/>
            </p:nvSpPr>
            <p:spPr>
              <a:xfrm rot="6466876">
                <a:off x="5927805" y="3045086"/>
                <a:ext cx="373685" cy="373685"/>
              </a:xfrm>
              <a:prstGeom prst="chord">
                <a:avLst>
                  <a:gd name="adj1" fmla="val 3894283"/>
                  <a:gd name="adj2" fmla="val 15130867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5660856" y="3247169"/>
                <a:ext cx="454552" cy="11831"/>
              </a:xfrm>
              <a:prstGeom prst="line">
                <a:avLst/>
              </a:prstGeom>
              <a:grpFill/>
              <a:ln w="28575"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Прямоугольник с двумя вырезанными соседними углами 35"/>
              <p:cNvSpPr/>
              <p:nvPr/>
            </p:nvSpPr>
            <p:spPr>
              <a:xfrm rot="10800000">
                <a:off x="6068925" y="4030174"/>
                <a:ext cx="2319497" cy="417594"/>
              </a:xfrm>
              <a:prstGeom prst="snip2SameRect">
                <a:avLst>
                  <a:gd name="adj1" fmla="val 50000"/>
                  <a:gd name="adj2" fmla="val 2329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1" name="Кольцо 30"/>
            <p:cNvSpPr/>
            <p:nvPr/>
          </p:nvSpPr>
          <p:spPr>
            <a:xfrm>
              <a:off x="5994606" y="4492229"/>
              <a:ext cx="236787" cy="236787"/>
            </a:xfrm>
            <a:prstGeom prst="donut">
              <a:avLst>
                <a:gd name="adj" fmla="val 21136"/>
              </a:avLst>
            </a:prstGeom>
            <a:solidFill>
              <a:srgbClr val="00B050"/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08" y="3440003"/>
            <a:ext cx="628788" cy="940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134718" y="591071"/>
            <a:ext cx="4653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Чему равна масса дыни?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45694" y="44624"/>
            <a:ext cx="682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78. Величины. Масса. Килограмм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308000" y="14285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45694" y="2996952"/>
            <a:ext cx="8854290" cy="0"/>
          </a:xfrm>
          <a:prstGeom prst="line">
            <a:avLst/>
          </a:prstGeom>
          <a:ln w="1905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4" name="TextBox 7173"/>
          <p:cNvSpPr txBox="1"/>
          <p:nvPr/>
        </p:nvSpPr>
        <p:spPr>
          <a:xfrm>
            <a:off x="159370" y="5379567"/>
            <a:ext cx="7965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Сравни теперь массу дыни и массу пакета с рисом.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4" name="Группа 73"/>
          <p:cNvGrpSpPr/>
          <p:nvPr/>
        </p:nvGrpSpPr>
        <p:grpSpPr>
          <a:xfrm>
            <a:off x="2200838" y="1196752"/>
            <a:ext cx="1782910" cy="1355547"/>
            <a:chOff x="5372825" y="2914410"/>
            <a:chExt cx="2727566" cy="2073771"/>
          </a:xfrm>
        </p:grpSpPr>
        <p:sp>
          <p:nvSpPr>
            <p:cNvPr id="75" name="Блок-схема: процесс 74"/>
            <p:cNvSpPr/>
            <p:nvPr/>
          </p:nvSpPr>
          <p:spPr>
            <a:xfrm>
              <a:off x="6017922" y="4581130"/>
              <a:ext cx="184959" cy="407051"/>
            </a:xfrm>
            <a:prstGeom prst="flowChartProcess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2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6" name="Группа 75"/>
            <p:cNvGrpSpPr/>
            <p:nvPr/>
          </p:nvGrpSpPr>
          <p:grpSpPr>
            <a:xfrm>
              <a:off x="5372825" y="2914410"/>
              <a:ext cx="2727566" cy="1666718"/>
              <a:chOff x="5660856" y="3045086"/>
              <a:chExt cx="2727566" cy="1666718"/>
            </a:xfr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50000">
                  <a:schemeClr val="bg2">
                    <a:shade val="675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89" name="Блок-схема: процесс 88"/>
              <p:cNvSpPr/>
              <p:nvPr/>
            </p:nvSpPr>
            <p:spPr>
              <a:xfrm>
                <a:off x="6300192" y="4461632"/>
                <a:ext cx="201678" cy="250172"/>
              </a:xfrm>
              <a:prstGeom prst="flowChartProcess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0" name="Скругленный прямоугольник 89"/>
              <p:cNvSpPr/>
              <p:nvPr/>
            </p:nvSpPr>
            <p:spPr>
              <a:xfrm>
                <a:off x="6084168" y="3231928"/>
                <a:ext cx="216024" cy="994292"/>
              </a:xfrm>
              <a:prstGeom prst="roundRect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3" name="Хорда 92"/>
              <p:cNvSpPr/>
              <p:nvPr/>
            </p:nvSpPr>
            <p:spPr>
              <a:xfrm rot="6466876">
                <a:off x="5927805" y="3045086"/>
                <a:ext cx="373685" cy="373685"/>
              </a:xfrm>
              <a:prstGeom prst="chord">
                <a:avLst>
                  <a:gd name="adj1" fmla="val 3894283"/>
                  <a:gd name="adj2" fmla="val 15130867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5660856" y="3247169"/>
                <a:ext cx="454552" cy="11831"/>
              </a:xfrm>
              <a:prstGeom prst="line">
                <a:avLst/>
              </a:prstGeom>
              <a:grpFill/>
              <a:ln w="28575"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Прямоугольник с двумя вырезанными соседними углами 94"/>
              <p:cNvSpPr/>
              <p:nvPr/>
            </p:nvSpPr>
            <p:spPr>
              <a:xfrm rot="10800000">
                <a:off x="6068925" y="4030174"/>
                <a:ext cx="2319497" cy="417594"/>
              </a:xfrm>
              <a:prstGeom prst="snip2SameRect">
                <a:avLst>
                  <a:gd name="adj1" fmla="val 50000"/>
                  <a:gd name="adj2" fmla="val 2329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77" name="Кольцо 76"/>
            <p:cNvSpPr/>
            <p:nvPr/>
          </p:nvSpPr>
          <p:spPr>
            <a:xfrm>
              <a:off x="5994606" y="4492229"/>
              <a:ext cx="236787" cy="236787"/>
            </a:xfrm>
            <a:prstGeom prst="donut">
              <a:avLst>
                <a:gd name="adj" fmla="val 21136"/>
              </a:avLst>
            </a:prstGeom>
            <a:solidFill>
              <a:srgbClr val="00B050"/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353515" y="1599183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кг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45711" y="1588909"/>
            <a:ext cx="307804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65583" y="1599183"/>
            <a:ext cx="334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344430" y="1599183"/>
            <a:ext cx="334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680004" y="1599183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кг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6372200" y="1599183"/>
            <a:ext cx="307804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136396" y="1599183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кг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79560" y="1545641"/>
            <a:ext cx="459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336713" y="1545642"/>
            <a:ext cx="459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838105" y="1590245"/>
            <a:ext cx="307804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22803" y="1588730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grpSp>
        <p:nvGrpSpPr>
          <p:cNvPr id="96" name="Группа 95"/>
          <p:cNvGrpSpPr/>
          <p:nvPr/>
        </p:nvGrpSpPr>
        <p:grpSpPr>
          <a:xfrm flipH="1">
            <a:off x="179512" y="3429000"/>
            <a:ext cx="1782910" cy="1355547"/>
            <a:chOff x="5372825" y="2914410"/>
            <a:chExt cx="2727566" cy="2073771"/>
          </a:xfrm>
        </p:grpSpPr>
        <p:sp>
          <p:nvSpPr>
            <p:cNvPr id="97" name="Блок-схема: процесс 96"/>
            <p:cNvSpPr/>
            <p:nvPr/>
          </p:nvSpPr>
          <p:spPr>
            <a:xfrm>
              <a:off x="6017922" y="4581130"/>
              <a:ext cx="184959" cy="407051"/>
            </a:xfrm>
            <a:prstGeom prst="flowChartProcess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2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8" name="Группа 97"/>
            <p:cNvGrpSpPr/>
            <p:nvPr/>
          </p:nvGrpSpPr>
          <p:grpSpPr>
            <a:xfrm>
              <a:off x="5372825" y="2914410"/>
              <a:ext cx="2727566" cy="1666718"/>
              <a:chOff x="5660856" y="3045086"/>
              <a:chExt cx="2727566" cy="1666718"/>
            </a:xfr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50000">
                  <a:schemeClr val="bg2">
                    <a:shade val="675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100" name="Блок-схема: процесс 99"/>
              <p:cNvSpPr/>
              <p:nvPr/>
            </p:nvSpPr>
            <p:spPr>
              <a:xfrm>
                <a:off x="6300192" y="4461632"/>
                <a:ext cx="201678" cy="250172"/>
              </a:xfrm>
              <a:prstGeom prst="flowChartProcess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1" name="Скругленный прямоугольник 100"/>
              <p:cNvSpPr/>
              <p:nvPr/>
            </p:nvSpPr>
            <p:spPr>
              <a:xfrm>
                <a:off x="6084168" y="3231928"/>
                <a:ext cx="216024" cy="994292"/>
              </a:xfrm>
              <a:prstGeom prst="roundRect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2" name="Хорда 101"/>
              <p:cNvSpPr/>
              <p:nvPr/>
            </p:nvSpPr>
            <p:spPr>
              <a:xfrm rot="6466876">
                <a:off x="5927805" y="3045086"/>
                <a:ext cx="373685" cy="373685"/>
              </a:xfrm>
              <a:prstGeom prst="chord">
                <a:avLst>
                  <a:gd name="adj1" fmla="val 3894283"/>
                  <a:gd name="adj2" fmla="val 15130867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03" name="Прямая соединительная линия 102"/>
              <p:cNvCxnSpPr/>
              <p:nvPr/>
            </p:nvCxnSpPr>
            <p:spPr>
              <a:xfrm>
                <a:off x="5660856" y="3247169"/>
                <a:ext cx="454552" cy="11831"/>
              </a:xfrm>
              <a:prstGeom prst="line">
                <a:avLst/>
              </a:prstGeom>
              <a:grpFill/>
              <a:ln w="28575"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Прямоугольник с двумя вырезанными соседними углами 103"/>
              <p:cNvSpPr/>
              <p:nvPr/>
            </p:nvSpPr>
            <p:spPr>
              <a:xfrm rot="10800000">
                <a:off x="6068925" y="4030174"/>
                <a:ext cx="2319497" cy="417594"/>
              </a:xfrm>
              <a:prstGeom prst="snip2SameRect">
                <a:avLst>
                  <a:gd name="adj1" fmla="val 50000"/>
                  <a:gd name="adj2" fmla="val 2329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9" name="Кольцо 98"/>
            <p:cNvSpPr/>
            <p:nvPr/>
          </p:nvSpPr>
          <p:spPr>
            <a:xfrm>
              <a:off x="5994606" y="4492229"/>
              <a:ext cx="236787" cy="236787"/>
            </a:xfrm>
            <a:prstGeom prst="donut">
              <a:avLst>
                <a:gd name="adj" fmla="val 21136"/>
              </a:avLst>
            </a:prstGeom>
            <a:solidFill>
              <a:srgbClr val="00B050"/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Группа 106"/>
          <p:cNvGrpSpPr/>
          <p:nvPr/>
        </p:nvGrpSpPr>
        <p:grpSpPr>
          <a:xfrm>
            <a:off x="2191291" y="3432907"/>
            <a:ext cx="1782910" cy="1355547"/>
            <a:chOff x="5372825" y="2914410"/>
            <a:chExt cx="2727566" cy="2073771"/>
          </a:xfrm>
        </p:grpSpPr>
        <p:sp>
          <p:nvSpPr>
            <p:cNvPr id="108" name="Блок-схема: процесс 107"/>
            <p:cNvSpPr/>
            <p:nvPr/>
          </p:nvSpPr>
          <p:spPr>
            <a:xfrm>
              <a:off x="6017922" y="4581130"/>
              <a:ext cx="184959" cy="407051"/>
            </a:xfrm>
            <a:prstGeom prst="flowChartProcess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tx2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09" name="Группа 108"/>
            <p:cNvGrpSpPr/>
            <p:nvPr/>
          </p:nvGrpSpPr>
          <p:grpSpPr>
            <a:xfrm>
              <a:off x="5372825" y="2914410"/>
              <a:ext cx="2727566" cy="1666718"/>
              <a:chOff x="5660856" y="3045086"/>
              <a:chExt cx="2727566" cy="1666718"/>
            </a:xfrm>
            <a:gradFill flip="none" rotWithShape="1">
              <a:gsLst>
                <a:gs pos="0">
                  <a:schemeClr val="bg2">
                    <a:shade val="30000"/>
                    <a:satMod val="115000"/>
                  </a:schemeClr>
                </a:gs>
                <a:gs pos="50000">
                  <a:schemeClr val="bg2">
                    <a:shade val="67500"/>
                    <a:satMod val="115000"/>
                  </a:schemeClr>
                </a:gs>
                <a:gs pos="100000">
                  <a:schemeClr val="bg2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</p:grpSpPr>
          <p:sp>
            <p:nvSpPr>
              <p:cNvPr id="111" name="Блок-схема: процесс 110"/>
              <p:cNvSpPr/>
              <p:nvPr/>
            </p:nvSpPr>
            <p:spPr>
              <a:xfrm>
                <a:off x="6300192" y="4461632"/>
                <a:ext cx="201678" cy="250172"/>
              </a:xfrm>
              <a:prstGeom prst="flowChartProcess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2" name="Скругленный прямоугольник 111"/>
              <p:cNvSpPr/>
              <p:nvPr/>
            </p:nvSpPr>
            <p:spPr>
              <a:xfrm>
                <a:off x="6084168" y="3231928"/>
                <a:ext cx="216024" cy="994292"/>
              </a:xfrm>
              <a:prstGeom prst="roundRect">
                <a:avLst/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3" name="Хорда 112"/>
              <p:cNvSpPr/>
              <p:nvPr/>
            </p:nvSpPr>
            <p:spPr>
              <a:xfrm rot="6466876">
                <a:off x="5927805" y="3045086"/>
                <a:ext cx="373685" cy="373685"/>
              </a:xfrm>
              <a:prstGeom prst="chord">
                <a:avLst>
                  <a:gd name="adj1" fmla="val 3894283"/>
                  <a:gd name="adj2" fmla="val 15130867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14" name="Прямая соединительная линия 113"/>
              <p:cNvCxnSpPr/>
              <p:nvPr/>
            </p:nvCxnSpPr>
            <p:spPr>
              <a:xfrm>
                <a:off x="5660856" y="3247169"/>
                <a:ext cx="454552" cy="11831"/>
              </a:xfrm>
              <a:prstGeom prst="line">
                <a:avLst/>
              </a:prstGeom>
              <a:grpFill/>
              <a:ln w="28575"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5" name="Прямоугольник с двумя вырезанными соседними углами 114"/>
              <p:cNvSpPr/>
              <p:nvPr/>
            </p:nvSpPr>
            <p:spPr>
              <a:xfrm rot="10800000">
                <a:off x="6068925" y="4030174"/>
                <a:ext cx="2319497" cy="417594"/>
              </a:xfrm>
              <a:prstGeom prst="snip2SameRect">
                <a:avLst>
                  <a:gd name="adj1" fmla="val 50000"/>
                  <a:gd name="adj2" fmla="val 2329"/>
                </a:avLst>
              </a:prstGeom>
              <a:grpFill/>
              <a:ln>
                <a:solidFill>
                  <a:schemeClr val="tx2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10" name="Кольцо 109"/>
            <p:cNvSpPr/>
            <p:nvPr/>
          </p:nvSpPr>
          <p:spPr>
            <a:xfrm>
              <a:off x="5994606" y="4492229"/>
              <a:ext cx="236787" cy="236787"/>
            </a:xfrm>
            <a:prstGeom prst="donut">
              <a:avLst>
                <a:gd name="adj" fmla="val 21136"/>
              </a:avLst>
            </a:prstGeom>
            <a:solidFill>
              <a:srgbClr val="00B050"/>
            </a:solidFill>
            <a:ln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5036164" y="3835338"/>
            <a:ext cx="307804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870013" y="3781796"/>
            <a:ext cx="459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327166" y="3781797"/>
            <a:ext cx="459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5353515" y="3831431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кг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5965583" y="3831431"/>
            <a:ext cx="334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344430" y="3831431"/>
            <a:ext cx="334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6680004" y="3831431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кг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6372200" y="3831431"/>
            <a:ext cx="307804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136396" y="3831431"/>
            <a:ext cx="612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кг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7838105" y="3822493"/>
            <a:ext cx="307804" cy="36933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endParaRPr lang="ru-RU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7822803" y="3820978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0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729" y="2996952"/>
            <a:ext cx="5344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Чему равна масса  пакета с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рисом?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86470" y="1557952"/>
            <a:ext cx="743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 кг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7985602" y="3717611"/>
            <a:ext cx="743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 кг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49571" y="5805264"/>
            <a:ext cx="490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5761" y="2548392"/>
            <a:ext cx="3153623" cy="37655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5"/>
            </a:solidFill>
            <a:prstDash val="soli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ольцо 4"/>
          <p:cNvSpPr/>
          <p:nvPr/>
        </p:nvSpPr>
        <p:spPr>
          <a:xfrm>
            <a:off x="1725630" y="2076264"/>
            <a:ext cx="675671" cy="666274"/>
          </a:xfrm>
          <a:prstGeom prst="donut">
            <a:avLst>
              <a:gd name="adj" fmla="val 38047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5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56214" y="4784547"/>
            <a:ext cx="3153623" cy="37655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accent5"/>
            </a:solidFill>
            <a:prstDash val="soli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Кольцо 105"/>
          <p:cNvSpPr/>
          <p:nvPr/>
        </p:nvSpPr>
        <p:spPr>
          <a:xfrm>
            <a:off x="1716083" y="4312419"/>
            <a:ext cx="675671" cy="666274"/>
          </a:xfrm>
          <a:prstGeom prst="donut">
            <a:avLst>
              <a:gd name="adj" fmla="val 38047"/>
            </a:avLst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accent5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678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425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426 L -0.004 0.0074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425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426 L -0.004 0.0074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75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3.33333E-6 -0.0268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L 0.23073 -0.0004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2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33333E-6 L 0.32916 0.0023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58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425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426 L -0.004 0.00741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1.38889E-6 0.0425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0.0426 L -0.004 0.0074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1759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-3.33333E-6 -0.031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L 0.23073 -0.0004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2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33333E-6 L 0.32916 0.00231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58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44444E-6 L -0.53195 0.30232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97" y="15116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5185E-6 L -0.66597 0.61736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99" y="3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7174" grpId="0"/>
      <p:bldP spid="10" grpId="0"/>
      <p:bldP spid="10" grpId="1"/>
      <p:bldP spid="80" grpId="0"/>
      <p:bldP spid="80" grpId="1"/>
      <p:bldP spid="11" grpId="0"/>
      <p:bldP spid="117" grpId="0"/>
      <p:bldP spid="117" grpId="1"/>
      <p:bldP spid="118" grpId="0"/>
      <p:bldP spid="118" grpId="1"/>
      <p:bldP spid="128" grpId="0"/>
      <p:bldP spid="8" grpId="0"/>
      <p:bldP spid="12" grpId="0"/>
      <p:bldP spid="12" grpId="1"/>
      <p:bldP spid="129" grpId="0"/>
      <p:bldP spid="129" grpId="1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9172</TotalTime>
  <Words>586</Words>
  <Application>Microsoft Office PowerPoint</Application>
  <PresentationFormat>Экран (4:3)</PresentationFormat>
  <Paragraphs>100</Paragraphs>
  <Slides>11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Анна</cp:lastModifiedBy>
  <cp:revision>1047</cp:revision>
  <dcterms:created xsi:type="dcterms:W3CDTF">2010-10-26T14:31:01Z</dcterms:created>
  <dcterms:modified xsi:type="dcterms:W3CDTF">2013-02-05T21:11:19Z</dcterms:modified>
</cp:coreProperties>
</file>