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0" r:id="rId3"/>
    <p:sldId id="257" r:id="rId4"/>
    <p:sldId id="264" r:id="rId5"/>
    <p:sldId id="258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63" r:id="rId15"/>
    <p:sldId id="261" r:id="rId16"/>
    <p:sldId id="262" r:id="rId17"/>
    <p:sldId id="25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A392B7-2B5E-4D42-AEC4-F62FDB5BBDFE}" type="datetimeFigureOut">
              <a:rPr lang="ru-RU" smtClean="0"/>
              <a:t>26.11.2013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CBD41-4AB3-40B8-922D-62B59D1B340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773B5-BBC4-48E3-A9B7-A88BB77E751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773B5-BBC4-48E3-A9B7-A88BB77E751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773B5-BBC4-48E3-A9B7-A88BB77E751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773B5-BBC4-48E3-A9B7-A88BB77E751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773B5-BBC4-48E3-A9B7-A88BB77E751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773B5-BBC4-48E3-A9B7-A88BB77E751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773B5-BBC4-48E3-A9B7-A88BB77E751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E73E9-C81F-432D-B603-024C6E1B7979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7748A-D45C-4381-AF56-F4722823C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andmade-ltd.ru/journal/children...hka.html" TargetMode="External"/><Relationship Id="rId13" Type="http://schemas.openxmlformats.org/officeDocument/2006/relationships/hyperlink" Target="http://www.prozagadki.ru/zagadki-sharady/" TargetMode="External"/><Relationship Id="rId18" Type="http://schemas.openxmlformats.org/officeDocument/2006/relationships/hyperlink" Target="http://filmiki.arjlover.net/" TargetMode="External"/><Relationship Id="rId3" Type="http://schemas.openxmlformats.org/officeDocument/2006/relationships/hyperlink" Target="http://www.gothamist.com/2003/07/18/lions_a...h_my.php" TargetMode="External"/><Relationship Id="rId7" Type="http://schemas.openxmlformats.org/officeDocument/2006/relationships/hyperlink" Target="http://www.newwoman.ru/ng_cock_elka.html" TargetMode="External"/><Relationship Id="rId12" Type="http://schemas.openxmlformats.org/officeDocument/2006/relationships/hyperlink" Target="http://www.raskraska.com/raskraski/270/10.html" TargetMode="External"/><Relationship Id="rId17" Type="http://schemas.openxmlformats.org/officeDocument/2006/relationships/hyperlink" Target="http://www.babyblog.ru/user/Abrikosik/917147" TargetMode="External"/><Relationship Id="rId2" Type="http://schemas.openxmlformats.org/officeDocument/2006/relationships/hyperlink" Target="http://www.punico.idknet.com/azb-ru-4/azb-ru-4.htm" TargetMode="External"/><Relationship Id="rId16" Type="http://schemas.openxmlformats.org/officeDocument/2006/relationships/hyperlink" Target="http://rusedu.ru/detail_4447.html" TargetMode="External"/><Relationship Id="rId20" Type="http://schemas.openxmlformats.org/officeDocument/2006/relationships/hyperlink" Target="http://www.dkataev.ru/alphabet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iveinternet.ru/showjournal....3D912690" TargetMode="External"/><Relationship Id="rId11" Type="http://schemas.openxmlformats.org/officeDocument/2006/relationships/hyperlink" Target="http://www.w2.com.ua/2010/02/sonnik-bukva-h/" TargetMode="External"/><Relationship Id="rId5" Type="http://schemas.openxmlformats.org/officeDocument/2006/relationships/hyperlink" Target="http://www.stfond.ru/s-ya.htm" TargetMode="External"/><Relationship Id="rId15" Type="http://schemas.openxmlformats.org/officeDocument/2006/relationships/hyperlink" Target="http://clipartcorel.narod.ru/index.html" TargetMode="External"/><Relationship Id="rId10" Type="http://schemas.openxmlformats.org/officeDocument/2006/relationships/hyperlink" Target="http://www.hohttp/www.raskraska.com/raskraski/270/10.html" TargetMode="External"/><Relationship Id="rId19" Type="http://schemas.openxmlformats.org/officeDocument/2006/relationships/hyperlink" Target="http://www.lenagold.ru/" TargetMode="External"/><Relationship Id="rId4" Type="http://schemas.openxmlformats.org/officeDocument/2006/relationships/hyperlink" Target="http://www.iblogpets.com/ten-tips-to-help-k...-page-1/" TargetMode="External"/><Relationship Id="rId9" Type="http://schemas.openxmlformats.org/officeDocument/2006/relationships/hyperlink" Target="http://www.emax.ru/pupils/article/read4072.html" TargetMode="External"/><Relationship Id="rId14" Type="http://schemas.openxmlformats.org/officeDocument/2006/relationships/hyperlink" Target="http://www.sgotovim.ru/Fish/jarfish/_6jarfish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H:\&#1087;&#1086;&#1076;&#1075;&#1086;&#1090;&#1086;&#1074;&#1082;&#1072;\13\bukva_h\bukva_h.wm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H:\&#1087;&#1086;&#1076;&#1075;&#1086;&#1090;&#1086;&#1074;&#1082;&#1072;\13\bukva_h\homa.wm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Doc1.docx" TargetMode="Externa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071802" y="2643182"/>
            <a:ext cx="4320222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УЧИМ БУКВЫ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9912" y="4077072"/>
            <a:ext cx="2989857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БУКВА Х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6519446"/>
            <a:ext cx="79625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err="1" smtClean="0"/>
              <a:t>Бойкова</a:t>
            </a:r>
            <a:r>
              <a:rPr lang="ru-RU" sz="1600" b="1" dirty="0" smtClean="0"/>
              <a:t> Оксана Владимировна, учитель начальных классов МОУ СОШ №1 г. Конаково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1700808"/>
            <a:ext cx="6078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6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12160" y="1700808"/>
            <a:ext cx="6062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У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0_5355c_81195602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411760" y="1124744"/>
            <a:ext cx="1043147" cy="827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3768" y="3861048"/>
            <a:ext cx="6078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6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2160" y="3789040"/>
            <a:ext cx="7986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Ы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0_5355c_81195602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411760" y="3212976"/>
            <a:ext cx="1043147" cy="8275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9872" y="5373216"/>
            <a:ext cx="9444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r>
              <a:rPr lang="ru-RU" sz="5400" b="1" dirty="0" smtClean="0">
                <a:solidFill>
                  <a:srgbClr val="FF0000"/>
                </a:solidFill>
              </a:rPr>
              <a:t>У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5373216"/>
            <a:ext cx="11192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r>
              <a:rPr lang="ru-RU" sz="5400" b="1" dirty="0" smtClean="0">
                <a:solidFill>
                  <a:srgbClr val="FF0000"/>
                </a:solidFill>
              </a:rPr>
              <a:t>Ы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1411 C 0.01198 -0.00995 0.01979 -0.01734 0.03108 -0.01896 C 0.03542 -0.01943 0.03993 -0.02012 0.04427 -0.02058 C 0.06042 -0.03099 0.0651 -0.03445 0.08542 -0.03654 C 0.10573 -0.04301 0.1283 -0.04347 0.14931 -0.04602 C 0.16163 -0.04763 0.17326 -0.0511 0.18559 -0.05226 C 0.21128 -0.0518 0.23715 -0.05226 0.26285 -0.05087 C 0.27622 -0.05018 0.28906 -0.03746 0.30052 -0.03168 C 0.31233 -0.0259 0.32708 -0.02266 0.33993 -0.02058 C 0.35 -0.01711 0.3533 -0.02058 0.36128 -0.01249 C 0.3658 -0.00023 0.3592 -0.01596 0.36788 -0.00301 C 0.37153 0.00231 0.37083 0.0074 0.37622 0.01318 " pathEditMode="relative" rAng="0" ptsTypes="ff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1411 C 0.01198 -0.00995 0.01979 -0.01734 0.03108 -0.01896 C 0.03542 -0.01943 0.03993 -0.02012 0.04427 -0.02058 C 0.06042 -0.03099 0.0651 -0.03445 0.08542 -0.03654 C 0.10573 -0.04301 0.1283 -0.04347 0.14931 -0.04602 C 0.16163 -0.04763 0.17326 -0.0511 0.18559 -0.05226 C 0.21128 -0.0518 0.23715 -0.05226 0.26285 -0.05087 C 0.27622 -0.05018 0.28906 -0.03746 0.30052 -0.03168 C 0.31233 -0.0259 0.32708 -0.02266 0.33993 -0.02058 C 0.35 -0.01711 0.3533 -0.02058 0.36128 -0.01249 C 0.3658 -0.00023 0.3592 -0.01596 0.36788 -0.00301 C 0.37153 0.00231 0.37083 0.0074 0.37622 0.01318 " pathEditMode="relative" rAng="0" ptsTypes="fffffffffff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1700808"/>
            <a:ext cx="6078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6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12160" y="1700808"/>
            <a:ext cx="5998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0_5355c_81195602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411760" y="1124744"/>
            <a:ext cx="1043147" cy="827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3768" y="3861048"/>
            <a:ext cx="6078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B050"/>
                </a:solidFill>
              </a:rPr>
              <a:t>Х</a:t>
            </a:r>
            <a:endParaRPr lang="ru-RU" sz="60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2160" y="3789040"/>
            <a:ext cx="68640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И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0_5355c_81195602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411760" y="3212976"/>
            <a:ext cx="1043147" cy="8275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9872" y="5373216"/>
            <a:ext cx="9396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r>
              <a:rPr lang="ru-RU" sz="5400" b="1" dirty="0" smtClean="0">
                <a:solidFill>
                  <a:srgbClr val="FF0000"/>
                </a:solidFill>
              </a:rPr>
              <a:t>Э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5373216"/>
            <a:ext cx="10182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Х</a:t>
            </a:r>
            <a:r>
              <a:rPr lang="ru-RU" sz="5400" b="1" dirty="0" smtClean="0">
                <a:solidFill>
                  <a:srgbClr val="FF0000"/>
                </a:solidFill>
              </a:rPr>
              <a:t>И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1411 C 0.01198 -0.00995 0.01979 -0.01734 0.03108 -0.01896 C 0.03542 -0.01943 0.03993 -0.02012 0.04427 -0.02058 C 0.06042 -0.03099 0.0651 -0.03445 0.08542 -0.03654 C 0.10573 -0.04301 0.1283 -0.04347 0.14931 -0.04602 C 0.16163 -0.04763 0.17326 -0.0511 0.18559 -0.05226 C 0.21128 -0.0518 0.23715 -0.05226 0.26285 -0.05087 C 0.27622 -0.05018 0.28906 -0.03746 0.30052 -0.03168 C 0.31233 -0.0259 0.32708 -0.02266 0.33993 -0.02058 C 0.35 -0.01711 0.3533 -0.02058 0.36128 -0.01249 C 0.3658 -0.00023 0.3592 -0.01596 0.36788 -0.00301 C 0.37153 0.00231 0.37083 0.0074 0.37622 0.01318 " pathEditMode="relative" rAng="0" ptsTypes="ff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1411 C 0.01198 -0.00995 0.01979 -0.01734 0.03108 -0.01896 C 0.03542 -0.01943 0.03993 -0.02012 0.04427 -0.02058 C 0.06042 -0.03099 0.0651 -0.03445 0.08542 -0.03654 C 0.10573 -0.04301 0.1283 -0.04347 0.14931 -0.04602 C 0.16163 -0.04763 0.17326 -0.0511 0.18559 -0.05226 C 0.21128 -0.0518 0.23715 -0.05226 0.26285 -0.05087 C 0.27622 -0.05018 0.28906 -0.03746 0.30052 -0.03168 C 0.31233 -0.0259 0.32708 -0.02266 0.33993 -0.02058 C 0.35 -0.01711 0.3533 -0.02058 0.36128 -0.01249 C 0.3658 -0.00023 0.3592 -0.01596 0.36788 -0.00301 C 0.37153 0.00231 0.37083 0.0074 0.37622 0.01318 " pathEditMode="relative" rAng="0" ptsTypes="fffffffffff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124744"/>
            <a:ext cx="9861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А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1760" y="1124744"/>
            <a:ext cx="9227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Э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2492896"/>
            <a:ext cx="10173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О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2492896"/>
            <a:ext cx="10182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И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3933056"/>
            <a:ext cx="9444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У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11760" y="3933056"/>
            <a:ext cx="9861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А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5373216"/>
            <a:ext cx="11192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Ы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1760" y="5373216"/>
            <a:ext cx="10173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О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52120" y="1124744"/>
            <a:ext cx="9861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r>
              <a:rPr lang="ru-RU" sz="5400" b="1" dirty="0" smtClean="0">
                <a:solidFill>
                  <a:srgbClr val="FF0000"/>
                </a:solidFill>
              </a:rPr>
              <a:t>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92280" y="1124744"/>
            <a:ext cx="9396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r>
              <a:rPr lang="ru-RU" sz="5400" b="1" dirty="0" smtClean="0">
                <a:solidFill>
                  <a:srgbClr val="FF0000"/>
                </a:solidFill>
              </a:rPr>
              <a:t>Э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0112" y="2564904"/>
            <a:ext cx="10146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r>
              <a:rPr lang="ru-RU" sz="5400" b="1" dirty="0" smtClean="0">
                <a:solidFill>
                  <a:srgbClr val="FF0000"/>
                </a:solidFill>
              </a:rPr>
              <a:t>О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92280" y="2564904"/>
            <a:ext cx="10182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Х</a:t>
            </a:r>
            <a:r>
              <a:rPr lang="ru-RU" sz="5400" b="1" dirty="0" smtClean="0">
                <a:solidFill>
                  <a:srgbClr val="FF0000"/>
                </a:solidFill>
              </a:rPr>
              <a:t>И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24128" y="4005064"/>
            <a:ext cx="9444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r>
              <a:rPr lang="ru-RU" sz="5400" b="1" dirty="0" smtClean="0">
                <a:solidFill>
                  <a:srgbClr val="FF0000"/>
                </a:solidFill>
              </a:rPr>
              <a:t>У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36296" y="4005064"/>
            <a:ext cx="9861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r>
              <a:rPr lang="ru-RU" sz="5400" b="1" dirty="0" smtClean="0">
                <a:solidFill>
                  <a:srgbClr val="FF0000"/>
                </a:solidFill>
              </a:rPr>
              <a:t>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24128" y="5373216"/>
            <a:ext cx="11192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r>
              <a:rPr lang="ru-RU" sz="5400" b="1" dirty="0" smtClean="0">
                <a:solidFill>
                  <a:srgbClr val="FF0000"/>
                </a:solidFill>
              </a:rPr>
              <a:t>Ы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64288" y="5373216"/>
            <a:ext cx="10146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r>
              <a:rPr lang="ru-RU" sz="5400" b="1" dirty="0" smtClean="0">
                <a:solidFill>
                  <a:srgbClr val="FF0000"/>
                </a:solidFill>
              </a:rPr>
              <a:t>О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18" name="Рисунок 17" descr="0_5355c_81195602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3563888" y="548680"/>
            <a:ext cx="1904762" cy="15111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071546"/>
            <a:ext cx="74295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002060"/>
                </a:solidFill>
              </a:rPr>
              <a:t>ХОМКА              </a:t>
            </a:r>
          </a:p>
          <a:p>
            <a:r>
              <a:rPr lang="ru-RU" sz="6000" dirty="0" smtClean="0">
                <a:solidFill>
                  <a:srgbClr val="002060"/>
                </a:solidFill>
              </a:rPr>
              <a:t>                  ЭХО  </a:t>
            </a:r>
          </a:p>
          <a:p>
            <a:r>
              <a:rPr lang="ru-RU" sz="6000" smtClean="0">
                <a:solidFill>
                  <a:srgbClr val="002060"/>
                </a:solidFill>
              </a:rPr>
              <a:t>                               МУХИ                </a:t>
            </a:r>
            <a:r>
              <a:rPr lang="ru-RU" sz="6000" dirty="0" smtClean="0">
                <a:solidFill>
                  <a:srgbClr val="002060"/>
                </a:solidFill>
              </a:rPr>
              <a:t>НИТКИ</a:t>
            </a:r>
            <a:endParaRPr lang="ru-RU" sz="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4" name="Picture 4" descr="karanda1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9561843" flipV="1">
            <a:off x="6372225" y="4508500"/>
            <a:ext cx="1944688" cy="511175"/>
          </a:xfrm>
          <a:prstGeom prst="rect">
            <a:avLst/>
          </a:prstGeom>
          <a:noFill/>
        </p:spPr>
      </p:pic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>
            <a:off x="8215338" y="5857892"/>
            <a:ext cx="621218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68178E-6 L -0.31094 -0.068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094 -0.06869 C -0.30295 -0.08164 -0.29497 -0.09459 -0.28629 -0.10523 C -0.27761 -0.11587 -0.26806 -0.12766 -0.25903 -0.13275 C -0.25 -0.13784 -0.23959 -0.13715 -0.2316 -0.13622 C -0.22361 -0.1353 -0.21615 -0.13414 -0.21094 -0.1272 C -0.20573 -0.12026 -0.20139 -0.10616 -0.2 -0.09436 C -0.19861 -0.08257 -0.2 -0.0747 -0.20278 -0.05597 C -0.20556 -0.03724 -0.2092 -0.00579 -0.2165 0.01873 C -0.22379 0.04324 -0.23594 0.07123 -0.2467 0.09181 C -0.25747 0.11239 -0.26997 0.1302 -0.28091 0.14292 C -0.29184 0.15564 -0.30278 0.1642 -0.31233 0.16836 C -0.32188 0.17252 -0.33108 0.17113 -0.33837 0.16836 C -0.34566 0.16558 -0.35174 0.15865 -0.35625 0.15194 C -0.36077 0.14523 -0.36493 0.12974 -0.3658 0.12835 C -0.36667 0.12696 -0.36754 0.13691 -0.36163 0.14292 C -0.35573 0.14893 -0.33976 0.16096 -0.33021 0.16489 C -0.32066 0.16882 -0.31233 0.17021 -0.30417 0.16651 C -0.29601 0.16281 -0.28924 0.1531 -0.28091 0.14292 C -0.27257 0.13274 -0.26389 0.12419 -0.25347 0.10453 C -0.24306 0.08487 -0.22865 0.05319 -0.21788 0.02428 C -0.20712 -0.00463 -0.19844 -0.04579 -0.18906 -0.06869 C -0.17969 -0.09159 -0.17066 -0.10176 -0.16163 -0.11263 C -0.15261 -0.1235 -0.14323 -0.13044 -0.13438 -0.13437 C -0.12552 -0.1383 -0.11632 -0.13923 -0.10834 -0.13622 C -0.10035 -0.13321 -0.09045 -0.12234 -0.08629 -0.11633 C -0.08212 -0.11032 -0.08351 -0.09968 -0.08368 -0.09991 C -0.08386 -0.10014 -0.08386 -0.11194 -0.08768 -0.11795 C -0.0915 -0.12396 -0.09983 -0.13321 -0.10695 -0.13622 C -0.11406 -0.13923 -0.12136 -0.14015 -0.13021 -0.13622 C -0.13906 -0.13229 -0.15122 -0.12304 -0.16042 -0.11263 C -0.16962 -0.10222 -0.17795 -0.0895 -0.18507 -0.07424 C -0.19219 -0.05898 -0.19844 -0.03493 -0.20278 -0.02128 C -0.20712 -0.00764 -0.20729 -0.00417 -0.21094 0.00786 C -0.21459 0.01989 -0.22084 0.03769 -0.22466 0.05157 C -0.22847 0.06544 -0.23299 0.08094 -0.23438 0.09181 C -0.23577 0.10268 -0.23368 0.10823 -0.23299 0.11725 C -0.23229 0.12627 -0.23351 0.13853 -0.23004 0.14662 C -0.22656 0.15471 -0.21893 0.16235 -0.21233 0.16651 C -0.20573 0.17067 -0.19896 0.17322 -0.19045 0.17206 C -0.18195 0.1709 -0.17049 0.16628 -0.16163 0.15934 C -0.15278 0.1524 -0.14427 0.13991 -0.13698 0.1302 C -0.12969 0.12049 -0.12379 0.11054 -0.11788 0.10083 " pathEditMode="relative" rAng="0" ptsTypes="aaaaaaaaaaaaaaaaaaaaaaaaaaaaaaaaaaaaaaaaaa">
                                      <p:cBhvr>
                                        <p:cTn id="10" dur="8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" y="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karanda1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9532221" flipV="1">
            <a:off x="6372225" y="4508500"/>
            <a:ext cx="1944688" cy="511175"/>
          </a:xfrm>
          <a:prstGeom prst="rect">
            <a:avLst/>
          </a:prstGeom>
          <a:noFill/>
        </p:spPr>
      </p:pic>
      <p:sp>
        <p:nvSpPr>
          <p:cNvPr id="4" name="Управляющая кнопка: возврат 3">
            <a:hlinkClick r:id="" action="ppaction://hlinkshowjump?jump=endshow" highlightClick="1"/>
          </p:cNvPr>
          <p:cNvSpPr/>
          <p:nvPr/>
        </p:nvSpPr>
        <p:spPr>
          <a:xfrm>
            <a:off x="7956376" y="5661248"/>
            <a:ext cx="827584" cy="826392"/>
          </a:xfrm>
          <a:prstGeom prst="actionButtonRetur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73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68178E-6 L -0.40538 -0.404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" y="-2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539 -0.40448 C -0.39879 -0.41836 -0.39202 -0.432 -0.38351 -0.44472 C -0.375 -0.45744 -0.36476 -0.47086 -0.35469 -0.48126 C -0.34462 -0.49167 -0.33403 -0.50162 -0.32327 -0.5067 C -0.3125 -0.51179 -0.30052 -0.51202 -0.29045 -0.51225 C -0.28039 -0.51249 -0.27153 -0.51595 -0.26302 -0.50855 C -0.25452 -0.50115 -0.24584 -0.48681 -0.23976 -0.46831 C -0.23368 -0.44981 -0.22761 -0.42322 -0.22605 -0.39731 C -0.22448 -0.37141 -0.22622 -0.34505 -0.23004 -0.31336 C -0.23386 -0.28168 -0.24219 -0.23843 -0.24931 -0.20744 C -0.25643 -0.17645 -0.26441 -0.15171 -0.27257 -0.12719 C -0.28073 -0.10268 -0.28542 -0.08973 -0.29861 -0.05966 C -0.31181 -0.0296 -0.33403 0.02082 -0.35209 0.05343 C -0.37014 0.08603 -0.38785 0.11633 -0.40677 0.13553 C -0.4257 0.15472 -0.44914 0.16628 -0.4658 0.16837 C -0.48247 0.17045 -0.49723 0.15796 -0.50677 0.14848 C -0.51632 0.13899 -0.5198 0.12535 -0.52327 0.11194 " pathEditMode="relative" rAng="0" ptsTypes="aaaaaaaaaaaaaaaaA">
                                      <p:cBhvr>
                                        <p:cTn id="10" dur="5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2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2327 0.11193 C -0.52327 0.11355 -0.27604 -0.16767 -0.02743 -0.4461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43 -0.44612 C -0.03247 -0.45653 -0.03733 -0.4667 -0.04254 -0.47526 C -0.04775 -0.48381 -0.05347 -0.49214 -0.05903 -0.49723 C -0.06459 -0.50232 -0.06875 -0.50347 -0.07552 -0.50625 C -0.08229 -0.50902 -0.09063 -0.51573 -0.10018 -0.51365 C -0.10972 -0.51157 -0.12153 -0.50347 -0.13299 -0.49353 C -0.14445 -0.48358 -0.15625 -0.47179 -0.16858 -0.45329 C -0.18091 -0.43479 -0.19584 -0.4075 -0.20695 -0.38229 C -0.21806 -0.35708 -0.22622 -0.32863 -0.23559 -0.30227 C -0.24497 -0.27591 -0.25417 -0.25278 -0.26302 -0.22387 C -0.27188 -0.19496 -0.28281 -0.15634 -0.28924 -0.12859 C -0.29566 -0.10084 -0.29861 -0.08465 -0.30139 -0.05782 C -0.30417 -0.03099 -0.30504 0.00693 -0.30556 0.03214 C -0.30608 0.05735 -0.30764 0.07562 -0.30417 0.09412 C -0.3007 0.11262 -0.29306 0.13136 -0.28507 0.14338 C -0.27709 0.15541 -0.26858 0.16396 -0.25625 0.16697 C -0.24393 0.16998 -0.22483 0.16928 -0.21111 0.16165 C -0.1974 0.15402 -0.18698 0.13691 -0.17413 0.12141 C -0.16129 0.10592 -0.14306 0.08001 -0.13438 0.06845 C -0.1257 0.05689 -0.12396 0.05434 -0.12205 0.05203 " pathEditMode="relative" rAng="0" ptsTypes="aaaaaaaaaaaaaaaaaaaa">
                                      <p:cBhvr>
                                        <p:cTn id="16" dur="5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" y="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34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http://www.punico.idknet.com/azb-ru-4/azb-ru-4.htm</a:t>
            </a:r>
            <a:r>
              <a:rPr lang="ru-RU" dirty="0" smtClean="0"/>
              <a:t> - стихотворение про хомяка и рисунок</a:t>
            </a: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769161"/>
            <a:ext cx="387958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www.gothamist.com/2003/07/18/lions_a...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h_my.php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лев и тигр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www.iblogpets.com/ten-tips-to-help-k...-page-1/</a:t>
            </a:r>
            <a:r>
              <a:rPr kumimoji="0" lang="en-US" sz="1000" b="0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хорёк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www.stfond.ru/s-ya.htm</a:t>
            </a:r>
            <a:r>
              <a:rPr kumimoji="0" lang="en-US" sz="1000" b="0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хорьки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www.liveinternet.ru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/showjournal....3D912690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хомячок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www.newwoman.ru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ng_cock_elka.html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ёлка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www.handmade-ltd.ru/journal/children...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hka.html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хлопушка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www.emax.ru/pupils/article/read4072.html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хомяк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www.hohttp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://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www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raskraska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.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com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/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raskraski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/270/10.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html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www.w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2.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com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ua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/2010/02/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sonnik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-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bukva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-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h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/</a:t>
            </a:r>
            <a:r>
              <a:rPr kumimoji="0" lang="en-US" sz="1000" b="0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 буква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http://www.raskraska.com/raskraski/270/10.html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раскраска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www.prozagadki.ru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zagadki-sharady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буква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571744"/>
            <a:ext cx="4814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14"/>
              </a:rPr>
              <a:t>www.sgotovim.ru/Fish/jarfish/_6jarfish.html</a:t>
            </a:r>
            <a:r>
              <a:rPr lang="en-US" dirty="0" smtClean="0"/>
              <a:t> </a:t>
            </a:r>
            <a:r>
              <a:rPr lang="ru-RU" dirty="0" smtClean="0"/>
              <a:t>- хек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857496"/>
            <a:ext cx="6429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Аудиофайл</a:t>
            </a:r>
            <a:r>
              <a:rPr lang="ru-RU" dirty="0" smtClean="0"/>
              <a:t> для ролика взят с сайта </a:t>
            </a:r>
            <a:r>
              <a:rPr lang="en-US" dirty="0" smtClean="0"/>
              <a:t>http://alphabook.ru</a:t>
            </a:r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3357562"/>
            <a:ext cx="4606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smtClean="0">
                <a:hlinkClick r:id="rId15"/>
              </a:rPr>
              <a:t>http://clipartcorel.narod.ru/index.html</a:t>
            </a:r>
            <a:r>
              <a:rPr lang="ru-RU" dirty="0" smtClean="0"/>
              <a:t> - рамка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714752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6"/>
              </a:rPr>
              <a:t>http://rusedu.ru/detail_4447.html</a:t>
            </a:r>
            <a:r>
              <a:rPr lang="ru-RU" dirty="0" smtClean="0"/>
              <a:t> - презентация «Письменные буквы русского алфавита», автор – </a:t>
            </a:r>
            <a:r>
              <a:rPr lang="ru-RU" dirty="0" err="1" smtClean="0"/>
              <a:t>Чулихина</a:t>
            </a:r>
            <a:r>
              <a:rPr lang="ru-RU" dirty="0" smtClean="0"/>
              <a:t> Е. А.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4286257"/>
            <a:ext cx="750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hlinkClick r:id="rId17"/>
              </a:rPr>
              <a:t>www.babyblog.ru</a:t>
            </a:r>
            <a:r>
              <a:rPr lang="ru-RU" dirty="0" smtClean="0">
                <a:hlinkClick r:id="rId17"/>
              </a:rPr>
              <a:t>/</a:t>
            </a:r>
            <a:r>
              <a:rPr lang="ru-RU" dirty="0" err="1" smtClean="0">
                <a:hlinkClick r:id="rId17"/>
              </a:rPr>
              <a:t>user</a:t>
            </a:r>
            <a:r>
              <a:rPr lang="ru-RU" dirty="0" smtClean="0">
                <a:hlinkClick r:id="rId17"/>
              </a:rPr>
              <a:t>/</a:t>
            </a:r>
            <a:r>
              <a:rPr lang="ru-RU" dirty="0" err="1" smtClean="0">
                <a:hlinkClick r:id="rId17"/>
              </a:rPr>
              <a:t>Abrikosik</a:t>
            </a:r>
            <a:r>
              <a:rPr lang="ru-RU" dirty="0" smtClean="0">
                <a:hlinkClick r:id="rId17"/>
              </a:rPr>
              <a:t>/917147</a:t>
            </a:r>
            <a:r>
              <a:rPr lang="ru-RU" dirty="0" smtClean="0"/>
              <a:t> - буквы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4643446"/>
            <a:ext cx="3983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18"/>
              </a:rPr>
              <a:t>http://filmiki.arjlover.net/</a:t>
            </a:r>
            <a:r>
              <a:rPr lang="ru-RU" dirty="0" smtClean="0"/>
              <a:t> - мультфильм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5000636"/>
            <a:ext cx="3773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19"/>
              </a:rPr>
              <a:t>www.lenagold.ru</a:t>
            </a:r>
            <a:r>
              <a:rPr lang="en-US" dirty="0" smtClean="0"/>
              <a:t> </a:t>
            </a:r>
            <a:r>
              <a:rPr lang="ru-RU" dirty="0" smtClean="0"/>
              <a:t> - хризантемы, хлеб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5357826"/>
            <a:ext cx="4602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smtClean="0">
                <a:hlinkClick r:id="rId20"/>
              </a:rPr>
              <a:t>http://www.dkataev.ru/alphabet.html</a:t>
            </a:r>
            <a:r>
              <a:rPr lang="ru-RU" dirty="0" smtClean="0"/>
              <a:t> алфавит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b8e8ad83115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85786" y="2071678"/>
            <a:ext cx="2941000" cy="3921331"/>
          </a:xfrm>
          <a:prstGeom prst="rect">
            <a:avLst/>
          </a:prstGeom>
        </p:spPr>
      </p:pic>
      <p:pic>
        <p:nvPicPr>
          <p:cNvPr id="3" name="Рисунок 2" descr="f4b16ec092b5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357818" y="2643182"/>
            <a:ext cx="2368297" cy="33575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7158" y="357166"/>
            <a:ext cx="1221809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8000" b="1" dirty="0" err="1" smtClean="0"/>
              <a:t>Хх</a:t>
            </a:r>
            <a:endParaRPr lang="ru-RU" sz="8000" b="1" dirty="0"/>
          </a:p>
        </p:txBody>
      </p:sp>
      <p:pic>
        <p:nvPicPr>
          <p:cNvPr id="5" name="Рисунок 4" descr="hek2.gif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928926" y="642918"/>
            <a:ext cx="4201403" cy="12858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00562" y="2071678"/>
            <a:ext cx="678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ХЕК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00232" y="6215082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ХЛЕБ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29322" y="6215082"/>
            <a:ext cx="2062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ХРИЗАНТЕМЫ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20528791">
            <a:off x="399084" y="83183"/>
            <a:ext cx="750526" cy="132343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8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Х</a:t>
            </a:r>
            <a:endParaRPr lang="ru-RU" sz="8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4810" y="0"/>
            <a:ext cx="75052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</a:t>
            </a:r>
            <a:endParaRPr lang="ru-RU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 rot="1434302">
            <a:off x="8157521" y="95302"/>
            <a:ext cx="750526" cy="132343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8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Х</a:t>
            </a:r>
            <a:endParaRPr lang="ru-RU" sz="8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7" name="bukva_h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47664" y="1700808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285728"/>
            <a:ext cx="962123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6000" b="1" dirty="0" err="1" smtClean="0"/>
              <a:t>Хх</a:t>
            </a:r>
            <a:endParaRPr lang="ru-RU" sz="6000" b="1" dirty="0"/>
          </a:p>
        </p:txBody>
      </p:sp>
      <p:pic>
        <p:nvPicPr>
          <p:cNvPr id="4" name="homa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691680" y="1340768"/>
            <a:ext cx="5832648" cy="4374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6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319.gif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57158" y="214290"/>
            <a:ext cx="4091832" cy="57864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4" name="TextBox 3"/>
          <p:cNvSpPr txBox="1"/>
          <p:nvPr/>
        </p:nvSpPr>
        <p:spPr>
          <a:xfrm>
            <a:off x="1643042" y="6215082"/>
            <a:ext cx="15242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hlinkClick r:id="rId3" action="ppaction://hlinkfile"/>
              </a:rPr>
              <a:t>РАСПЕЧАТАТЬ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43438" y="500042"/>
            <a:ext cx="42862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Х</a:t>
            </a:r>
            <a:r>
              <a:rPr lang="ru-RU" sz="2400" b="1" dirty="0" smtClean="0"/>
              <a:t>омяк себе построил дом: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Х</a:t>
            </a:r>
            <a:r>
              <a:rPr lang="ru-RU" sz="2400" b="1" dirty="0" smtClean="0"/>
              <a:t>ороший, под землёй.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Х</a:t>
            </a:r>
            <a:r>
              <a:rPr lang="ru-RU" sz="2400" b="1" dirty="0" smtClean="0"/>
              <a:t>ранит зерно он в доме том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Х</a:t>
            </a:r>
            <a:r>
              <a:rPr lang="ru-RU" sz="2400" b="1" dirty="0" smtClean="0"/>
              <a:t>олодною зимой.</a:t>
            </a:r>
            <a:endParaRPr lang="ru-RU" sz="2400" b="1" dirty="0"/>
          </a:p>
        </p:txBody>
      </p:sp>
      <p:pic>
        <p:nvPicPr>
          <p:cNvPr id="6" name="Рисунок 5" descr="homiak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8" y="2571744"/>
            <a:ext cx="2171715" cy="2857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1700808"/>
            <a:ext cx="6511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12160" y="1700808"/>
            <a:ext cx="6078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6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 descr="0_5355c_81195602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411760" y="1124744"/>
            <a:ext cx="1043147" cy="827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3768" y="3861048"/>
            <a:ext cx="6062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У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2160" y="3789040"/>
            <a:ext cx="6078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6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 descr="0_5355c_81195602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411760" y="3212976"/>
            <a:ext cx="1043147" cy="8275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9872" y="5373216"/>
            <a:ext cx="9861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А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5373216"/>
            <a:ext cx="9444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У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1411 C 0.01198 -0.00995 0.01979 -0.01734 0.03108 -0.01896 C 0.03542 -0.01943 0.03993 -0.02012 0.04427 -0.02058 C 0.06042 -0.03099 0.0651 -0.03445 0.08542 -0.03654 C 0.10573 -0.04301 0.1283 -0.04347 0.14931 -0.04602 C 0.16163 -0.04763 0.17326 -0.0511 0.18559 -0.05226 C 0.21128 -0.0518 0.23715 -0.05226 0.26285 -0.05087 C 0.27622 -0.05018 0.28906 -0.03746 0.30052 -0.03168 C 0.31233 -0.0259 0.32708 -0.02266 0.33993 -0.02058 C 0.35 -0.01711 0.3533 -0.02058 0.36128 -0.01249 C 0.3658 -0.00023 0.3592 -0.01596 0.36788 -0.00301 C 0.37153 0.00231 0.37083 0.0074 0.37622 0.01318 " pathEditMode="relative" rAng="0" ptsTypes="ff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1411 C 0.01198 -0.00995 0.01979 -0.01734 0.03108 -0.01896 C 0.03542 -0.01943 0.03993 -0.02012 0.04427 -0.02058 C 0.06042 -0.03099 0.0651 -0.03445 0.08542 -0.03654 C 0.10573 -0.04301 0.1283 -0.04347 0.14931 -0.04602 C 0.16163 -0.04763 0.17326 -0.0511 0.18559 -0.05226 C 0.21128 -0.0518 0.23715 -0.05226 0.26285 -0.05087 C 0.27622 -0.05018 0.28906 -0.03746 0.30052 -0.03168 C 0.31233 -0.0259 0.32708 -0.02266 0.33993 -0.02058 C 0.35 -0.01711 0.3533 -0.02058 0.36128 -0.01249 C 0.3658 -0.00023 0.3592 -0.01596 0.36788 -0.00301 C 0.37153 0.00231 0.37083 0.0074 0.37622 0.01318 " pathEditMode="relative" rAng="0" ptsTypes="fffffffffff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1700808"/>
            <a:ext cx="7056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О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12160" y="1700808"/>
            <a:ext cx="6078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6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 descr="0_5355c_81195602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411760" y="1124744"/>
            <a:ext cx="1043147" cy="827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3768" y="3861048"/>
            <a:ext cx="7986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Ы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2160" y="3789040"/>
            <a:ext cx="6078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6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 descr="0_5355c_81195602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411760" y="3212976"/>
            <a:ext cx="1043147" cy="8275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9872" y="5373216"/>
            <a:ext cx="10173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О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5373216"/>
            <a:ext cx="11192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Ы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1411 C 0.01198 -0.00995 0.01979 -0.01734 0.03108 -0.01896 C 0.03542 -0.01943 0.03993 -0.02012 0.04427 -0.02058 C 0.06042 -0.03099 0.0651 -0.03445 0.08542 -0.03654 C 0.10573 -0.04301 0.1283 -0.04347 0.14931 -0.04602 C 0.16163 -0.04763 0.17326 -0.0511 0.18559 -0.05226 C 0.21128 -0.0518 0.23715 -0.05226 0.26285 -0.05087 C 0.27622 -0.05018 0.28906 -0.03746 0.30052 -0.03168 C 0.31233 -0.0259 0.32708 -0.02266 0.33993 -0.02058 C 0.35 -0.01711 0.3533 -0.02058 0.36128 -0.01249 C 0.3658 -0.00023 0.3592 -0.01596 0.36788 -0.00301 C 0.37153 0.00231 0.37083 0.0074 0.37622 0.01318 " pathEditMode="relative" rAng="0" ptsTypes="ff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1411 C 0.01198 -0.00995 0.01979 -0.01734 0.03108 -0.01896 C 0.03542 -0.01943 0.03993 -0.02012 0.04427 -0.02058 C 0.06042 -0.03099 0.0651 -0.03445 0.08542 -0.03654 C 0.10573 -0.04301 0.1283 -0.04347 0.14931 -0.04602 C 0.16163 -0.04763 0.17326 -0.0511 0.18559 -0.05226 C 0.21128 -0.0518 0.23715 -0.05226 0.26285 -0.05087 C 0.27622 -0.05018 0.28906 -0.03746 0.30052 -0.03168 C 0.31233 -0.0259 0.32708 -0.02266 0.33993 -0.02058 C 0.35 -0.01711 0.3533 -0.02058 0.36128 -0.01249 C 0.3658 -0.00023 0.3592 -0.01596 0.36788 -0.00301 C 0.37153 0.00231 0.37083 0.0074 0.37622 0.01318 " pathEditMode="relative" rAng="0" ptsTypes="fffffffffff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1700808"/>
            <a:ext cx="5998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12160" y="1700808"/>
            <a:ext cx="6078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6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 descr="0_5355c_81195602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411760" y="1124744"/>
            <a:ext cx="1043147" cy="827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3768" y="3861048"/>
            <a:ext cx="68640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И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2160" y="3789040"/>
            <a:ext cx="6078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6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 descr="0_5355c_81195602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411760" y="3212976"/>
            <a:ext cx="1043147" cy="8275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9872" y="5373216"/>
            <a:ext cx="9227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Э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5373216"/>
            <a:ext cx="10182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И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1411 C 0.01198 -0.00995 0.01979 -0.01734 0.03108 -0.01896 C 0.03542 -0.01943 0.03993 -0.02012 0.04427 -0.02058 C 0.06042 -0.03099 0.0651 -0.03445 0.08542 -0.03654 C 0.10573 -0.04301 0.1283 -0.04347 0.14931 -0.04602 C 0.16163 -0.04763 0.17326 -0.0511 0.18559 -0.05226 C 0.21128 -0.0518 0.23715 -0.05226 0.26285 -0.05087 C 0.27622 -0.05018 0.28906 -0.03746 0.30052 -0.03168 C 0.31233 -0.0259 0.32708 -0.02266 0.33993 -0.02058 C 0.35 -0.01711 0.3533 -0.02058 0.36128 -0.01249 C 0.3658 -0.00023 0.3592 -0.01596 0.36788 -0.00301 C 0.37153 0.00231 0.37083 0.0074 0.37622 0.01318 " pathEditMode="relative" rAng="0" ptsTypes="ff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1411 C 0.01198 -0.00995 0.01979 -0.01734 0.03108 -0.01896 C 0.03542 -0.01943 0.03993 -0.02012 0.04427 -0.02058 C 0.06042 -0.03099 0.0651 -0.03445 0.08542 -0.03654 C 0.10573 -0.04301 0.1283 -0.04347 0.14931 -0.04602 C 0.16163 -0.04763 0.17326 -0.0511 0.18559 -0.05226 C 0.21128 -0.0518 0.23715 -0.05226 0.26285 -0.05087 C 0.27622 -0.05018 0.28906 -0.03746 0.30052 -0.03168 C 0.31233 -0.0259 0.32708 -0.02266 0.33993 -0.02058 C 0.35 -0.01711 0.3533 -0.02058 0.36128 -0.01249 C 0.3658 -0.00023 0.3592 -0.01596 0.36788 -0.00301 C 0.37153 0.00231 0.37083 0.0074 0.37622 0.01318 " pathEditMode="relative" rAng="0" ptsTypes="fffffffffff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1700808"/>
            <a:ext cx="6078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6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12160" y="1700808"/>
            <a:ext cx="6511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0_5355c_81195602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411760" y="1124744"/>
            <a:ext cx="1043147" cy="827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3768" y="3861048"/>
            <a:ext cx="6078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endParaRPr lang="ru-RU" sz="6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2160" y="3789040"/>
            <a:ext cx="7056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О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0_5355c_81195602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411760" y="3212976"/>
            <a:ext cx="1043147" cy="8275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9872" y="5373216"/>
            <a:ext cx="9861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r>
              <a:rPr lang="ru-RU" sz="5400" b="1" dirty="0" smtClean="0">
                <a:solidFill>
                  <a:srgbClr val="FF0000"/>
                </a:solidFill>
              </a:rPr>
              <a:t>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5373216"/>
            <a:ext cx="10146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Х</a:t>
            </a:r>
            <a:r>
              <a:rPr lang="ru-RU" sz="5400" b="1" dirty="0" smtClean="0">
                <a:solidFill>
                  <a:srgbClr val="FF0000"/>
                </a:solidFill>
              </a:rPr>
              <a:t>О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1411 C 0.01198 -0.00995 0.01979 -0.01734 0.03108 -0.01896 C 0.03542 -0.01943 0.03993 -0.02012 0.04427 -0.02058 C 0.06042 -0.03099 0.0651 -0.03445 0.08542 -0.03654 C 0.10573 -0.04301 0.1283 -0.04347 0.14931 -0.04602 C 0.16163 -0.04763 0.17326 -0.0511 0.18559 -0.05226 C 0.21128 -0.0518 0.23715 -0.05226 0.26285 -0.05087 C 0.27622 -0.05018 0.28906 -0.03746 0.30052 -0.03168 C 0.31233 -0.0259 0.32708 -0.02266 0.33993 -0.02058 C 0.35 -0.01711 0.3533 -0.02058 0.36128 -0.01249 C 0.3658 -0.00023 0.3592 -0.01596 0.36788 -0.00301 C 0.37153 0.00231 0.37083 0.0074 0.37622 0.01318 " pathEditMode="relative" rAng="0" ptsTypes="ff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1411 C 0.01198 -0.00995 0.01979 -0.01734 0.03108 -0.01896 C 0.03542 -0.01943 0.03993 -0.02012 0.04427 -0.02058 C 0.06042 -0.03099 0.0651 -0.03445 0.08542 -0.03654 C 0.10573 -0.04301 0.1283 -0.04347 0.14931 -0.04602 C 0.16163 -0.04763 0.17326 -0.0511 0.18559 -0.05226 C 0.21128 -0.0518 0.23715 -0.05226 0.26285 -0.05087 C 0.27622 -0.05018 0.28906 -0.03746 0.30052 -0.03168 C 0.31233 -0.0259 0.32708 -0.02266 0.33993 -0.02058 C 0.35 -0.01711 0.3533 -0.02058 0.36128 -0.01249 C 0.3658 -0.00023 0.3592 -0.01596 0.36788 -0.00301 C 0.37153 0.00231 0.37083 0.0074 0.37622 0.01318 " pathEditMode="relative" rAng="0" ptsTypes="fffffffffff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243</Words>
  <Application>Microsoft Office PowerPoint</Application>
  <PresentationFormat>Экран (4:3)</PresentationFormat>
  <Paragraphs>98</Paragraphs>
  <Slides>17</Slides>
  <Notes>7</Notes>
  <HiddenSlides>1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буква х</dc:title>
  <dc:creator>Бойкова О. В.</dc:creator>
  <cp:lastModifiedBy>Admin</cp:lastModifiedBy>
  <cp:revision>11</cp:revision>
  <dcterms:created xsi:type="dcterms:W3CDTF">2010-08-18T17:23:13Z</dcterms:created>
  <dcterms:modified xsi:type="dcterms:W3CDTF">2013-11-26T09:11:25Z</dcterms:modified>
</cp:coreProperties>
</file>