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86" r:id="rId3"/>
    <p:sldId id="257" r:id="rId4"/>
    <p:sldId id="258" r:id="rId5"/>
    <p:sldId id="259" r:id="rId6"/>
    <p:sldId id="272" r:id="rId7"/>
    <p:sldId id="261" r:id="rId8"/>
    <p:sldId id="260" r:id="rId9"/>
    <p:sldId id="268" r:id="rId10"/>
    <p:sldId id="266" r:id="rId11"/>
    <p:sldId id="269" r:id="rId12"/>
    <p:sldId id="267" r:id="rId13"/>
    <p:sldId id="270" r:id="rId14"/>
    <p:sldId id="262" r:id="rId15"/>
    <p:sldId id="273" r:id="rId16"/>
    <p:sldId id="276" r:id="rId17"/>
    <p:sldId id="274" r:id="rId18"/>
    <p:sldId id="280" r:id="rId19"/>
    <p:sldId id="281" r:id="rId20"/>
    <p:sldId id="277" r:id="rId21"/>
    <p:sldId id="283" r:id="rId22"/>
    <p:sldId id="282" r:id="rId23"/>
    <p:sldId id="275" r:id="rId24"/>
    <p:sldId id="284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FF33"/>
    <a:srgbClr val="339933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2" autoAdjust="0"/>
    <p:restoredTop sz="94660"/>
  </p:normalViewPr>
  <p:slideViewPr>
    <p:cSldViewPr>
      <p:cViewPr>
        <p:scale>
          <a:sx n="76" d="100"/>
          <a:sy n="76" d="100"/>
        </p:scale>
        <p:origin x="-111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B9A88-D3AD-4453-B279-8E8B2050A8C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7C16-5E96-4B34-9091-5833F6767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1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625415" indent="-240544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962177" indent="-19243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347048" indent="-19243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1731919" indent="-19243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116790" indent="-192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501661" indent="-192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2886532" indent="-192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271403" indent="-192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B7281-FF0E-4FB2-B853-61950209FDDB}" type="slidenum">
              <a:rPr lang="en-IN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I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7C16-5E96-4B34-9091-5833F67679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E2B7-AF48-4074-AF91-92990F55F287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F234-6D27-442A-98DB-684F82ED6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ative-english.ru/grammar/voice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-english.ru/grammar/voic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glishexercis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dkrape/passive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2.arnes.si/~dkrape/passive_3.htm" TargetMode="External"/><Relationship Id="rId4" Type="http://schemas.openxmlformats.org/officeDocument/2006/relationships/hyperlink" Target="http://www2.arnes.si/~dkrape/passive_2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glishexercise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7744" y="3196133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cap="none" spc="0" dirty="0" smtClean="0">
                <a:ln/>
                <a:solidFill>
                  <a:srgbClr val="003300"/>
                </a:solidFill>
                <a:effectLst/>
                <a:latin typeface="Bookman Old Style" pitchFamily="18" charset="0"/>
              </a:rPr>
              <a:t>Simple Passive</a:t>
            </a:r>
            <a:endParaRPr lang="ru-RU" sz="6600" b="1" cap="none" spc="0" dirty="0" smtClean="0">
              <a:ln/>
              <a:solidFill>
                <a:srgbClr val="003300"/>
              </a:solidFill>
              <a:effectLst/>
              <a:latin typeface="Bookman Old Style" pitchFamily="18" charset="0"/>
            </a:endParaRPr>
          </a:p>
          <a:p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052137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Образуется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3473624"/>
            <a:ext cx="2016224" cy="1944216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V</a:t>
            </a:r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19872" y="3284984"/>
            <a:ext cx="15121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was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20072" y="4049688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+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0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C00000"/>
                </a:solidFill>
                <a:effectLst/>
                <a:latin typeface="Bookman Old Style" pitchFamily="18" charset="0"/>
              </a:rPr>
              <a:t>Past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003300"/>
                </a:solidFill>
                <a:effectLst/>
                <a:latin typeface="Bookman Old Style" pitchFamily="18" charset="0"/>
              </a:rPr>
              <a:t>Simple Passive</a:t>
            </a:r>
            <a:endParaRPr lang="ru-RU" sz="5400" b="1" cap="none" spc="0" dirty="0" smtClean="0">
              <a:ln/>
              <a:solidFill>
                <a:srgbClr val="003300"/>
              </a:solidFill>
              <a:effectLst/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212976"/>
            <a:ext cx="1872208" cy="2016224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man Old Style" pitchFamily="18" charset="0"/>
              </a:rPr>
              <a:t>To be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97152"/>
            <a:ext cx="15841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were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339752" y="3356992"/>
            <a:ext cx="1008112" cy="50405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5" idx="1"/>
          </p:cNvCxnSpPr>
          <p:nvPr/>
        </p:nvCxnSpPr>
        <p:spPr>
          <a:xfrm>
            <a:off x="2339752" y="4797152"/>
            <a:ext cx="1080120" cy="4320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259632" y="3284984"/>
            <a:ext cx="2160240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Подлежащее</a:t>
            </a:r>
          </a:p>
          <a:p>
            <a:pPr algn="ctr"/>
            <a:r>
              <a:rPr lang="ru-RU" sz="2000" b="1" dirty="0" smtClean="0"/>
              <a:t>в ед. числе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4797152"/>
            <a:ext cx="2160240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Подлежащее</a:t>
            </a:r>
          </a:p>
          <a:p>
            <a:pPr algn="ctr"/>
            <a:r>
              <a:rPr lang="ru-RU" sz="2000" b="1" dirty="0" smtClean="0"/>
              <a:t>во  мн. числе</a:t>
            </a:r>
            <a:endParaRPr lang="ru-RU" sz="2000" b="1" dirty="0"/>
          </a:p>
        </p:txBody>
      </p:sp>
      <p:sp>
        <p:nvSpPr>
          <p:cNvPr id="20" name="Smiley Face 14"/>
          <p:cNvSpPr/>
          <p:nvPr/>
        </p:nvSpPr>
        <p:spPr>
          <a:xfrm>
            <a:off x="7956376" y="5733256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0009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book was written in Spanish.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013176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letters were posted two weeks ago.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While I was on holiday, my camera</a:t>
            </a:r>
          </a:p>
          <a:p>
            <a:r>
              <a:rPr lang="en-US" sz="3200" dirty="0" smtClean="0">
                <a:latin typeface="Bookman Old Style" pitchFamily="18" charset="0"/>
              </a:rPr>
              <a:t> was stolen from my hotel room.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50100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We were woken up by a loud noise during the night.</a:t>
            </a:r>
            <a:endParaRPr lang="ru-RU" sz="3200" dirty="0"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43808" y="1484784"/>
            <a:ext cx="208823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43808" y="1556792"/>
            <a:ext cx="208823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7584" y="3140968"/>
            <a:ext cx="216024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27584" y="3212976"/>
            <a:ext cx="216024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75656" y="4005064"/>
            <a:ext cx="25202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4077072"/>
            <a:ext cx="25202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15816" y="5517232"/>
            <a:ext cx="230425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915816" y="5589240"/>
            <a:ext cx="230425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18864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ookman Old Style" pitchFamily="18" charset="0"/>
              </a:rPr>
              <a:t>Examples :</a:t>
            </a:r>
            <a:endParaRPr lang="ru-RU" sz="4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7884368" y="5589240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55619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Образуется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1872208" cy="2016224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man Old Style" pitchFamily="18" charset="0"/>
              </a:rPr>
              <a:t>To be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3645024"/>
            <a:ext cx="2016224" cy="1944216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V</a:t>
            </a:r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47864" y="4221088"/>
            <a:ext cx="187220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will be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339752" y="4653136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508104" y="4221088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+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500479"/>
            <a:ext cx="8532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C00000"/>
                </a:solidFill>
                <a:effectLst/>
                <a:latin typeface="Bookman Old Style" pitchFamily="18" charset="0"/>
              </a:rPr>
              <a:t>Future 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003300"/>
                </a:solidFill>
                <a:effectLst/>
                <a:latin typeface="Bookman Old Style" pitchFamily="18" charset="0"/>
              </a:rPr>
              <a:t>Simple Passive</a:t>
            </a:r>
            <a:endParaRPr lang="ru-RU" sz="5400" b="1" cap="none" spc="0" dirty="0" smtClean="0">
              <a:ln/>
              <a:solidFill>
                <a:srgbClr val="003300"/>
              </a:solidFill>
              <a:effectLst/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149080"/>
            <a:ext cx="2160240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Подлежащее</a:t>
            </a:r>
          </a:p>
        </p:txBody>
      </p:sp>
      <p:sp>
        <p:nvSpPr>
          <p:cNvPr id="10" name="Smiley Face 14"/>
          <p:cNvSpPr/>
          <p:nvPr/>
        </p:nvSpPr>
        <p:spPr>
          <a:xfrm>
            <a:off x="8388424" y="5805264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27627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book will be published next year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548081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president will be elected next month.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71643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shop will be closed tomorrow.</a:t>
            </a:r>
            <a:endParaRPr lang="ru-RU" sz="3200" dirty="0"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39952" y="2060848"/>
            <a:ext cx="288032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923928" y="2132856"/>
            <a:ext cx="316835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3848" y="3789040"/>
            <a:ext cx="338437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75856" y="3861048"/>
            <a:ext cx="331236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75856" y="5301208"/>
            <a:ext cx="259228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47864" y="5373216"/>
            <a:ext cx="25202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8864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ookman Old Style" pitchFamily="18" charset="0"/>
              </a:rPr>
              <a:t>Examples :</a:t>
            </a:r>
            <a:endParaRPr lang="ru-RU" sz="4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Smiley Face 14"/>
          <p:cNvSpPr/>
          <p:nvPr/>
        </p:nvSpPr>
        <p:spPr>
          <a:xfrm>
            <a:off x="8100392" y="5661248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51789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3300"/>
                </a:solidFill>
                <a:latin typeface="Bookman Old Style" pitchFamily="18" charset="0"/>
              </a:rPr>
              <a:t>And now </a:t>
            </a:r>
          </a:p>
          <a:p>
            <a:r>
              <a:rPr lang="en-US" sz="5400" b="1" dirty="0" smtClean="0">
                <a:solidFill>
                  <a:srgbClr val="003300"/>
                </a:solidFill>
                <a:latin typeface="Bookman Old Style" pitchFamily="18" charset="0"/>
              </a:rPr>
              <a:t>let’s practice your knowledge</a:t>
            </a:r>
            <a:endParaRPr lang="ru-RU" sz="54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6237312"/>
            <a:ext cx="454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</a:t>
            </a:r>
            <a:r>
              <a:rPr lang="en-GB" dirty="0" smtClean="0">
                <a:hlinkClick r:id="rId4"/>
              </a:rPr>
              <a:t>www.native-english.ru/grammar/voices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Дополнительная информация: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67544" y="692696"/>
            <a:ext cx="87852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solidFill>
                <a:srgbClr val="D8601E"/>
              </a:solidFill>
              <a:latin typeface="+mn-lt"/>
            </a:endParaRP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3300"/>
                </a:solidFill>
                <a:latin typeface="+mj-lt"/>
              </a:rPr>
              <a:t>The book (wrote/was written) by Hardy.</a:t>
            </a: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3300"/>
                </a:solidFill>
                <a:latin typeface="+mj-lt"/>
              </a:rPr>
              <a:t>A famous architect (was built/built) the bridge.</a:t>
            </a:r>
            <a:endParaRPr lang="ru-RU" sz="2600" b="1" dirty="0">
              <a:solidFill>
                <a:srgbClr val="003300"/>
              </a:solidFill>
              <a:latin typeface="+mj-lt"/>
            </a:endParaRP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3300"/>
                </a:solidFill>
                <a:latin typeface="+mj-lt"/>
              </a:rPr>
              <a:t>The house (bought/was bought) by </a:t>
            </a:r>
            <a:r>
              <a:rPr lang="ru-RU" sz="2600" b="1" dirty="0">
                <a:solidFill>
                  <a:srgbClr val="003300"/>
                </a:solidFill>
                <a:latin typeface="+mj-lt"/>
              </a:rPr>
              <a:t>а </a:t>
            </a:r>
            <a:r>
              <a:rPr lang="ru-RU" sz="2600" b="1" dirty="0" err="1" smtClean="0">
                <a:solidFill>
                  <a:srgbClr val="003300"/>
                </a:solidFill>
                <a:latin typeface="+mj-lt"/>
              </a:rPr>
              <a:t>рор</a:t>
            </a:r>
            <a:r>
              <a:rPr lang="en-US" sz="2600" b="1" dirty="0" smtClean="0">
                <a:solidFill>
                  <a:srgbClr val="003300"/>
                </a:solidFill>
                <a:latin typeface="+mj-lt"/>
              </a:rPr>
              <a:t> star</a:t>
            </a:r>
            <a:r>
              <a:rPr lang="en-US" sz="2600" b="1" dirty="0">
                <a:solidFill>
                  <a:srgbClr val="003300"/>
                </a:solidFill>
                <a:latin typeface="+mj-lt"/>
              </a:rPr>
              <a:t>.</a:t>
            </a:r>
            <a:endParaRPr lang="ru-RU" sz="2600" b="1" dirty="0">
              <a:solidFill>
                <a:srgbClr val="003300"/>
              </a:solidFill>
              <a:latin typeface="+mj-lt"/>
            </a:endParaRP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3300"/>
                </a:solidFill>
                <a:latin typeface="+mj-lt"/>
              </a:rPr>
              <a:t>I (arrived/was arrived) last Friday.</a:t>
            </a:r>
            <a:endParaRPr lang="ru-RU" sz="2600" b="1" dirty="0">
              <a:solidFill>
                <a:srgbClr val="003300"/>
              </a:solidFill>
              <a:latin typeface="+mj-lt"/>
            </a:endParaRP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3300"/>
                </a:solidFill>
                <a:latin typeface="+mj-lt"/>
              </a:rPr>
              <a:t>The room (will clean/will be cleaned) later.</a:t>
            </a:r>
            <a:endParaRPr lang="ru-RU" sz="2600" b="1" dirty="0">
              <a:solidFill>
                <a:srgbClr val="003300"/>
              </a:solidFill>
              <a:latin typeface="+mj-lt"/>
            </a:endParaRP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003300"/>
                </a:solidFill>
                <a:latin typeface="+mj-lt"/>
              </a:rPr>
              <a:t>It's </a:t>
            </a:r>
            <a:r>
              <a:rPr lang="en-US" sz="2600" b="1" dirty="0">
                <a:solidFill>
                  <a:srgbClr val="003300"/>
                </a:solidFill>
                <a:latin typeface="+mj-lt"/>
              </a:rPr>
              <a:t>a big company. It (is employed/employs) two hundred people. </a:t>
            </a: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3300"/>
                </a:solidFill>
                <a:latin typeface="+mj-lt"/>
              </a:rPr>
              <a:t>Many accidents (caused/are caused) by dangerous driving.</a:t>
            </a:r>
            <a:endParaRPr lang="ru-RU" sz="2600" b="1" dirty="0">
              <a:solidFill>
                <a:srgbClr val="003300"/>
              </a:solidFill>
              <a:latin typeface="+mj-lt"/>
            </a:endParaRP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3300"/>
                </a:solidFill>
                <a:latin typeface="+mj-lt"/>
              </a:rPr>
              <a:t>A cinema is a place where films (show/are shown).</a:t>
            </a:r>
            <a:endParaRPr lang="ru-RU" sz="2600" b="1" dirty="0">
              <a:solidFill>
                <a:srgbClr val="003300"/>
              </a:solidFill>
              <a:latin typeface="+mj-lt"/>
            </a:endParaRPr>
          </a:p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003300"/>
                </a:solidFill>
                <a:latin typeface="+mj-lt"/>
              </a:rPr>
              <a:t>A </a:t>
            </a:r>
            <a:r>
              <a:rPr lang="en-US" sz="2600" b="1" dirty="0">
                <a:solidFill>
                  <a:srgbClr val="003300"/>
                </a:solidFill>
                <a:latin typeface="+mj-lt"/>
              </a:rPr>
              <a:t>new supermarket (will be built/will built) here next year</a:t>
            </a:r>
            <a:r>
              <a:rPr lang="en-US" sz="2600" dirty="0">
                <a:solidFill>
                  <a:srgbClr val="003300"/>
                </a:solidFill>
                <a:latin typeface="+mj-lt"/>
              </a:rPr>
              <a:t>.</a:t>
            </a:r>
            <a:endParaRPr lang="ru-RU" sz="26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0825" y="-27384"/>
            <a:ext cx="8642350" cy="5032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2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ACTIVE OR PASSIVE?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Choose the correct verb form,</a:t>
            </a:r>
            <a:r>
              <a:rPr kumimoji="0" lang="en-US" sz="11200" b="1" i="1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 click and check.</a:t>
            </a:r>
            <a:r>
              <a:rPr kumimoji="0" lang="ru-RU" sz="112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fr-CA" sz="11200" b="0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79912" y="2060848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48064" y="162880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68144" y="3573016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59632" y="2564904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95936" y="3068960"/>
            <a:ext cx="20882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72200" y="4869160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27984" y="4365104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3928" y="5373216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91880" y="1124744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miley Face 14"/>
          <p:cNvSpPr/>
          <p:nvPr/>
        </p:nvSpPr>
        <p:spPr>
          <a:xfrm>
            <a:off x="8388424" y="5805264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75" y="396974"/>
            <a:ext cx="8786813" cy="439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i="1" dirty="0" smtClean="0">
                <a:solidFill>
                  <a:srgbClr val="C00000"/>
                </a:solidFill>
              </a:rPr>
              <a:t>Put the verbs in brackets into the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</a:t>
            </a:r>
            <a:r>
              <a:rPr lang="en-US" sz="3600" b="1" i="1" dirty="0" smtClean="0">
                <a:solidFill>
                  <a:srgbClr val="C00000"/>
                </a:solidFill>
              </a:rPr>
              <a:t>form.  Click and check.</a:t>
            </a:r>
            <a:r>
              <a:rPr lang="ru-RU" sz="3600" b="1" i="1" u="sng" dirty="0" smtClean="0">
                <a:solidFill>
                  <a:srgbClr val="D86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u="sng" dirty="0" smtClean="0">
                <a:solidFill>
                  <a:srgbClr val="D86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endParaRPr lang="ru-RU" sz="2700" dirty="0" smtClean="0">
              <a:latin typeface="+mn-lt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288" y="981595"/>
            <a:ext cx="8424862" cy="6119813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3300"/>
                </a:solidFill>
              </a:rPr>
              <a:t>Water     (cover)     most of   the  Earth's   surface.			</a:t>
            </a:r>
          </a:p>
          <a:p>
            <a:pPr marL="742950" indent="-742950" eaLnBrk="1" hangingPunct="1">
              <a:buFont typeface="Arial" charset="0"/>
              <a:buNone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marL="742950" indent="-74295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3300"/>
                </a:solidFill>
              </a:rPr>
              <a:t>Most   of the   Earth's    surface      (cover)       by water.</a:t>
            </a:r>
          </a:p>
          <a:p>
            <a:pPr marL="742950" indent="-742950" eaLnBrk="1" hangingPunct="1">
              <a:buFont typeface="Arial" charset="0"/>
              <a:buNone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marL="742950" indent="-74295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3300"/>
                </a:solidFill>
              </a:rPr>
              <a:t>The letter       (post)        a week  ago   but it   (arrive)   yesterday.</a:t>
            </a:r>
          </a:p>
          <a:p>
            <a:pPr marL="742950" indent="-742950" eaLnBrk="1" hangingPunct="1">
              <a:buFont typeface="Arial" charset="0"/>
              <a:buNone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marL="742950" indent="-74295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3300"/>
                </a:solidFill>
              </a:rPr>
              <a:t>Ron's parents     (die)     when he was very young. He and his sister      (bring up)           by their grandparents. 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3300"/>
                </a:solidFill>
              </a:rPr>
              <a:t>                                                               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3300"/>
                </a:solidFill>
              </a:rPr>
              <a:t>While I was on holiday, my    camera    (steal)        from my hotel room.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3300"/>
                </a:solidFill>
              </a:rPr>
              <a:t>English       (speak)   all over the world.     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3300"/>
                </a:solidFill>
              </a:rPr>
              <a:t>The     letter        (send)         tomorrow.                         </a:t>
            </a:r>
          </a:p>
          <a:p>
            <a:pPr marL="742950" indent="-742950" eaLnBrk="1" hangingPunct="1">
              <a:buFont typeface="Arial" charset="0"/>
              <a:buNone/>
            </a:pPr>
            <a:endParaRPr lang="ru-RU" sz="2400" b="1" dirty="0" smtClean="0">
              <a:solidFill>
                <a:srgbClr val="D8601E"/>
              </a:solidFill>
            </a:endParaRPr>
          </a:p>
          <a:p>
            <a:pPr marL="742950" indent="-742950" eaLnBrk="1" hangingPunct="1">
              <a:buFont typeface="Arial" charset="0"/>
              <a:buNone/>
            </a:pPr>
            <a:endParaRPr lang="ru-RU" sz="2400" b="1" dirty="0" smtClean="0">
              <a:solidFill>
                <a:srgbClr val="D8601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672" y="980728"/>
            <a:ext cx="10033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covers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4427984" y="1917104"/>
            <a:ext cx="1468438" cy="46196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is covered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63688" y="2709192"/>
            <a:ext cx="1630362" cy="46196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was posted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39752" y="3645296"/>
            <a:ext cx="1008113" cy="46166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died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79712" y="4005064"/>
            <a:ext cx="2304256" cy="46166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were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brought up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76056" y="4869432"/>
            <a:ext cx="1539875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was stolen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75656" y="5661520"/>
            <a:ext cx="136525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is spoken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23728" y="6165576"/>
            <a:ext cx="1716088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will be sent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108" name="Picture 14" descr="C:\Documents and Settings\USER-1\Мои документы\анимашки\наука\science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764704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7" descr="C:\Documents and Settings\USER-1\Мои документы\анимашки\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517232"/>
            <a:ext cx="1477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9" descr="C:\Documents and Settings\USER-1\Мои документы\анимашки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340768"/>
            <a:ext cx="1497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12160" y="2781200"/>
            <a:ext cx="1095375" cy="461963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arrived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4101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79388" y="1125439"/>
            <a:ext cx="8507412" cy="287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Open the brackets using Present, Past or Future Simple Passive.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951" y="1340618"/>
            <a:ext cx="6552281" cy="6192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Hockey (to play) in winter.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His new book (to finish) next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Flowers (to sell) in shops and in the streets.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Bread (to eat)every day.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Nick (to send) to Moscow next week.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I (to ask) at the lesson yesterday.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 Many houses (to build) in our town every year.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This work (to do) tomorrow.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These trees (to plant) last autumn.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This bone (to give) to my dog tomorrow.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skerville Old Face" pitchFamily="18" charset="0"/>
              </a:rPr>
              <a:t>We (to invite) to a concert last Saturday.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541A"/>
                </a:solidFill>
                <a:effectLst/>
                <a:uLnTx/>
                <a:uFillTx/>
                <a:latin typeface="Baskerville Old Face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541A"/>
                </a:solidFill>
                <a:effectLst/>
                <a:uLnTx/>
                <a:uFillTx/>
                <a:latin typeface="Baskerville Old Face" pitchFamily="18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541A"/>
                </a:solidFill>
                <a:effectLst/>
                <a:uLnTx/>
                <a:uFillTx/>
                <a:latin typeface="Baskerville Old Face" pitchFamily="18" charset="0"/>
              </a:rPr>
              <a:t>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CA" b="0" i="0" u="none" strike="noStrike" kern="1200" cap="none" spc="0" normalizeH="0" baseline="0" noProof="0" dirty="0" smtClean="0">
              <a:ln>
                <a:noFill/>
              </a:ln>
              <a:solidFill>
                <a:srgbClr val="BC541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CA" b="0" i="0" u="none" strike="noStrike" kern="1200" cap="none" spc="0" normalizeH="0" baseline="0" noProof="0" dirty="0" smtClean="0">
              <a:ln>
                <a:noFill/>
              </a:ln>
              <a:solidFill>
                <a:srgbClr val="BC541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6444208" y="1628800"/>
            <a:ext cx="2699792" cy="6336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is played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will be finished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are sold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is eaten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will be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was asked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are built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will be done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were planted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will be given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</a:rPr>
              <a:t>were invited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Test yourself and check answers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by clicking  “space” button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20688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3300"/>
                </a:solidFill>
                <a:latin typeface="Bookman Old Style" pitchFamily="18" charset="0"/>
              </a:rPr>
              <a:t>And now </a:t>
            </a:r>
          </a:p>
          <a:p>
            <a:r>
              <a:rPr lang="en-US" sz="5400" b="1" dirty="0" smtClean="0">
                <a:solidFill>
                  <a:srgbClr val="003300"/>
                </a:solidFill>
                <a:latin typeface="Bookman Old Style" pitchFamily="18" charset="0"/>
              </a:rPr>
              <a:t>let’s learn how to transform ACTIVE into PASSIVE</a:t>
            </a:r>
            <a:endParaRPr lang="ru-RU" sz="54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836712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00"/>
                </a:solidFill>
                <a:latin typeface="Baskerville Old Face" pitchFamily="18" charset="0"/>
              </a:rPr>
              <a:t> VOCABULARY </a:t>
            </a:r>
          </a:p>
          <a:p>
            <a:pPr algn="ctr"/>
            <a:r>
              <a:rPr lang="en-US" sz="3200" b="1" dirty="0" smtClean="0">
                <a:solidFill>
                  <a:srgbClr val="003300"/>
                </a:solidFill>
                <a:latin typeface="Baskerville Old Face" pitchFamily="18" charset="0"/>
              </a:rPr>
              <a:t>YOU NEED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276872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Identify –</a:t>
            </a:r>
            <a:r>
              <a:rPr lang="ru-RU" sz="3200" dirty="0" smtClean="0"/>
              <a:t> определить</a:t>
            </a:r>
            <a:r>
              <a:rPr lang="en-US" sz="3200" dirty="0" smtClean="0">
                <a:latin typeface="Baskerville Old Face" pitchFamily="18" charset="0"/>
              </a:rPr>
              <a:t> </a:t>
            </a:r>
          </a:p>
          <a:p>
            <a:r>
              <a:rPr lang="en-US" sz="3200" dirty="0" smtClean="0">
                <a:latin typeface="Baskerville Old Face" pitchFamily="18" charset="0"/>
              </a:rPr>
              <a:t>Subject – </a:t>
            </a:r>
            <a:r>
              <a:rPr lang="ru-RU" sz="3200" dirty="0" smtClean="0"/>
              <a:t> подлежащее</a:t>
            </a:r>
            <a:endParaRPr lang="en-US" sz="3200" dirty="0" smtClean="0">
              <a:latin typeface="Baskerville Old Face" pitchFamily="18" charset="0"/>
            </a:endParaRPr>
          </a:p>
          <a:p>
            <a:r>
              <a:rPr lang="en-US" sz="3200" dirty="0" smtClean="0">
                <a:latin typeface="Baskerville Old Face" pitchFamily="18" charset="0"/>
              </a:rPr>
              <a:t>Object –</a:t>
            </a:r>
            <a:r>
              <a:rPr lang="ru-RU" sz="3200" dirty="0" smtClean="0"/>
              <a:t> дополнение</a:t>
            </a:r>
          </a:p>
          <a:p>
            <a:r>
              <a:rPr lang="en-US" sz="3200" dirty="0" smtClean="0">
                <a:latin typeface="Baskerville Old Face" pitchFamily="18" charset="0"/>
              </a:rPr>
              <a:t>Verb – </a:t>
            </a:r>
            <a:r>
              <a:rPr lang="ru-RU" sz="3200" dirty="0" smtClean="0"/>
              <a:t>глагол</a:t>
            </a:r>
          </a:p>
          <a:p>
            <a:r>
              <a:rPr lang="en-US" sz="3200" dirty="0" smtClean="0">
                <a:latin typeface="Baskerville Old Face" pitchFamily="18" charset="0"/>
              </a:rPr>
              <a:t>Tense -</a:t>
            </a:r>
            <a:r>
              <a:rPr lang="ru-RU" sz="3200" dirty="0" smtClean="0"/>
              <a:t> время</a:t>
            </a:r>
            <a:r>
              <a:rPr lang="en-US" sz="3200" dirty="0" smtClean="0">
                <a:latin typeface="Baskerville Old Face" pitchFamily="18" charset="0"/>
              </a:rPr>
              <a:t> </a:t>
            </a:r>
          </a:p>
          <a:p>
            <a:r>
              <a:rPr lang="en-US" sz="3200" dirty="0" smtClean="0">
                <a:solidFill>
                  <a:srgbClr val="003300"/>
                </a:solidFill>
                <a:latin typeface="Baskerville Old Face" pitchFamily="18" charset="0"/>
                <a:cs typeface="Arial" pitchFamily="34" charset="0"/>
              </a:rPr>
              <a:t>Suitable – </a:t>
            </a:r>
            <a:r>
              <a:rPr lang="ru-RU" sz="3200" dirty="0" smtClean="0">
                <a:solidFill>
                  <a:srgbClr val="003300"/>
                </a:solidFill>
                <a:latin typeface="Baskerville Old Face" pitchFamily="18" charset="0"/>
                <a:cs typeface="Arial" pitchFamily="34" charset="0"/>
              </a:rPr>
              <a:t>подходящий</a:t>
            </a:r>
            <a:endParaRPr lang="en-US" sz="3200" dirty="0" smtClean="0">
              <a:solidFill>
                <a:srgbClr val="003300"/>
              </a:solidFill>
              <a:latin typeface="Baskerville Old Face" pitchFamily="18" charset="0"/>
              <a:cs typeface="Arial" pitchFamily="34" charset="0"/>
            </a:endParaRPr>
          </a:p>
          <a:p>
            <a:endParaRPr lang="en-US" sz="3200" dirty="0" smtClean="0">
              <a:solidFill>
                <a:srgbClr val="003300"/>
              </a:solidFill>
              <a:latin typeface="Baskerville Old Face" pitchFamily="18" charset="0"/>
            </a:endParaRPr>
          </a:p>
          <a:p>
            <a:endParaRPr lang="en-US" sz="3200" dirty="0" smtClean="0">
              <a:latin typeface="Baskerville Old Face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352928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Ознакомьтесь с теоретическим материалом.  (слайды 3 – 13).При необходимости законспектируйте. Обратите внимание, что все слайды интерактивные и нет необходимости принудительно сменять анимацию.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Переход на следующий слайд возможен после появления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Дополнительно  познакомиться с темой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Passive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можно по ссылке в Интернет </a:t>
            </a:r>
            <a:r>
              <a:rPr lang="en-GB" sz="17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http://www.native-english.ru/grammar/voices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После того, как вы убедитесь в том, что материал вами понят, приступайте к выполнению тренировочных упражнений (слайды  15-17).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Рекомендуется сначала выполнить задание в тетради (или устно), а затем проверить правильность выполнения (на каждый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“click”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мыши будет появляться решение одного задания).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Проанализируйте допущенные ошибки. При необходимости ещё раз обратитесь к информационным слайдам 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При помощи слайдов 18-22 мы будем учиться трансформировать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Active into Passive.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Будьте внимательны при просмотре  интерактивной презентации.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Слайд 23 содержит ссылки на упражнения для закрепления этого материала.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возникли вопросы, их всегда можно задать по </a:t>
            </a:r>
          </a:p>
          <a:p>
            <a:pPr marL="342900" indent="-34290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или по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Skype c 17-00 – 18-00.</a:t>
            </a:r>
          </a:p>
          <a:p>
            <a:pPr marL="342900" indent="-34290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Можете приступать к выполнению самостоятельной работы на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www.englishexercises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org</a:t>
            </a:r>
          </a:p>
          <a:p>
            <a:pPr marL="342900" indent="-342900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Smiley Face 14"/>
          <p:cNvSpPr/>
          <p:nvPr/>
        </p:nvSpPr>
        <p:spPr>
          <a:xfrm>
            <a:off x="6588224" y="1700808"/>
            <a:ext cx="273943" cy="57556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" name="Прямоугольник 2"/>
          <p:cNvSpPr/>
          <p:nvPr/>
        </p:nvSpPr>
        <p:spPr>
          <a:xfrm>
            <a:off x="2687064" y="44624"/>
            <a:ext cx="3769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Инструкции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2919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E-mail:  rayterelena@mail.ru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042193"/>
            <a:ext cx="5184576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Не забудьте подключиться к сети Интернет !!!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6093296"/>
            <a:ext cx="1584176" cy="76470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48264" y="764704"/>
            <a:ext cx="2057696" cy="49685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Be’ forms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Present </a:t>
            </a:r>
            <a:r>
              <a:rPr lang="en-US" sz="2400" dirty="0" smtClean="0"/>
              <a:t>: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Am, Is, 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Past: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Was, Were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Future: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107504" y="72008"/>
            <a:ext cx="3240980" cy="666936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bg1"/>
                </a:solidFill>
              </a:rPr>
              <a:t>How </a:t>
            </a:r>
            <a:r>
              <a:rPr lang="en-US" sz="2400" b="1" u="sng" dirty="0">
                <a:solidFill>
                  <a:schemeClr val="bg1"/>
                </a:solidFill>
              </a:rPr>
              <a:t>to change voice?</a:t>
            </a:r>
            <a:endParaRPr lang="en-US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can change a sentence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Active Voice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Passive Voice in 7 steps: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identify the Subject, verb and object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write the Object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as Subject.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identify the Tense.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write suitable ‘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be’form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write Past Participle(V3)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add ‘by’ (often changes)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should write the Subject now.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 dirty="0"/>
          </a:p>
        </p:txBody>
      </p:sp>
      <p:sp>
        <p:nvSpPr>
          <p:cNvPr id="3" name="Rectangle 2"/>
          <p:cNvSpPr/>
          <p:nvPr/>
        </p:nvSpPr>
        <p:spPr>
          <a:xfrm>
            <a:off x="3492500" y="765175"/>
            <a:ext cx="3311525" cy="4967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He 	writes	 novels.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      subject	              verb                  object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3888" y="2348880"/>
            <a:ext cx="431800" cy="5032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92500" y="3644900"/>
            <a:ext cx="792163" cy="3603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Novels</a:t>
            </a:r>
            <a:endParaRPr lang="en-IN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11613" y="2924175"/>
            <a:ext cx="1747837" cy="720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65713" y="2005013"/>
            <a:ext cx="0" cy="6842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372200" y="2276872"/>
            <a:ext cx="457200" cy="504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32363" y="2997200"/>
            <a:ext cx="0" cy="1800225"/>
          </a:xfrm>
          <a:prstGeom prst="straightConnector1">
            <a:avLst/>
          </a:prstGeom>
          <a:ln w="25400" cap="rnd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11613" y="4797425"/>
            <a:ext cx="1601787" cy="338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Simple Present</a:t>
            </a:r>
            <a:endParaRPr lang="en-IN" sz="1600" dirty="0"/>
          </a:p>
        </p:txBody>
      </p:sp>
      <p:sp>
        <p:nvSpPr>
          <p:cNvPr id="23" name="Rectangle 22"/>
          <p:cNvSpPr/>
          <p:nvPr/>
        </p:nvSpPr>
        <p:spPr>
          <a:xfrm>
            <a:off x="4284663" y="3644900"/>
            <a:ext cx="719137" cy="3603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are </a:t>
            </a:r>
            <a:endParaRPr lang="en-IN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788024" y="2420888"/>
            <a:ext cx="3600400" cy="144016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03800" y="3644900"/>
            <a:ext cx="792163" cy="360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written</a:t>
            </a:r>
            <a:endParaRPr lang="en-IN" sz="1400" dirty="0"/>
          </a:p>
        </p:txBody>
      </p:sp>
      <p:sp>
        <p:nvSpPr>
          <p:cNvPr id="30" name="Rectangle 29"/>
          <p:cNvSpPr/>
          <p:nvPr/>
        </p:nvSpPr>
        <p:spPr>
          <a:xfrm>
            <a:off x="5327650" y="4005263"/>
            <a:ext cx="431800" cy="360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V</a:t>
            </a:r>
            <a:r>
              <a:rPr lang="en-US" sz="1100" dirty="0"/>
              <a:t>3</a:t>
            </a:r>
            <a:endParaRPr lang="en-IN" sz="1100" dirty="0"/>
          </a:p>
        </p:txBody>
      </p:sp>
      <p:sp>
        <p:nvSpPr>
          <p:cNvPr id="31" name="Rectangle 30"/>
          <p:cNvSpPr/>
          <p:nvPr/>
        </p:nvSpPr>
        <p:spPr>
          <a:xfrm>
            <a:off x="5795963" y="3644900"/>
            <a:ext cx="368300" cy="360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by</a:t>
            </a:r>
            <a:endParaRPr lang="en-IN" sz="1100" dirty="0"/>
          </a:p>
        </p:txBody>
      </p:sp>
      <p:sp>
        <p:nvSpPr>
          <p:cNvPr id="32" name="Rectangle 31"/>
          <p:cNvSpPr/>
          <p:nvPr/>
        </p:nvSpPr>
        <p:spPr>
          <a:xfrm>
            <a:off x="6164263" y="3644900"/>
            <a:ext cx="639762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him.</a:t>
            </a:r>
            <a:endParaRPr lang="en-IN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40200" y="2997200"/>
            <a:ext cx="2316163" cy="5762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92500" y="188640"/>
            <a:ext cx="3311525" cy="358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See live demo here.</a:t>
            </a:r>
            <a:endParaRPr lang="en-IN" dirty="0"/>
          </a:p>
        </p:txBody>
      </p:sp>
      <p:sp>
        <p:nvSpPr>
          <p:cNvPr id="15" name="Smiley Face 14"/>
          <p:cNvSpPr/>
          <p:nvPr/>
        </p:nvSpPr>
        <p:spPr>
          <a:xfrm>
            <a:off x="6084888" y="4797425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4860032" y="548680"/>
            <a:ext cx="358775" cy="71913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73" presetID="2" presetClass="entr" presetSubtype="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475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9250"/>
                            </p:stCondLst>
                            <p:childTnLst>
                              <p:par>
                                <p:cTn id="93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1750"/>
                            </p:stCondLst>
                            <p:childTnLst>
                              <p:par>
                                <p:cTn id="98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275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575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7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2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2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325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75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975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3750"/>
                            </p:stCondLst>
                            <p:childTnLst>
                              <p:par>
                                <p:cTn id="145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baixo 7"/>
          <p:cNvSpPr/>
          <p:nvPr/>
        </p:nvSpPr>
        <p:spPr>
          <a:xfrm>
            <a:off x="4283968" y="3933056"/>
            <a:ext cx="288032" cy="720849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" name="CaixaDeTexto 15"/>
          <p:cNvSpPr txBox="1"/>
          <p:nvPr/>
        </p:nvSpPr>
        <p:spPr>
          <a:xfrm>
            <a:off x="683568" y="2924944"/>
            <a:ext cx="741662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PT" sz="3200" dirty="0">
              <a:latin typeface="+mj-lt"/>
            </a:endParaRPr>
          </a:p>
          <a:p>
            <a:pPr algn="ctr">
              <a:defRPr/>
            </a:pPr>
            <a:r>
              <a:rPr lang="pt-PT" sz="3200" b="1" u="sng" dirty="0" err="1">
                <a:solidFill>
                  <a:srgbClr val="003300"/>
                </a:solidFill>
                <a:latin typeface="Bookman Old Style" pitchFamily="18" charset="0"/>
              </a:rPr>
              <a:t>Journalists</a:t>
            </a:r>
            <a:r>
              <a:rPr lang="pt-PT" sz="3200" b="1" dirty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pt-PT" sz="3200" b="1" u="sng" dirty="0" err="1">
                <a:solidFill>
                  <a:srgbClr val="003300"/>
                </a:solidFill>
                <a:latin typeface="Bookman Old Style" pitchFamily="18" charset="0"/>
              </a:rPr>
              <a:t>write</a:t>
            </a:r>
            <a:r>
              <a:rPr lang="pt-PT" sz="3200" b="1" dirty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pt-PT" sz="3200" b="1" u="sng" dirty="0" err="1">
                <a:solidFill>
                  <a:srgbClr val="003300"/>
                </a:solidFill>
                <a:latin typeface="Bookman Old Style" pitchFamily="18" charset="0"/>
              </a:rPr>
              <a:t>articles</a:t>
            </a:r>
            <a:r>
              <a:rPr lang="pt-PT" sz="3200" b="1" dirty="0">
                <a:solidFill>
                  <a:srgbClr val="003300"/>
                </a:solidFill>
                <a:latin typeface="Bookman Old Style" pitchFamily="18" charset="0"/>
              </a:rPr>
              <a:t>.</a:t>
            </a:r>
          </a:p>
          <a:p>
            <a:pPr>
              <a:defRPr/>
            </a:pPr>
            <a:endParaRPr lang="pt-PT" dirty="0"/>
          </a:p>
        </p:txBody>
      </p:sp>
      <p:cxnSp>
        <p:nvCxnSpPr>
          <p:cNvPr id="4" name="Conexão recta unidireccional 19"/>
          <p:cNvCxnSpPr/>
          <p:nvPr/>
        </p:nvCxnSpPr>
        <p:spPr>
          <a:xfrm flipV="1">
            <a:off x="6227763" y="3213100"/>
            <a:ext cx="576262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unidireccional 20"/>
          <p:cNvCxnSpPr/>
          <p:nvPr/>
        </p:nvCxnSpPr>
        <p:spPr>
          <a:xfrm rot="5400000" flipH="1" flipV="1">
            <a:off x="4428679" y="3213100"/>
            <a:ext cx="5762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unidireccional 21"/>
          <p:cNvCxnSpPr/>
          <p:nvPr/>
        </p:nvCxnSpPr>
        <p:spPr>
          <a:xfrm rot="10800000">
            <a:off x="2555875" y="3213100"/>
            <a:ext cx="503238" cy="25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22"/>
          <p:cNvSpPr txBox="1"/>
          <p:nvPr/>
        </p:nvSpPr>
        <p:spPr>
          <a:xfrm>
            <a:off x="1331913" y="2708275"/>
            <a:ext cx="1728787" cy="461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subject</a:t>
            </a:r>
            <a:endParaRPr lang="pt-PT" sz="2400" dirty="0">
              <a:latin typeface="+mj-lt"/>
            </a:endParaRPr>
          </a:p>
        </p:txBody>
      </p:sp>
      <p:sp>
        <p:nvSpPr>
          <p:cNvPr id="8" name="CaixaDeTexto 24"/>
          <p:cNvSpPr txBox="1"/>
          <p:nvPr/>
        </p:nvSpPr>
        <p:spPr>
          <a:xfrm>
            <a:off x="3492500" y="2060575"/>
            <a:ext cx="2447925" cy="8318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Verb</a:t>
            </a:r>
            <a:endParaRPr lang="pt-PT" sz="2400" dirty="0">
              <a:latin typeface="+mj-lt"/>
            </a:endParaRPr>
          </a:p>
          <a:p>
            <a:pPr algn="ctr">
              <a:defRPr/>
            </a:pPr>
            <a:r>
              <a:rPr lang="pt-PT" sz="2400" dirty="0">
                <a:latin typeface="+mj-lt"/>
              </a:rPr>
              <a:t>(</a:t>
            </a:r>
            <a:r>
              <a:rPr lang="pt-PT" sz="2400" dirty="0" err="1">
                <a:latin typeface="+mj-lt"/>
              </a:rPr>
              <a:t>Simple</a:t>
            </a:r>
            <a:r>
              <a:rPr lang="pt-PT" sz="2400" dirty="0">
                <a:latin typeface="+mj-lt"/>
              </a:rPr>
              <a:t> </a:t>
            </a:r>
            <a:r>
              <a:rPr lang="pt-PT" sz="2400" dirty="0" err="1">
                <a:latin typeface="+mj-lt"/>
              </a:rPr>
              <a:t>Present</a:t>
            </a:r>
            <a:r>
              <a:rPr lang="pt-PT" sz="2400" dirty="0">
                <a:latin typeface="+mj-lt"/>
              </a:rPr>
              <a:t>)</a:t>
            </a:r>
          </a:p>
        </p:txBody>
      </p:sp>
      <p:sp>
        <p:nvSpPr>
          <p:cNvPr id="9" name="CaixaDeTexto 26"/>
          <p:cNvSpPr txBox="1"/>
          <p:nvPr/>
        </p:nvSpPr>
        <p:spPr>
          <a:xfrm>
            <a:off x="6300788" y="2708275"/>
            <a:ext cx="1728787" cy="4619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object</a:t>
            </a:r>
            <a:endParaRPr lang="pt-PT" sz="2400" dirty="0">
              <a:latin typeface="+mj-lt"/>
            </a:endParaRPr>
          </a:p>
        </p:txBody>
      </p:sp>
      <p:sp>
        <p:nvSpPr>
          <p:cNvPr id="11" name="CaixaDeTexto 23"/>
          <p:cNvSpPr txBox="1"/>
          <p:nvPr/>
        </p:nvSpPr>
        <p:spPr>
          <a:xfrm>
            <a:off x="395288" y="5516563"/>
            <a:ext cx="1728787" cy="831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Passive</a:t>
            </a:r>
            <a:r>
              <a:rPr lang="pt-PT" sz="2400" dirty="0">
                <a:latin typeface="+mj-lt"/>
              </a:rPr>
              <a:t> </a:t>
            </a:r>
            <a:r>
              <a:rPr lang="pt-PT" sz="2400" dirty="0" err="1">
                <a:latin typeface="+mj-lt"/>
              </a:rPr>
              <a:t>subject</a:t>
            </a:r>
            <a:endParaRPr lang="pt-PT" sz="2400" dirty="0">
              <a:latin typeface="+mj-lt"/>
            </a:endParaRPr>
          </a:p>
        </p:txBody>
      </p:sp>
      <p:sp>
        <p:nvSpPr>
          <p:cNvPr id="12" name="CaixaDeTexto 25"/>
          <p:cNvSpPr txBox="1"/>
          <p:nvPr/>
        </p:nvSpPr>
        <p:spPr>
          <a:xfrm>
            <a:off x="2268538" y="5516563"/>
            <a:ext cx="3887787" cy="8318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Verb</a:t>
            </a:r>
            <a:r>
              <a:rPr lang="pt-PT" sz="2400" dirty="0">
                <a:latin typeface="+mj-lt"/>
              </a:rPr>
              <a:t> (to </a:t>
            </a:r>
            <a:r>
              <a:rPr lang="pt-PT" sz="2400" dirty="0" err="1">
                <a:latin typeface="+mj-lt"/>
              </a:rPr>
              <a:t>be</a:t>
            </a:r>
            <a:r>
              <a:rPr lang="pt-PT" sz="2400" dirty="0">
                <a:latin typeface="+mj-lt"/>
              </a:rPr>
              <a:t> – </a:t>
            </a:r>
            <a:r>
              <a:rPr lang="pt-PT" sz="2400" dirty="0" err="1">
                <a:latin typeface="+mj-lt"/>
              </a:rPr>
              <a:t>simple</a:t>
            </a:r>
            <a:r>
              <a:rPr lang="pt-PT" sz="2400" dirty="0">
                <a:latin typeface="+mj-lt"/>
              </a:rPr>
              <a:t> </a:t>
            </a:r>
            <a:r>
              <a:rPr lang="pt-PT" sz="2400" dirty="0" err="1">
                <a:latin typeface="+mj-lt"/>
              </a:rPr>
              <a:t>present</a:t>
            </a:r>
            <a:r>
              <a:rPr lang="pt-PT" sz="2400" dirty="0">
                <a:latin typeface="+mj-lt"/>
              </a:rPr>
              <a:t>) + </a:t>
            </a:r>
            <a:r>
              <a:rPr lang="pt-PT" sz="2400" dirty="0" err="1">
                <a:latin typeface="+mj-lt"/>
              </a:rPr>
              <a:t>verb</a:t>
            </a:r>
            <a:r>
              <a:rPr lang="pt-PT" sz="2400" dirty="0">
                <a:latin typeface="+mj-lt"/>
              </a:rPr>
              <a:t> (</a:t>
            </a:r>
            <a:r>
              <a:rPr lang="pt-PT" sz="2400" dirty="0" err="1">
                <a:latin typeface="+mj-lt"/>
              </a:rPr>
              <a:t>past</a:t>
            </a:r>
            <a:r>
              <a:rPr lang="pt-PT" sz="2400" dirty="0">
                <a:latin typeface="+mj-lt"/>
              </a:rPr>
              <a:t> </a:t>
            </a:r>
            <a:r>
              <a:rPr lang="pt-PT" sz="2400" dirty="0" err="1">
                <a:latin typeface="+mj-lt"/>
              </a:rPr>
              <a:t>participle</a:t>
            </a:r>
            <a:r>
              <a:rPr lang="pt-PT" sz="2400" dirty="0">
                <a:latin typeface="+mj-lt"/>
              </a:rPr>
              <a:t>)</a:t>
            </a:r>
          </a:p>
        </p:txBody>
      </p:sp>
      <p:sp>
        <p:nvSpPr>
          <p:cNvPr id="13" name="CaixaDeTexto 30"/>
          <p:cNvSpPr txBox="1"/>
          <p:nvPr/>
        </p:nvSpPr>
        <p:spPr>
          <a:xfrm>
            <a:off x="6515621" y="5589240"/>
            <a:ext cx="1728787" cy="4619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By</a:t>
            </a:r>
            <a:r>
              <a:rPr lang="pt-PT" sz="2400" dirty="0">
                <a:latin typeface="+mj-lt"/>
              </a:rPr>
              <a:t> - </a:t>
            </a:r>
            <a:r>
              <a:rPr lang="pt-PT" sz="2400" dirty="0" err="1">
                <a:latin typeface="+mj-lt"/>
              </a:rPr>
              <a:t>object</a:t>
            </a:r>
            <a:endParaRPr lang="pt-PT" sz="2400" dirty="0">
              <a:latin typeface="+mj-lt"/>
            </a:endParaRPr>
          </a:p>
        </p:txBody>
      </p:sp>
      <p:cxnSp>
        <p:nvCxnSpPr>
          <p:cNvPr id="14" name="Conexão recta unidireccional 34"/>
          <p:cNvCxnSpPr/>
          <p:nvPr/>
        </p:nvCxnSpPr>
        <p:spPr>
          <a:xfrm flipH="1">
            <a:off x="1691680" y="5013176"/>
            <a:ext cx="360040" cy="504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36"/>
          <p:cNvCxnSpPr/>
          <p:nvPr/>
        </p:nvCxnSpPr>
        <p:spPr>
          <a:xfrm rot="16200000" flipH="1">
            <a:off x="6731223" y="5086202"/>
            <a:ext cx="576262" cy="43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31"/>
          <p:cNvCxnSpPr/>
          <p:nvPr/>
        </p:nvCxnSpPr>
        <p:spPr>
          <a:xfrm rot="5400000">
            <a:off x="3888582" y="5193506"/>
            <a:ext cx="6477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63688" y="3933056"/>
            <a:ext cx="42484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7704" y="4046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transform Active into Passive - 1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80" y="4509120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Articles</a:t>
            </a:r>
            <a:endParaRPr lang="ru-RU" sz="32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450912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 are written </a:t>
            </a:r>
          </a:p>
          <a:p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364088" y="450912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by journalists</a:t>
            </a:r>
            <a:r>
              <a:rPr lang="pt-PT" sz="3200" b="1" dirty="0" smtClean="0">
                <a:solidFill>
                  <a:srgbClr val="003300"/>
                </a:solidFill>
                <a:latin typeface="Bookman Old Style" pitchFamily="18" charset="0"/>
              </a:rPr>
              <a:t>.</a:t>
            </a:r>
            <a:endParaRPr lang="ru-RU" sz="32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203848" y="3933056"/>
            <a:ext cx="36724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miley Face 14"/>
          <p:cNvSpPr/>
          <p:nvPr/>
        </p:nvSpPr>
        <p:spPr>
          <a:xfrm>
            <a:off x="8316416" y="5733256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9" grpId="0"/>
      <p:bldP spid="24" grpId="0"/>
      <p:bldP spid="25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baixo 7"/>
          <p:cNvSpPr/>
          <p:nvPr/>
        </p:nvSpPr>
        <p:spPr>
          <a:xfrm>
            <a:off x="4067944" y="3933056"/>
            <a:ext cx="288032" cy="720849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" name="CaixaDeTexto 15"/>
          <p:cNvSpPr txBox="1"/>
          <p:nvPr/>
        </p:nvSpPr>
        <p:spPr>
          <a:xfrm>
            <a:off x="683568" y="2924944"/>
            <a:ext cx="741662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PT" sz="3200" dirty="0">
              <a:latin typeface="+mj-lt"/>
            </a:endParaRPr>
          </a:p>
          <a:p>
            <a:pPr algn="ctr">
              <a:defRPr/>
            </a:pPr>
            <a:r>
              <a:rPr lang="pt-PT" sz="3200" u="sng" dirty="0" smtClean="0"/>
              <a:t> </a:t>
            </a:r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Delivery boys</a:t>
            </a:r>
            <a:r>
              <a:rPr lang="pt-PT" sz="3200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sold</a:t>
            </a:r>
            <a:r>
              <a:rPr lang="pt-PT" sz="3200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newspapers</a:t>
            </a:r>
            <a:r>
              <a:rPr lang="pt-PT" sz="3200" dirty="0" smtClean="0">
                <a:latin typeface="Bookman Old Style" pitchFamily="18" charset="0"/>
              </a:rPr>
              <a:t>.</a:t>
            </a:r>
          </a:p>
          <a:p>
            <a:pPr algn="ctr">
              <a:defRPr/>
            </a:pPr>
            <a:endParaRPr lang="pt-PT" sz="3200" b="1" dirty="0">
              <a:solidFill>
                <a:srgbClr val="003300"/>
              </a:solidFill>
              <a:latin typeface="Bookman Old Style" pitchFamily="18" charset="0"/>
            </a:endParaRPr>
          </a:p>
          <a:p>
            <a:pPr>
              <a:defRPr/>
            </a:pPr>
            <a:endParaRPr lang="pt-PT" dirty="0"/>
          </a:p>
        </p:txBody>
      </p:sp>
      <p:cxnSp>
        <p:nvCxnSpPr>
          <p:cNvPr id="4" name="Conexão recta unidireccional 19"/>
          <p:cNvCxnSpPr/>
          <p:nvPr/>
        </p:nvCxnSpPr>
        <p:spPr>
          <a:xfrm flipV="1">
            <a:off x="6227763" y="3213100"/>
            <a:ext cx="576262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unidireccional 20"/>
          <p:cNvCxnSpPr/>
          <p:nvPr/>
        </p:nvCxnSpPr>
        <p:spPr>
          <a:xfrm rot="5400000" flipH="1" flipV="1">
            <a:off x="4428679" y="3213100"/>
            <a:ext cx="5762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unidireccional 21"/>
          <p:cNvCxnSpPr/>
          <p:nvPr/>
        </p:nvCxnSpPr>
        <p:spPr>
          <a:xfrm rot="10800000">
            <a:off x="2555875" y="3213100"/>
            <a:ext cx="503238" cy="25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22"/>
          <p:cNvSpPr txBox="1"/>
          <p:nvPr/>
        </p:nvSpPr>
        <p:spPr>
          <a:xfrm>
            <a:off x="1331913" y="2708275"/>
            <a:ext cx="1728787" cy="461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subject</a:t>
            </a:r>
            <a:endParaRPr lang="pt-PT" sz="2400" dirty="0">
              <a:latin typeface="+mj-lt"/>
            </a:endParaRPr>
          </a:p>
        </p:txBody>
      </p:sp>
      <p:sp>
        <p:nvSpPr>
          <p:cNvPr id="8" name="CaixaDeTexto 24"/>
          <p:cNvSpPr txBox="1"/>
          <p:nvPr/>
        </p:nvSpPr>
        <p:spPr>
          <a:xfrm>
            <a:off x="3492500" y="2060575"/>
            <a:ext cx="2447925" cy="8318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Verb</a:t>
            </a:r>
            <a:endParaRPr lang="pt-PT" sz="2400" dirty="0">
              <a:latin typeface="+mj-lt"/>
            </a:endParaRPr>
          </a:p>
          <a:p>
            <a:pPr algn="ctr">
              <a:defRPr/>
            </a:pPr>
            <a:r>
              <a:rPr lang="pt-PT" sz="2400" dirty="0">
                <a:latin typeface="+mj-lt"/>
              </a:rPr>
              <a:t>(</a:t>
            </a:r>
            <a:r>
              <a:rPr lang="pt-PT" sz="2400" dirty="0" err="1">
                <a:latin typeface="+mj-lt"/>
              </a:rPr>
              <a:t>Simple</a:t>
            </a:r>
            <a:r>
              <a:rPr lang="pt-PT" sz="2400" dirty="0">
                <a:latin typeface="+mj-lt"/>
              </a:rPr>
              <a:t> </a:t>
            </a:r>
            <a:r>
              <a:rPr lang="pt-PT" sz="2400" dirty="0" err="1">
                <a:latin typeface="+mj-lt"/>
              </a:rPr>
              <a:t>Present</a:t>
            </a:r>
            <a:r>
              <a:rPr lang="pt-PT" sz="2400" dirty="0">
                <a:latin typeface="+mj-lt"/>
              </a:rPr>
              <a:t>)</a:t>
            </a:r>
          </a:p>
        </p:txBody>
      </p:sp>
      <p:sp>
        <p:nvSpPr>
          <p:cNvPr id="9" name="CaixaDeTexto 26"/>
          <p:cNvSpPr txBox="1"/>
          <p:nvPr/>
        </p:nvSpPr>
        <p:spPr>
          <a:xfrm>
            <a:off x="6300788" y="2708275"/>
            <a:ext cx="1728787" cy="4619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object</a:t>
            </a:r>
            <a:endParaRPr lang="pt-PT" sz="2400" dirty="0">
              <a:latin typeface="+mj-lt"/>
            </a:endParaRPr>
          </a:p>
        </p:txBody>
      </p:sp>
      <p:sp>
        <p:nvSpPr>
          <p:cNvPr id="11" name="CaixaDeTexto 23"/>
          <p:cNvSpPr txBox="1"/>
          <p:nvPr/>
        </p:nvSpPr>
        <p:spPr>
          <a:xfrm>
            <a:off x="395288" y="5516563"/>
            <a:ext cx="1728787" cy="831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Passive</a:t>
            </a:r>
            <a:r>
              <a:rPr lang="pt-PT" sz="2400" dirty="0">
                <a:latin typeface="+mj-lt"/>
              </a:rPr>
              <a:t> </a:t>
            </a:r>
            <a:r>
              <a:rPr lang="pt-PT" sz="2400" dirty="0" err="1">
                <a:latin typeface="+mj-lt"/>
              </a:rPr>
              <a:t>subject</a:t>
            </a:r>
            <a:endParaRPr lang="pt-PT" sz="2400" dirty="0">
              <a:latin typeface="+mj-lt"/>
            </a:endParaRPr>
          </a:p>
        </p:txBody>
      </p:sp>
      <p:sp>
        <p:nvSpPr>
          <p:cNvPr id="12" name="CaixaDeTexto 25"/>
          <p:cNvSpPr txBox="1"/>
          <p:nvPr/>
        </p:nvSpPr>
        <p:spPr>
          <a:xfrm>
            <a:off x="2268538" y="5516563"/>
            <a:ext cx="3887787" cy="8318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>
                <a:latin typeface="+mj-lt"/>
              </a:rPr>
              <a:t>Verb (to be – simple </a:t>
            </a:r>
            <a:r>
              <a:rPr lang="pt-PT" sz="2400" dirty="0" smtClean="0">
                <a:latin typeface="+mj-lt"/>
              </a:rPr>
              <a:t>past</a:t>
            </a:r>
            <a:r>
              <a:rPr lang="pt-PT" sz="2400" dirty="0">
                <a:latin typeface="+mj-lt"/>
              </a:rPr>
              <a:t>) + verb (past participle)</a:t>
            </a:r>
          </a:p>
        </p:txBody>
      </p:sp>
      <p:sp>
        <p:nvSpPr>
          <p:cNvPr id="13" name="CaixaDeTexto 30"/>
          <p:cNvSpPr txBox="1"/>
          <p:nvPr/>
        </p:nvSpPr>
        <p:spPr>
          <a:xfrm>
            <a:off x="6515621" y="5589240"/>
            <a:ext cx="1728787" cy="4619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dirty="0" err="1">
                <a:latin typeface="+mj-lt"/>
              </a:rPr>
              <a:t>By</a:t>
            </a:r>
            <a:r>
              <a:rPr lang="pt-PT" sz="2400" dirty="0">
                <a:latin typeface="+mj-lt"/>
              </a:rPr>
              <a:t> - </a:t>
            </a:r>
            <a:r>
              <a:rPr lang="pt-PT" sz="2400" dirty="0" err="1">
                <a:latin typeface="+mj-lt"/>
              </a:rPr>
              <a:t>object</a:t>
            </a:r>
            <a:endParaRPr lang="pt-PT" sz="2400" dirty="0">
              <a:latin typeface="+mj-lt"/>
            </a:endParaRPr>
          </a:p>
        </p:txBody>
      </p:sp>
      <p:cxnSp>
        <p:nvCxnSpPr>
          <p:cNvPr id="14" name="Conexão recta unidireccional 34"/>
          <p:cNvCxnSpPr/>
          <p:nvPr/>
        </p:nvCxnSpPr>
        <p:spPr>
          <a:xfrm flipH="1">
            <a:off x="1691680" y="5013176"/>
            <a:ext cx="360040" cy="504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36"/>
          <p:cNvCxnSpPr/>
          <p:nvPr/>
        </p:nvCxnSpPr>
        <p:spPr>
          <a:xfrm rot="16200000" flipH="1">
            <a:off x="6731223" y="5086202"/>
            <a:ext cx="576262" cy="43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31"/>
          <p:cNvCxnSpPr/>
          <p:nvPr/>
        </p:nvCxnSpPr>
        <p:spPr>
          <a:xfrm rot="5400000">
            <a:off x="3888582" y="5193506"/>
            <a:ext cx="6477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63688" y="3933056"/>
            <a:ext cx="42484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7704" y="4046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transform Active into Passive - 2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458112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Newspapers</a:t>
            </a:r>
            <a:endParaRPr lang="ru-RU" sz="32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6" y="458403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 were sold</a:t>
            </a:r>
          </a:p>
          <a:p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364088" y="457241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 smtClean="0">
                <a:solidFill>
                  <a:srgbClr val="003300"/>
                </a:solidFill>
                <a:latin typeface="Bookman Old Style" pitchFamily="18" charset="0"/>
              </a:rPr>
              <a:t>by delivery boys</a:t>
            </a:r>
            <a:r>
              <a:rPr lang="pt-PT" sz="3200" b="1" dirty="0" smtClean="0">
                <a:solidFill>
                  <a:srgbClr val="003300"/>
                </a:solidFill>
                <a:latin typeface="Bookman Old Style" pitchFamily="18" charset="0"/>
              </a:rPr>
              <a:t>.</a:t>
            </a:r>
            <a:endParaRPr lang="ru-RU" sz="32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203848" y="3933056"/>
            <a:ext cx="36724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miley Face 14"/>
          <p:cNvSpPr/>
          <p:nvPr/>
        </p:nvSpPr>
        <p:spPr>
          <a:xfrm>
            <a:off x="8388424" y="5805264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9" grpId="0"/>
      <p:bldP spid="24" grpId="0"/>
      <p:bldP spid="25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645024"/>
            <a:ext cx="7553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hlinkClick r:id="rId3" tooltip="гиперссылка с веб-страницей"/>
              </a:rPr>
              <a:t>http:// www2.arnes.si/~dkrape/passive.htm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428401"/>
            <a:ext cx="7874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hlinkClick r:id="rId4"/>
              </a:rPr>
              <a:t>http://www2.arnes.si/~dkrape/passive_2.htm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229200"/>
            <a:ext cx="7874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hlinkClick r:id="rId5"/>
              </a:rPr>
              <a:t>http://www2.arnes.si/~dkrape/passive_3.htm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864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3300"/>
                </a:solidFill>
                <a:latin typeface="Bookman Old Style" pitchFamily="18" charset="0"/>
              </a:rPr>
              <a:t>If you need more</a:t>
            </a:r>
          </a:p>
          <a:p>
            <a:r>
              <a:rPr lang="en-US" sz="5400" b="1" dirty="0" smtClean="0">
                <a:solidFill>
                  <a:srgbClr val="003300"/>
                </a:solidFill>
                <a:latin typeface="Bookman Old Style" pitchFamily="18" charset="0"/>
              </a:rPr>
              <a:t>practice you should go to:</a:t>
            </a:r>
            <a:endParaRPr lang="ru-RU" sz="54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3300"/>
                </a:solidFill>
                <a:latin typeface="Bookman Old Style" pitchFamily="18" charset="0"/>
              </a:rPr>
              <a:t>Now are you ready to </a:t>
            </a:r>
          </a:p>
          <a:p>
            <a:pPr algn="ctr"/>
            <a:r>
              <a:rPr lang="en-US" sz="5400" b="1" dirty="0" smtClean="0">
                <a:solidFill>
                  <a:srgbClr val="003300"/>
                </a:solidFill>
                <a:latin typeface="Bookman Old Style" pitchFamily="18" charset="0"/>
              </a:rPr>
              <a:t>do your test?</a:t>
            </a:r>
            <a:endParaRPr lang="ru-RU" sz="54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684584"/>
            <a:ext cx="266429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4041881"/>
            <a:ext cx="2160240" cy="646986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11760" y="2564904"/>
            <a:ext cx="2016224" cy="1298377"/>
          </a:xfrm>
          <a:prstGeom prst="roundRect">
            <a:avLst>
              <a:gd name="adj" fmla="val 50000"/>
            </a:avLst>
          </a:prstGeom>
          <a:solidFill>
            <a:srgbClr val="CCFF3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3300"/>
                </a:solidFill>
              </a:rPr>
              <a:t>YES</a:t>
            </a:r>
            <a:endParaRPr lang="ru-RU" sz="5400" b="1" dirty="0" smtClean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204864"/>
            <a:ext cx="1224136" cy="93610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2852936"/>
            <a:ext cx="1224136" cy="1296144"/>
          </a:xfrm>
          <a:prstGeom prst="round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2348880"/>
            <a:ext cx="1368152" cy="1656184"/>
          </a:xfrm>
          <a:prstGeom prst="round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92152" y="3005336"/>
            <a:ext cx="1224136" cy="1296144"/>
          </a:xfrm>
          <a:prstGeom prst="round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11" name="Скругленный прямоугольник 10">
            <a:hlinkClick r:id="" action="ppaction://noaction"/>
          </p:cNvPr>
          <p:cNvSpPr/>
          <p:nvPr/>
        </p:nvSpPr>
        <p:spPr>
          <a:xfrm>
            <a:off x="5292080" y="2564904"/>
            <a:ext cx="2016224" cy="1298377"/>
          </a:xfrm>
          <a:prstGeom prst="roundRect">
            <a:avLst>
              <a:gd name="adj" fmla="val 50000"/>
            </a:avLst>
          </a:prstGeom>
          <a:solidFill>
            <a:srgbClr val="CCFF3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3300"/>
                </a:solidFill>
              </a:rPr>
              <a:t>NO</a:t>
            </a:r>
            <a:endParaRPr lang="ru-RU" sz="5400" b="1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6838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4572000" y="2204864"/>
            <a:ext cx="2304256" cy="144016"/>
          </a:xfrm>
          <a:prstGeom prst="right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847856" y="1268760"/>
            <a:ext cx="1044624" cy="57606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740352" y="2348880"/>
            <a:ext cx="1008112" cy="43204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hlinkClick r:id="rId4"/>
          </p:cNvPr>
          <p:cNvCxnSpPr/>
          <p:nvPr/>
        </p:nvCxnSpPr>
        <p:spPr>
          <a:xfrm>
            <a:off x="2339752" y="1916832"/>
            <a:ext cx="4176464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3300"/>
                </a:solidFill>
                <a:latin typeface="Arno Pro Smbd Caption" pitchFamily="18" charset="0"/>
              </a:rPr>
              <a:t>Passive Voice – </a:t>
            </a:r>
            <a:r>
              <a:rPr lang="ru-RU" sz="4800" dirty="0" smtClean="0">
                <a:solidFill>
                  <a:srgbClr val="003300"/>
                </a:solidFill>
                <a:latin typeface="Arno Pro Smbd Caption" pitchFamily="18" charset="0"/>
              </a:rPr>
              <a:t>страдательный залог.</a:t>
            </a:r>
            <a:endParaRPr lang="ru-RU" sz="4800" dirty="0">
              <a:solidFill>
                <a:srgbClr val="003300"/>
              </a:solidFill>
              <a:latin typeface="Arno Pro Smbd Captio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2768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Подлежащее (лицо или предмет) не совершает действие самостоятельно. Оно испытывает это действие на себе.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15430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I beat John. </a:t>
            </a:r>
            <a:r>
              <a:rPr lang="en-US" sz="2400" i="1" dirty="0" smtClean="0">
                <a:latin typeface="Bookman Old Style" pitchFamily="18" charset="0"/>
              </a:rPr>
              <a:t>–  </a:t>
            </a:r>
            <a:r>
              <a:rPr lang="ru-RU" sz="2400" i="1" dirty="0" smtClean="0">
                <a:latin typeface="Bookman Old Style" pitchFamily="18" charset="0"/>
              </a:rPr>
              <a:t>Я избил Джона. ( </a:t>
            </a:r>
            <a:r>
              <a:rPr lang="en-US" sz="2400" i="1" dirty="0" smtClean="0">
                <a:latin typeface="Bookman Old Style" pitchFamily="18" charset="0"/>
              </a:rPr>
              <a:t>Active Voice</a:t>
            </a:r>
            <a:r>
              <a:rPr lang="ru-RU" sz="2400" i="1" dirty="0" smtClean="0">
                <a:latin typeface="Bookman Old Style" pitchFamily="18" charset="0"/>
              </a:rPr>
              <a:t>)</a:t>
            </a:r>
            <a:endParaRPr lang="en-US" sz="2400" i="1" dirty="0" smtClean="0">
              <a:latin typeface="Bookman Old Style" pitchFamily="18" charset="0"/>
            </a:endParaRPr>
          </a:p>
          <a:p>
            <a:r>
              <a:rPr lang="ru-RU" sz="2400" i="1" dirty="0" smtClean="0">
                <a:latin typeface="Bookman Old Style" pitchFamily="18" charset="0"/>
              </a:rPr>
              <a:t> ( Я был активен, сам совершил действие)</a:t>
            </a:r>
            <a:endParaRPr lang="en-US" sz="2400" i="1" dirty="0" smtClean="0">
              <a:latin typeface="Bookman Old Style" pitchFamily="18" charset="0"/>
            </a:endParaRPr>
          </a:p>
          <a:p>
            <a:endParaRPr lang="en-US" sz="2400" i="1" dirty="0" smtClean="0">
              <a:latin typeface="Bookman Old Style" pitchFamily="18" charset="0"/>
            </a:endParaRPr>
          </a:p>
          <a:p>
            <a:r>
              <a:rPr lang="en-US" sz="2400" b="1" i="1" dirty="0" smtClean="0">
                <a:latin typeface="Bookman Old Style" pitchFamily="18" charset="0"/>
              </a:rPr>
              <a:t>I was bitten by John</a:t>
            </a:r>
            <a:r>
              <a:rPr lang="ru-RU" sz="2400" i="1" dirty="0" smtClean="0">
                <a:latin typeface="Bookman Old Style" pitchFamily="18" charset="0"/>
              </a:rPr>
              <a:t>.- Меня избил Джон.</a:t>
            </a:r>
          </a:p>
          <a:p>
            <a:r>
              <a:rPr lang="ru-RU" sz="2400" i="1" dirty="0" smtClean="0">
                <a:latin typeface="Bookman Old Style" pitchFamily="18" charset="0"/>
              </a:rPr>
              <a:t> (</a:t>
            </a:r>
            <a:r>
              <a:rPr lang="en-US" sz="2400" i="1" dirty="0" smtClean="0">
                <a:latin typeface="Bookman Old Style" pitchFamily="18" charset="0"/>
              </a:rPr>
              <a:t>Passive Voice</a:t>
            </a:r>
            <a:r>
              <a:rPr lang="ru-RU" sz="2400" i="1" dirty="0" smtClean="0">
                <a:latin typeface="Bookman Old Style" pitchFamily="18" charset="0"/>
              </a:rPr>
              <a:t>)</a:t>
            </a:r>
            <a:endParaRPr lang="en-US" sz="2400" i="1" dirty="0" smtClean="0">
              <a:latin typeface="Bookman Old Style" pitchFamily="18" charset="0"/>
            </a:endParaRPr>
          </a:p>
          <a:p>
            <a:r>
              <a:rPr lang="ru-RU" sz="2400" i="1" dirty="0" smtClean="0">
                <a:latin typeface="Bookman Old Style" pitchFamily="18" charset="0"/>
              </a:rPr>
              <a:t>(Я действия не совершал, я пострадал)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6" name="Smiley Face 14"/>
          <p:cNvSpPr/>
          <p:nvPr/>
        </p:nvSpPr>
        <p:spPr>
          <a:xfrm>
            <a:off x="8388424" y="188640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Когда мы используем действительный залог,  мы говорим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о том,  что делает подлежащие.</a:t>
            </a:r>
            <a:endParaRPr lang="en-US" sz="2800" b="1" dirty="0" smtClean="0">
              <a:latin typeface="Bookman Old Style" pitchFamily="18" charset="0"/>
            </a:endParaRPr>
          </a:p>
          <a:p>
            <a:endParaRPr lang="ru-RU" sz="28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Bookman Old Style" pitchFamily="18" charset="0"/>
              </a:rPr>
              <a:t>My grandfather was a builder. He </a:t>
            </a:r>
            <a:r>
              <a:rPr lang="en-US" sz="2800" u="sng" dirty="0" smtClean="0">
                <a:latin typeface="Bookman Old Style" pitchFamily="18" charset="0"/>
              </a:rPr>
              <a:t>built</a:t>
            </a:r>
            <a:r>
              <a:rPr lang="en-US" sz="2800" dirty="0" smtClean="0">
                <a:latin typeface="Bookman Old Style" pitchFamily="18" charset="0"/>
              </a:rPr>
              <a:t> this house in 1935.</a:t>
            </a:r>
            <a:r>
              <a:rPr lang="ru-RU" sz="2800" dirty="0" smtClean="0">
                <a:latin typeface="Bookman Old Style" pitchFamily="18" charset="0"/>
              </a:rPr>
              <a:t>- Мой дед был строитель. Он построил этот дом в 1935.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582883"/>
            <a:ext cx="81369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Когда мы используем страдательный залог,  мы говорим о том,  что происходит с  подлежащим.</a:t>
            </a:r>
          </a:p>
          <a:p>
            <a:endParaRPr lang="ru-RU" sz="28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This house is quite old. It </a:t>
            </a:r>
            <a:r>
              <a:rPr lang="en-US" sz="2800" u="sng" dirty="0" smtClean="0">
                <a:latin typeface="Bookman Old Style" pitchFamily="18" charset="0"/>
              </a:rPr>
              <a:t>was built </a:t>
            </a:r>
            <a:r>
              <a:rPr lang="en-US" sz="2800" dirty="0" smtClean="0">
                <a:latin typeface="Bookman Old Style" pitchFamily="18" charset="0"/>
              </a:rPr>
              <a:t>in 1935.</a:t>
            </a:r>
            <a:r>
              <a:rPr lang="ru-RU" sz="2800" dirty="0" smtClean="0">
                <a:latin typeface="Bookman Old Style" pitchFamily="18" charset="0"/>
              </a:rPr>
              <a:t>- Этот дом довольно старый. Он был построен в 1935 году.</a:t>
            </a:r>
          </a:p>
          <a:p>
            <a:endParaRPr lang="ru-RU" dirty="0"/>
          </a:p>
          <a:p>
            <a:endParaRPr lang="en-US" dirty="0" smtClean="0"/>
          </a:p>
        </p:txBody>
      </p:sp>
      <p:sp>
        <p:nvSpPr>
          <p:cNvPr id="4" name="Smiley Face 14"/>
          <p:cNvSpPr/>
          <p:nvPr/>
        </p:nvSpPr>
        <p:spPr>
          <a:xfrm>
            <a:off x="8388424" y="188640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Когда мы используем </a:t>
            </a:r>
            <a:r>
              <a:rPr lang="en-US" sz="2800" b="1" dirty="0" smtClean="0">
                <a:latin typeface="Bookman Old Style" pitchFamily="18" charset="0"/>
              </a:rPr>
              <a:t>  PASSIVE, </a:t>
            </a:r>
            <a:r>
              <a:rPr lang="ru-RU" sz="2800" b="1" dirty="0" smtClean="0">
                <a:latin typeface="Bookman Old Style" pitchFamily="18" charset="0"/>
              </a:rPr>
              <a:t>нам неважно  или неизвестно кто (что) совершал действие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060848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Bookman Old Style" pitchFamily="18" charset="0"/>
              </a:rPr>
              <a:t>The room is cleaned every day. </a:t>
            </a:r>
            <a:r>
              <a:rPr lang="en-US" sz="2800" dirty="0" smtClean="0">
                <a:latin typeface="Bookman Old Style" pitchFamily="18" charset="0"/>
              </a:rPr>
              <a:t>– </a:t>
            </a:r>
            <a:r>
              <a:rPr lang="ru-RU" sz="2800" dirty="0" smtClean="0">
                <a:latin typeface="Bookman Old Style" pitchFamily="18" charset="0"/>
              </a:rPr>
              <a:t>Комнату убирают каждый день.</a:t>
            </a:r>
          </a:p>
          <a:p>
            <a:r>
              <a:rPr lang="ru-RU" sz="2800" dirty="0" smtClean="0">
                <a:latin typeface="Bookman Old Style" pitchFamily="18" charset="0"/>
              </a:rPr>
              <a:t> (нам не важно кто это делает, главное, что она чистая).</a:t>
            </a:r>
          </a:p>
          <a:p>
            <a:endParaRPr lang="ru-RU" sz="2800" dirty="0">
              <a:latin typeface="Bookman Old Style" pitchFamily="18" charset="0"/>
            </a:endParaRPr>
          </a:p>
          <a:p>
            <a:r>
              <a:rPr lang="en-US" sz="2800" i="1" dirty="0" smtClean="0">
                <a:latin typeface="Bookman Old Style" pitchFamily="18" charset="0"/>
              </a:rPr>
              <a:t>A lot of money was stolen in the bank. </a:t>
            </a:r>
            <a:r>
              <a:rPr lang="en-US" sz="2800" dirty="0" smtClean="0">
                <a:latin typeface="Bookman Old Style" pitchFamily="18" charset="0"/>
              </a:rPr>
              <a:t>– </a:t>
            </a:r>
            <a:r>
              <a:rPr lang="ru-RU" sz="2800" dirty="0" smtClean="0">
                <a:latin typeface="Bookman Old Style" pitchFamily="18" charset="0"/>
              </a:rPr>
              <a:t>Много денег было украдено из банка. (нам неизвестно кто это сделал).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Smiley Face 14"/>
          <p:cNvSpPr/>
          <p:nvPr/>
        </p:nvSpPr>
        <p:spPr>
          <a:xfrm>
            <a:off x="8316416" y="188640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77281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Образуется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3212976"/>
            <a:ext cx="2016224" cy="1944216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V</a:t>
            </a:r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283968" y="3789040"/>
            <a:ext cx="108012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688" y="356463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3300"/>
                </a:solidFill>
                <a:effectLst/>
                <a:latin typeface="Bookman Old Style" pitchFamily="18" charset="0"/>
              </a:rPr>
              <a:t>Simple Passive</a:t>
            </a:r>
            <a:endParaRPr lang="ru-RU" sz="5400" b="1" cap="none" spc="0" dirty="0" smtClean="0">
              <a:ln/>
              <a:solidFill>
                <a:srgbClr val="003300"/>
              </a:solidFill>
              <a:effectLst/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619672" y="3212976"/>
            <a:ext cx="1872208" cy="2016224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Bookman Old Style" pitchFamily="18" charset="0"/>
              </a:rPr>
              <a:t> be</a:t>
            </a:r>
            <a:endParaRPr lang="ru-RU" sz="6000" b="1" dirty="0">
              <a:latin typeface="Bookman Old Style" pitchFamily="18" charset="0"/>
            </a:endParaRPr>
          </a:p>
        </p:txBody>
      </p:sp>
      <p:sp>
        <p:nvSpPr>
          <p:cNvPr id="7" name="Smiley Face 14"/>
          <p:cNvSpPr/>
          <p:nvPr/>
        </p:nvSpPr>
        <p:spPr>
          <a:xfrm>
            <a:off x="8316416" y="188640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852936"/>
            <a:ext cx="165618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dirty="0" smtClean="0">
                <a:solidFill>
                  <a:schemeClr val="tx1"/>
                </a:solidFill>
              </a:rPr>
              <a:t>v</a:t>
            </a:r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flipH="1">
            <a:off x="1691680" y="3861048"/>
            <a:ext cx="187220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3"/>
          </p:cNvCxnSpPr>
          <p:nvPr/>
        </p:nvCxnSpPr>
        <p:spPr>
          <a:xfrm>
            <a:off x="5220072" y="3861048"/>
            <a:ext cx="216024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30689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Правильные глаголы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9969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Неправильные глаголы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0" y="1484784"/>
            <a:ext cx="1979712" cy="5112568"/>
          </a:xfrm>
          <a:prstGeom prst="verticalScroll">
            <a:avLst/>
          </a:prstGeom>
          <a:solidFill>
            <a:srgbClr val="00CC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988840"/>
            <a:ext cx="15841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Ed</a:t>
            </a:r>
          </a:p>
          <a:p>
            <a:pPr algn="ctr">
              <a:buFontTx/>
              <a:buChar char="-"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clean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damag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invit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translat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book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/>
              <a:t>cover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/>
              <a:t>call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/>
              <a:t>invent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7164288" y="1484784"/>
            <a:ext cx="1979712" cy="5112568"/>
          </a:xfrm>
          <a:prstGeom prst="verticalScroll">
            <a:avLst/>
          </a:prstGeom>
          <a:solidFill>
            <a:srgbClr val="00CC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1916832"/>
            <a:ext cx="15841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III</a:t>
            </a: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built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done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written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taken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made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read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put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broken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7704" y="40050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 + </a:t>
            </a:r>
            <a:r>
              <a:rPr lang="en-US" sz="2400" dirty="0" err="1" smtClean="0"/>
              <a:t>ed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8064" y="393305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Запомнить! </a:t>
            </a:r>
          </a:p>
          <a:p>
            <a:pPr algn="ctr"/>
            <a:r>
              <a:rPr lang="ru-RU" b="1" dirty="0" smtClean="0"/>
              <a:t>3-я колонка таблицы неправильных глаголов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32483" y="332656"/>
            <a:ext cx="5431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 !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11960" y="1196752"/>
            <a:ext cx="0" cy="1380926"/>
          </a:xfrm>
          <a:prstGeom prst="straightConnector1">
            <a:avLst/>
          </a:prstGeom>
          <a:ln w="1174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4"/>
          <p:cNvSpPr/>
          <p:nvPr/>
        </p:nvSpPr>
        <p:spPr>
          <a:xfrm>
            <a:off x="6372200" y="5733256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7" name="Овал 26"/>
          <p:cNvSpPr/>
          <p:nvPr/>
        </p:nvSpPr>
        <p:spPr>
          <a:xfrm>
            <a:off x="2699792" y="4077072"/>
            <a:ext cx="72008" cy="792088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2843808" y="5661248"/>
            <a:ext cx="1008112" cy="936104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051720" y="4005064"/>
            <a:ext cx="1152128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77281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Образуется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3212976"/>
            <a:ext cx="2016224" cy="1944216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V</a:t>
            </a:r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4869160"/>
            <a:ext cx="15121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are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44" name="Прямая со стрелкой 43"/>
          <p:cNvCxnSpPr>
            <a:endCxn id="36" idx="1"/>
          </p:cNvCxnSpPr>
          <p:nvPr/>
        </p:nvCxnSpPr>
        <p:spPr>
          <a:xfrm>
            <a:off x="2339752" y="4869160"/>
            <a:ext cx="1152128" cy="4320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220072" y="3789040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+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688" y="-114493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C00000"/>
                </a:solidFill>
                <a:effectLst/>
                <a:latin typeface="Bookman Old Style" pitchFamily="18" charset="0"/>
              </a:rPr>
              <a:t>Present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003300"/>
                </a:solidFill>
                <a:effectLst/>
                <a:latin typeface="Bookman Old Style" pitchFamily="18" charset="0"/>
              </a:rPr>
              <a:t>Simple Passive</a:t>
            </a:r>
            <a:endParaRPr lang="ru-RU" sz="5400" b="1" cap="none" spc="0" dirty="0" smtClean="0">
              <a:ln/>
              <a:solidFill>
                <a:srgbClr val="003300"/>
              </a:solidFill>
              <a:effectLst/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39552" y="3140968"/>
            <a:ext cx="1872208" cy="2016224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man Old Style" pitchFamily="18" charset="0"/>
              </a:rPr>
              <a:t>To be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91880" y="2636912"/>
            <a:ext cx="15121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3717032"/>
            <a:ext cx="151216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is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2411760" y="2996952"/>
            <a:ext cx="1008112" cy="50405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411760" y="4221088"/>
            <a:ext cx="108012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31640" y="2636912"/>
            <a:ext cx="2160240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3717032"/>
            <a:ext cx="2160240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He, she, it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4869160"/>
            <a:ext cx="2160240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We, you, they</a:t>
            </a:r>
            <a:endParaRPr lang="ru-RU" sz="2000" b="1" dirty="0"/>
          </a:p>
        </p:txBody>
      </p:sp>
      <p:sp>
        <p:nvSpPr>
          <p:cNvPr id="19" name="Smiley Face 14"/>
          <p:cNvSpPr/>
          <p:nvPr/>
        </p:nvSpPr>
        <p:spPr>
          <a:xfrm>
            <a:off x="8172400" y="5733256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3" grpId="0" animBg="1"/>
      <p:bldP spid="54" grpId="0" animBg="1"/>
      <p:bldP spid="5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Cheese is  made from milk.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03355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cinema is a place where films are shown.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761745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Many accidents are caused by dangerous driving.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52942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road is used much.</a:t>
            </a:r>
            <a:endParaRPr lang="ru-RU" sz="4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15816" y="1556792"/>
            <a:ext cx="165618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5816" y="1628800"/>
            <a:ext cx="165618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0" y="3284984"/>
            <a:ext cx="208823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31640" y="3356992"/>
            <a:ext cx="208823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03848" y="6165304"/>
            <a:ext cx="165618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03848" y="6237312"/>
            <a:ext cx="165618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32040" y="4437112"/>
            <a:ext cx="194421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932040" y="4509120"/>
            <a:ext cx="194421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18864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ookman Old Style" pitchFamily="18" charset="0"/>
              </a:rPr>
              <a:t>Examples :</a:t>
            </a:r>
            <a:endParaRPr lang="ru-RU" sz="4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1" name="Smiley Face 14"/>
          <p:cNvSpPr/>
          <p:nvPr/>
        </p:nvSpPr>
        <p:spPr>
          <a:xfrm>
            <a:off x="8316416" y="5805264"/>
            <a:ext cx="561975" cy="863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1066</TotalTime>
  <Words>1188</Words>
  <Application>Microsoft Office PowerPoint</Application>
  <PresentationFormat>Экран (4:3)</PresentationFormat>
  <Paragraphs>280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Put the verbs in brackets into the correct form.  Click and check.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do_nb</cp:lastModifiedBy>
  <cp:revision>50</cp:revision>
  <dcterms:created xsi:type="dcterms:W3CDTF">2012-01-30T11:50:02Z</dcterms:created>
  <dcterms:modified xsi:type="dcterms:W3CDTF">2015-11-24T17:22:02Z</dcterms:modified>
</cp:coreProperties>
</file>