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56" r:id="rId5"/>
  </p:sldMasterIdLst>
  <p:notesMasterIdLst>
    <p:notesMasterId r:id="rId33"/>
  </p:notesMasterIdLst>
  <p:sldIdLst>
    <p:sldId id="291" r:id="rId6"/>
    <p:sldId id="258" r:id="rId7"/>
    <p:sldId id="259" r:id="rId8"/>
    <p:sldId id="289" r:id="rId9"/>
    <p:sldId id="278" r:id="rId10"/>
    <p:sldId id="279" r:id="rId11"/>
    <p:sldId id="281" r:id="rId12"/>
    <p:sldId id="282" r:id="rId13"/>
    <p:sldId id="283" r:id="rId14"/>
    <p:sldId id="284" r:id="rId15"/>
    <p:sldId id="285" r:id="rId16"/>
    <p:sldId id="277" r:id="rId17"/>
    <p:sldId id="286" r:id="rId18"/>
    <p:sldId id="287" r:id="rId19"/>
    <p:sldId id="290" r:id="rId20"/>
    <p:sldId id="271" r:id="rId21"/>
    <p:sldId id="276" r:id="rId22"/>
    <p:sldId id="275" r:id="rId23"/>
    <p:sldId id="274" r:id="rId24"/>
    <p:sldId id="272" r:id="rId25"/>
    <p:sldId id="294" r:id="rId26"/>
    <p:sldId id="292" r:id="rId27"/>
    <p:sldId id="295" r:id="rId28"/>
    <p:sldId id="296" r:id="rId29"/>
    <p:sldId id="298" r:id="rId30"/>
    <p:sldId id="297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F9CE2-B5AF-49B3-AF05-5155C7BD536B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6B9F5-0042-4517-8D08-8A244ACF2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91EA2-01B9-46F0-A904-0BDF060CDA6C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6B9F5-0042-4517-8D08-8A244ACF253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8859FB0-9922-41FD-91B8-E4553F7243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7998559E-2488-41DD-9123-9A836208F1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70E4197-B3B3-4E8E-8D9A-E93BDDF51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ED777-BEB2-42F5-9A6A-B9B13756F3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71E7C64-C125-4B5A-A9DF-64CF5F7F32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165098D1-91FE-40B8-938F-57851B3C8F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DED8D7-4A89-4BB3-BDBB-F743E1BE5F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DD6B6D5-8B68-44E2-9D47-B25126610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E5D58794-0979-4FDB-A816-257740E835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F9164-FBFF-4D6A-9979-ED4E361A1A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172B6E5-A1BB-4CC5-85DA-B7E93D5795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8859FB0-9922-41FD-91B8-E4553F7243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7998559E-2488-41DD-9123-9A836208F1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70E4197-B3B3-4E8E-8D9A-E93BDDF51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ED777-BEB2-42F5-9A6A-B9B13756F3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71E7C64-C125-4B5A-A9DF-64CF5F7F32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165098D1-91FE-40B8-938F-57851B3C8F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DED8D7-4A89-4BB3-BDBB-F743E1BE5F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DD6B6D5-8B68-44E2-9D47-B25126610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E5D58794-0979-4FDB-A816-257740E835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F9164-FBFF-4D6A-9979-ED4E361A1A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172B6E5-A1BB-4CC5-85DA-B7E93D5795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D8B5399-D996-4C4A-9C71-B0834F3EE8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D8B5399-D996-4C4A-9C71-B0834F3EE8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gif"/><Relationship Id="rId3" Type="http://schemas.openxmlformats.org/officeDocument/2006/relationships/image" Target="../media/image5.jpeg"/><Relationship Id="rId7" Type="http://schemas.openxmlformats.org/officeDocument/2006/relationships/image" Target="../media/image37.gif"/><Relationship Id="rId12" Type="http://schemas.openxmlformats.org/officeDocument/2006/relationships/image" Target="../media/image4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gif"/><Relationship Id="rId11" Type="http://schemas.openxmlformats.org/officeDocument/2006/relationships/image" Target="../media/image41.gif"/><Relationship Id="rId5" Type="http://schemas.openxmlformats.org/officeDocument/2006/relationships/image" Target="../media/image35.gif"/><Relationship Id="rId15" Type="http://schemas.openxmlformats.org/officeDocument/2006/relationships/image" Target="../media/image9.gif"/><Relationship Id="rId10" Type="http://schemas.openxmlformats.org/officeDocument/2006/relationships/image" Target="../media/image40.gif"/><Relationship Id="rId4" Type="http://schemas.openxmlformats.org/officeDocument/2006/relationships/image" Target="../media/image34.gif"/><Relationship Id="rId9" Type="http://schemas.openxmlformats.org/officeDocument/2006/relationships/image" Target="../media/image39.gif"/><Relationship Id="rId1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5.gif"/><Relationship Id="rId7" Type="http://schemas.openxmlformats.org/officeDocument/2006/relationships/image" Target="../media/image49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Relationship Id="rId9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image" Target="../media/image52.gif"/><Relationship Id="rId7" Type="http://schemas.openxmlformats.org/officeDocument/2006/relationships/image" Target="../media/image56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5.gif"/><Relationship Id="rId11" Type="http://schemas.openxmlformats.org/officeDocument/2006/relationships/image" Target="../media/image9.gif"/><Relationship Id="rId5" Type="http://schemas.openxmlformats.org/officeDocument/2006/relationships/image" Target="../media/image54.gif"/><Relationship Id="rId10" Type="http://schemas.openxmlformats.org/officeDocument/2006/relationships/image" Target="../media/image7.gif"/><Relationship Id="rId4" Type="http://schemas.openxmlformats.org/officeDocument/2006/relationships/image" Target="../media/image53.gif"/><Relationship Id="rId9" Type="http://schemas.openxmlformats.org/officeDocument/2006/relationships/image" Target="../media/image5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13" Type="http://schemas.openxmlformats.org/officeDocument/2006/relationships/image" Target="../media/image38.gif"/><Relationship Id="rId18" Type="http://schemas.openxmlformats.org/officeDocument/2006/relationships/image" Target="../media/image43.gif"/><Relationship Id="rId3" Type="http://schemas.openxmlformats.org/officeDocument/2006/relationships/image" Target="../media/image7.gif"/><Relationship Id="rId7" Type="http://schemas.openxmlformats.org/officeDocument/2006/relationships/image" Target="../media/image26.jpeg"/><Relationship Id="rId12" Type="http://schemas.openxmlformats.org/officeDocument/2006/relationships/image" Target="../media/image37.gif"/><Relationship Id="rId17" Type="http://schemas.openxmlformats.org/officeDocument/2006/relationships/image" Target="../media/image42.gif"/><Relationship Id="rId2" Type="http://schemas.openxmlformats.org/officeDocument/2006/relationships/image" Target="../media/image59.gif"/><Relationship Id="rId16" Type="http://schemas.openxmlformats.org/officeDocument/2006/relationships/image" Target="../media/image41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.gif"/><Relationship Id="rId11" Type="http://schemas.openxmlformats.org/officeDocument/2006/relationships/image" Target="../media/image36.gif"/><Relationship Id="rId5" Type="http://schemas.openxmlformats.org/officeDocument/2006/relationships/image" Target="../media/image61.gif"/><Relationship Id="rId15" Type="http://schemas.openxmlformats.org/officeDocument/2006/relationships/image" Target="../media/image40.gif"/><Relationship Id="rId10" Type="http://schemas.openxmlformats.org/officeDocument/2006/relationships/image" Target="../media/image34.gif"/><Relationship Id="rId19" Type="http://schemas.openxmlformats.org/officeDocument/2006/relationships/image" Target="../media/image9.gif"/><Relationship Id="rId4" Type="http://schemas.openxmlformats.org/officeDocument/2006/relationships/image" Target="../media/image60.gif"/><Relationship Id="rId9" Type="http://schemas.openxmlformats.org/officeDocument/2006/relationships/image" Target="../media/image64.gif"/><Relationship Id="rId1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gif"/><Relationship Id="rId4" Type="http://schemas.openxmlformats.org/officeDocument/2006/relationships/image" Target="../media/image6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gif"/><Relationship Id="rId4" Type="http://schemas.openxmlformats.org/officeDocument/2006/relationships/image" Target="../media/image6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gif"/><Relationship Id="rId4" Type="http://schemas.openxmlformats.org/officeDocument/2006/relationships/image" Target="../media/image6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gif"/><Relationship Id="rId4" Type="http://schemas.openxmlformats.org/officeDocument/2006/relationships/image" Target="../media/image6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gif"/><Relationship Id="rId4" Type="http://schemas.openxmlformats.org/officeDocument/2006/relationships/image" Target="../media/image6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5.jpeg"/><Relationship Id="rId7" Type="http://schemas.openxmlformats.org/officeDocument/2006/relationships/image" Target="../media/image1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:\Мои рисунки\Детские\рам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" name="Прямоугольник 8"/>
          <p:cNvSpPr/>
          <p:nvPr/>
        </p:nvSpPr>
        <p:spPr>
          <a:xfrm>
            <a:off x="642910" y="2928934"/>
            <a:ext cx="6429420" cy="2428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cs typeface="Arial" charset="0"/>
              </a:rPr>
              <a:t>Неравенства.</a:t>
            </a:r>
            <a:b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cs typeface="Arial" charset="0"/>
              </a:rPr>
            </a:br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cs typeface="Arial" charset="0"/>
              </a:rPr>
              <a:t>Знаки </a:t>
            </a:r>
          </a:p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cs typeface="Arial" charset="0"/>
              </a:rPr>
              <a:t>«&gt;», «&lt;»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714356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 учебнику «математика» 1 класс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по программе «Гармония»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Н.Б. Истоминой.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F:\Мои рисунки\паровозик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71876"/>
            <a:ext cx="2857500" cy="2809875"/>
          </a:xfrm>
          <a:prstGeom prst="rect">
            <a:avLst/>
          </a:prstGeom>
          <a:noFill/>
        </p:spPr>
      </p:pic>
      <p:pic>
        <p:nvPicPr>
          <p:cNvPr id="8196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785926"/>
            <a:ext cx="3959706" cy="955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4714884"/>
            <a:ext cx="9332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&gt;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4714884"/>
            <a:ext cx="8226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454" y="6215082"/>
            <a:ext cx="207170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Нажми на знак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F:\Мои рисунки\Детские\ламп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00240"/>
            <a:ext cx="1378516" cy="1552571"/>
          </a:xfrm>
          <a:prstGeom prst="rect">
            <a:avLst/>
          </a:prstGeom>
          <a:noFill/>
        </p:spPr>
      </p:pic>
      <p:pic>
        <p:nvPicPr>
          <p:cNvPr id="3075" name="Picture 3" descr="F:\Мои рисунки\Детские\будильни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1500198" cy="1785950"/>
          </a:xfrm>
          <a:prstGeom prst="rect">
            <a:avLst/>
          </a:prstGeom>
          <a:noFill/>
        </p:spPr>
      </p:pic>
      <p:pic>
        <p:nvPicPr>
          <p:cNvPr id="15" name="Picture 3" descr="F:\Мои рисунки\Детские\будильни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428868"/>
            <a:ext cx="1500198" cy="1785950"/>
          </a:xfrm>
          <a:prstGeom prst="rect">
            <a:avLst/>
          </a:prstGeom>
          <a:noFill/>
        </p:spPr>
      </p:pic>
      <p:pic>
        <p:nvPicPr>
          <p:cNvPr id="17" name="Picture 3" descr="F:\Мои рисунки\Детские\будильни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000504"/>
            <a:ext cx="1500198" cy="1785950"/>
          </a:xfrm>
          <a:prstGeom prst="rect">
            <a:avLst/>
          </a:prstGeom>
          <a:noFill/>
        </p:spPr>
      </p:pic>
      <p:pic>
        <p:nvPicPr>
          <p:cNvPr id="18" name="Picture 2" descr="F:\Мои рисунки\Детские\ламп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000240"/>
            <a:ext cx="1378516" cy="1552571"/>
          </a:xfrm>
          <a:prstGeom prst="rect">
            <a:avLst/>
          </a:prstGeom>
          <a:noFill/>
        </p:spPr>
      </p:pic>
      <p:pic>
        <p:nvPicPr>
          <p:cNvPr id="19" name="Picture 2" descr="F:\Мои рисунки\Детские\ламп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786190"/>
            <a:ext cx="1378516" cy="1552571"/>
          </a:xfrm>
          <a:prstGeom prst="rect">
            <a:avLst/>
          </a:prstGeom>
          <a:noFill/>
        </p:spPr>
      </p:pic>
      <p:pic>
        <p:nvPicPr>
          <p:cNvPr id="21" name="Picture 2" descr="F:\Мои рисунки\Детские\ламп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3786190"/>
            <a:ext cx="1378516" cy="1552571"/>
          </a:xfrm>
          <a:prstGeom prst="rect">
            <a:avLst/>
          </a:prstGeom>
          <a:noFill/>
        </p:spPr>
      </p:pic>
      <p:pic>
        <p:nvPicPr>
          <p:cNvPr id="23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959706" cy="955791"/>
          </a:xfrm>
          <a:prstGeom prst="rect">
            <a:avLst/>
          </a:prstGeom>
          <a:noFill/>
        </p:spPr>
      </p:pic>
      <p:pic>
        <p:nvPicPr>
          <p:cNvPr id="25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357166"/>
            <a:ext cx="557214" cy="333375"/>
          </a:xfrm>
          <a:prstGeom prst="rect">
            <a:avLst/>
          </a:prstGeom>
          <a:noFill/>
        </p:spPr>
      </p:pic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0" y="85723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Сравни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количество предметов на картинках. </a:t>
            </a:r>
            <a:r>
              <a:rPr lang="ru-RU" sz="3200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бери правильный знак.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8.67052E-7 L -0.38855 -0.211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4714884"/>
            <a:ext cx="9332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4714884"/>
            <a:ext cx="8226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&gt;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454" y="6215082"/>
            <a:ext cx="207170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Нажми на знак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F:\Мои рисунки\Детские\портфел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714620"/>
            <a:ext cx="1905000" cy="2095500"/>
          </a:xfrm>
          <a:prstGeom prst="rect">
            <a:avLst/>
          </a:prstGeom>
          <a:noFill/>
        </p:spPr>
      </p:pic>
      <p:pic>
        <p:nvPicPr>
          <p:cNvPr id="4099" name="Picture 3" descr="F:\Мои рисунки\Детские\курт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1905000" cy="1447800"/>
          </a:xfrm>
          <a:prstGeom prst="rect">
            <a:avLst/>
          </a:prstGeom>
          <a:noFill/>
        </p:spPr>
      </p:pic>
      <p:pic>
        <p:nvPicPr>
          <p:cNvPr id="15" name="Picture 3" descr="F:\Мои рисунки\Детские\курт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1905000" cy="1447800"/>
          </a:xfrm>
          <a:prstGeom prst="rect">
            <a:avLst/>
          </a:prstGeom>
          <a:noFill/>
        </p:spPr>
      </p:pic>
      <p:pic>
        <p:nvPicPr>
          <p:cNvPr id="17" name="Picture 3" descr="F:\Мои рисунки\Детские\курт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929198"/>
            <a:ext cx="1905000" cy="1447800"/>
          </a:xfrm>
          <a:prstGeom prst="rect">
            <a:avLst/>
          </a:prstGeom>
          <a:noFill/>
        </p:spPr>
      </p:pic>
      <p:pic>
        <p:nvPicPr>
          <p:cNvPr id="18" name="Picture 3" descr="F:\Мои рисунки\Детские\курт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928802"/>
            <a:ext cx="1905000" cy="1447800"/>
          </a:xfrm>
          <a:prstGeom prst="rect">
            <a:avLst/>
          </a:prstGeom>
          <a:noFill/>
        </p:spPr>
      </p:pic>
      <p:pic>
        <p:nvPicPr>
          <p:cNvPr id="19" name="Picture 3" descr="F:\Мои рисунки\Детские\курт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500438"/>
            <a:ext cx="1905000" cy="1447800"/>
          </a:xfrm>
          <a:prstGeom prst="rect">
            <a:avLst/>
          </a:prstGeom>
          <a:noFill/>
        </p:spPr>
      </p:pic>
      <p:pic>
        <p:nvPicPr>
          <p:cNvPr id="21" name="Picture 3" descr="F:\Мои рисунки\Детские\курт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000636"/>
            <a:ext cx="1905000" cy="1447800"/>
          </a:xfrm>
          <a:prstGeom prst="rect">
            <a:avLst/>
          </a:prstGeom>
          <a:noFill/>
        </p:spPr>
      </p:pic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0" y="85723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Сравни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количество предметов на картинках. </a:t>
            </a:r>
            <a:r>
              <a:rPr lang="ru-RU" sz="3200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бери правильный знак.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959706" cy="955791"/>
          </a:xfrm>
          <a:prstGeom prst="rect">
            <a:avLst/>
          </a:prstGeom>
          <a:noFill/>
        </p:spPr>
      </p:pic>
      <p:pic>
        <p:nvPicPr>
          <p:cNvPr id="25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357166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8.67052E-7 L -0.30191 -0.211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Куб 17"/>
          <p:cNvSpPr/>
          <p:nvPr/>
        </p:nvSpPr>
        <p:spPr>
          <a:xfrm flipH="1">
            <a:off x="5286380" y="2285992"/>
            <a:ext cx="3286148" cy="2500330"/>
          </a:xfrm>
          <a:prstGeom prst="cube">
            <a:avLst>
              <a:gd name="adj" fmla="val 12475"/>
            </a:avLst>
          </a:prstGeom>
          <a:blipFill>
            <a:blip r:embed="rId2"/>
            <a:tile tx="0" ty="0" sx="100000" sy="100000" flip="none" algn="tl"/>
          </a:blipFill>
          <a:ln w="952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357158" y="2214554"/>
            <a:ext cx="3286148" cy="2500330"/>
          </a:xfrm>
          <a:prstGeom prst="cube">
            <a:avLst>
              <a:gd name="adj" fmla="val 12475"/>
            </a:avLst>
          </a:prstGeom>
          <a:blipFill>
            <a:blip r:embed="rId2"/>
            <a:tile tx="0" ty="0" sx="100000" sy="100000" flip="none" algn="tl"/>
          </a:blipFill>
          <a:ln w="95250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 rot="19143366">
            <a:off x="770041" y="2702466"/>
            <a:ext cx="378537" cy="52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 rot="19143366">
            <a:off x="1414391" y="3631817"/>
            <a:ext cx="382730" cy="53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5" cstate="print">
            <a:lum bright="-14000"/>
          </a:blip>
          <a:srcRect/>
          <a:stretch>
            <a:fillRect/>
          </a:stretch>
        </p:blipFill>
        <p:spPr bwMode="auto">
          <a:xfrm rot="4434470" flipH="1">
            <a:off x="679097" y="3414766"/>
            <a:ext cx="320023" cy="4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6" cstate="print">
            <a:lum bright="-14000"/>
          </a:blip>
          <a:srcRect/>
          <a:stretch>
            <a:fillRect/>
          </a:stretch>
        </p:blipFill>
        <p:spPr bwMode="auto">
          <a:xfrm rot="19143366">
            <a:off x="2115809" y="3340020"/>
            <a:ext cx="344141" cy="48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7" cstate="print">
            <a:lum bright="-14000"/>
          </a:blip>
          <a:srcRect/>
          <a:stretch>
            <a:fillRect/>
          </a:stretch>
        </p:blipFill>
        <p:spPr bwMode="auto">
          <a:xfrm rot="16632828">
            <a:off x="2237230" y="3886735"/>
            <a:ext cx="367084" cy="51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7" cstate="print">
            <a:lum bright="-14000"/>
          </a:blip>
          <a:srcRect/>
          <a:stretch>
            <a:fillRect/>
          </a:stretch>
        </p:blipFill>
        <p:spPr bwMode="auto">
          <a:xfrm rot="19143366">
            <a:off x="2480705" y="2843548"/>
            <a:ext cx="367084" cy="51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 rot="19143366">
            <a:off x="6056452" y="2916780"/>
            <a:ext cx="378537" cy="52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 rot="19143366">
            <a:off x="6986554" y="3917569"/>
            <a:ext cx="382730" cy="53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7" cstate="print">
            <a:lum bright="-14000"/>
          </a:blip>
          <a:srcRect/>
          <a:stretch>
            <a:fillRect/>
          </a:stretch>
        </p:blipFill>
        <p:spPr bwMode="auto">
          <a:xfrm rot="16632828">
            <a:off x="7880832" y="2958040"/>
            <a:ext cx="367084" cy="51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7" cstate="print">
            <a:lum bright="-14000"/>
          </a:blip>
          <a:srcRect/>
          <a:stretch>
            <a:fillRect/>
          </a:stretch>
        </p:blipFill>
        <p:spPr bwMode="auto">
          <a:xfrm rot="17566341">
            <a:off x="6948297" y="3087348"/>
            <a:ext cx="478193" cy="66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7929586" y="4714884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72330" y="6215082"/>
            <a:ext cx="192882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Нажми на знак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58016" y="4714884"/>
            <a:ext cx="8226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&gt;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6" cstate="print">
            <a:lum bright="-14000"/>
          </a:blip>
          <a:srcRect/>
          <a:stretch>
            <a:fillRect/>
          </a:stretch>
        </p:blipFill>
        <p:spPr bwMode="auto">
          <a:xfrm rot="19143366">
            <a:off x="1615744" y="2768517"/>
            <a:ext cx="344141" cy="48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5" cstate="print">
            <a:lum bright="-14000"/>
          </a:blip>
          <a:srcRect/>
          <a:stretch>
            <a:fillRect/>
          </a:stretch>
        </p:blipFill>
        <p:spPr bwMode="auto">
          <a:xfrm rot="4434470" flipH="1">
            <a:off x="964849" y="3986270"/>
            <a:ext cx="320023" cy="4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0"/>
            <a:ext cx="3959706" cy="955791"/>
          </a:xfrm>
          <a:prstGeom prst="rect">
            <a:avLst/>
          </a:prstGeom>
          <a:noFill/>
        </p:spPr>
      </p:pic>
      <p:pic>
        <p:nvPicPr>
          <p:cNvPr id="41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9586" y="357166"/>
            <a:ext cx="557214" cy="333375"/>
          </a:xfrm>
          <a:prstGeom prst="rect">
            <a:avLst/>
          </a:prstGeom>
          <a:noFill/>
        </p:spPr>
      </p:pic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0" y="85723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Сравни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количество предметов на картинках. </a:t>
            </a:r>
            <a:r>
              <a:rPr lang="ru-RU" sz="3200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бери правильный знак.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67052E-7 L -0.32639 -0.316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  <p:bldP spid="33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00892" y="4714884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&gt;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30" descr="AN01968_">
            <a:hlinkClick r:id="" action="ppaction://noaction">
              <a:snd r:embed="rId2" name="ПИНГВИНЫ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0425" y="2786058"/>
            <a:ext cx="425584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30" descr="AN01968_">
            <a:hlinkClick r:id="" action="ppaction://noaction">
              <a:snd r:embed="rId2" name="ПИНГВИНЫ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 l="24136" r="24910"/>
          <a:stretch>
            <a:fillRect/>
          </a:stretch>
        </p:blipFill>
        <p:spPr bwMode="auto">
          <a:xfrm>
            <a:off x="500034" y="2786058"/>
            <a:ext cx="207814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7929586" y="4714884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72330" y="6215082"/>
            <a:ext cx="192882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Нажми на знак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7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959706" cy="955791"/>
          </a:xfrm>
          <a:prstGeom prst="rect">
            <a:avLst/>
          </a:prstGeom>
          <a:noFill/>
        </p:spPr>
      </p:pic>
      <p:pic>
        <p:nvPicPr>
          <p:cNvPr id="39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357166"/>
            <a:ext cx="557214" cy="333375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0" y="85723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Сравни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количество предметов на картинках. </a:t>
            </a:r>
            <a:r>
              <a:rPr lang="ru-RU" sz="3200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бери правильный знак.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67052E-7 L -0.51458 -0.264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/>
      <p:bldP spid="31" grpId="0"/>
      <p:bldP spid="34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00892" y="4714884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&gt;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F:\Мои рисунки\ключи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1935476" cy="19288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8" name="Picture 4" descr="F:\Мои рисунки\ключи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2437266" cy="24288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" name="Picture 4" descr="F:\Мои рисунки\ключи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071678"/>
            <a:ext cx="2150529" cy="214314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7929586" y="4714884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72330" y="6215082"/>
            <a:ext cx="192882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Нажми на знак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" name="Picture 4" descr="F:\Мои рисунки\ключи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857628"/>
            <a:ext cx="2437266" cy="24288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8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3959706" cy="955791"/>
          </a:xfrm>
          <a:prstGeom prst="rect">
            <a:avLst/>
          </a:prstGeom>
          <a:noFill/>
        </p:spPr>
      </p:pic>
      <p:pic>
        <p:nvPicPr>
          <p:cNvPr id="40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357166"/>
            <a:ext cx="557214" cy="333375"/>
          </a:xfrm>
          <a:prstGeom prst="rect">
            <a:avLst/>
          </a:prstGeom>
          <a:noFill/>
        </p:spPr>
      </p:pic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0" y="85723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Сравни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количество предметов на картинках. </a:t>
            </a:r>
            <a:r>
              <a:rPr lang="ru-RU" sz="3200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бери правильный знак.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67052E-7 L -0.26337 -0.306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/>
      <p:bldP spid="31" grpId="0"/>
      <p:bldP spid="34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:\Мои рисунки\Детские\рам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7943848" cy="1071562"/>
          </a:xfr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Работаем с числами.</a:t>
            </a: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F:\Мои рисунки\Анимации\j01783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714356"/>
            <a:ext cx="666750" cy="666750"/>
          </a:xfrm>
          <a:prstGeom prst="rect">
            <a:avLst/>
          </a:prstGeom>
          <a:noFill/>
        </p:spPr>
      </p:pic>
      <p:pic>
        <p:nvPicPr>
          <p:cNvPr id="6147" name="Picture 3" descr="F:\Мои рисунки\Анимации\j017829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5143512"/>
            <a:ext cx="666750" cy="666750"/>
          </a:xfrm>
          <a:prstGeom prst="rect">
            <a:avLst/>
          </a:prstGeom>
          <a:noFill/>
        </p:spPr>
      </p:pic>
      <p:pic>
        <p:nvPicPr>
          <p:cNvPr id="6148" name="Picture 4" descr="F:\Мои рисунки\Анимации\j017830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5143512"/>
            <a:ext cx="666750" cy="666750"/>
          </a:xfrm>
          <a:prstGeom prst="rect">
            <a:avLst/>
          </a:prstGeom>
          <a:noFill/>
        </p:spPr>
      </p:pic>
      <p:pic>
        <p:nvPicPr>
          <p:cNvPr id="6149" name="Picture 5" descr="F:\Мои рисунки\Анимации\j017829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785794"/>
            <a:ext cx="666750" cy="666750"/>
          </a:xfrm>
          <a:prstGeom prst="rect">
            <a:avLst/>
          </a:prstGeom>
          <a:noFill/>
        </p:spPr>
      </p:pic>
      <p:pic>
        <p:nvPicPr>
          <p:cNvPr id="6150" name="Picture 6" descr="F:\Мои рисунки\Анимации\j0178298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642918"/>
            <a:ext cx="666750" cy="666750"/>
          </a:xfrm>
          <a:prstGeom prst="rect">
            <a:avLst/>
          </a:prstGeom>
          <a:noFill/>
        </p:spPr>
      </p:pic>
      <p:pic>
        <p:nvPicPr>
          <p:cNvPr id="6151" name="Picture 7" descr="F:\Мои рисунки\Анимации\j017829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5072074"/>
            <a:ext cx="666750" cy="666750"/>
          </a:xfrm>
          <a:prstGeom prst="rect">
            <a:avLst/>
          </a:prstGeom>
          <a:noFill/>
        </p:spPr>
      </p:pic>
      <p:pic>
        <p:nvPicPr>
          <p:cNvPr id="6152" name="Picture 8" descr="F:\Мои рисунки\Анимации\j017830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1357298"/>
            <a:ext cx="666750" cy="666750"/>
          </a:xfrm>
          <a:prstGeom prst="rect">
            <a:avLst/>
          </a:prstGeom>
          <a:noFill/>
        </p:spPr>
      </p:pic>
      <p:pic>
        <p:nvPicPr>
          <p:cNvPr id="6153" name="Picture 9" descr="F:\Мои рисунки\Анимации\j017830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71934" y="4000504"/>
            <a:ext cx="666750" cy="666750"/>
          </a:xfrm>
          <a:prstGeom prst="rect">
            <a:avLst/>
          </a:prstGeom>
          <a:noFill/>
        </p:spPr>
      </p:pic>
      <p:pic>
        <p:nvPicPr>
          <p:cNvPr id="6154" name="Picture 10" descr="F:\Мои рисунки\Анимации\j0178302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84" y="1214422"/>
            <a:ext cx="666750" cy="666750"/>
          </a:xfrm>
          <a:prstGeom prst="rect">
            <a:avLst/>
          </a:prstGeom>
          <a:noFill/>
        </p:spPr>
      </p:pic>
      <p:pic>
        <p:nvPicPr>
          <p:cNvPr id="6155" name="Picture 11" descr="F:\Мои рисунки\Анимации\j0178304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14414" y="4857760"/>
            <a:ext cx="666750" cy="666750"/>
          </a:xfrm>
          <a:prstGeom prst="rect">
            <a:avLst/>
          </a:prstGeom>
          <a:noFill/>
        </p:spPr>
      </p:pic>
      <p:pic>
        <p:nvPicPr>
          <p:cNvPr id="18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28860" y="1928802"/>
            <a:ext cx="3959706" cy="955791"/>
          </a:xfrm>
          <a:prstGeom prst="rect">
            <a:avLst/>
          </a:prstGeom>
          <a:noFill/>
        </p:spPr>
      </p:pic>
      <p:pic>
        <p:nvPicPr>
          <p:cNvPr id="6157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2462" y="5857892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1071546"/>
            <a:ext cx="7772400" cy="642942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Рассмотрите числовой луч.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71472" y="2714620"/>
            <a:ext cx="8143932" cy="1588"/>
          </a:xfrm>
          <a:prstGeom prst="straightConnector1">
            <a:avLst/>
          </a:prstGeom>
          <a:ln w="635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28596" y="2714620"/>
            <a:ext cx="286546" cy="794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000100" y="2714620"/>
            <a:ext cx="286546" cy="794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571604" y="2714620"/>
            <a:ext cx="286546" cy="794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214546" y="2714620"/>
            <a:ext cx="286546" cy="794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857488" y="2714620"/>
            <a:ext cx="286546" cy="794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428992" y="2714620"/>
            <a:ext cx="286546" cy="794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001290" y="2714620"/>
            <a:ext cx="285752" cy="1588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643438" y="2714620"/>
            <a:ext cx="286546" cy="794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287174" y="2714620"/>
            <a:ext cx="285752" cy="1588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5858678" y="2714620"/>
            <a:ext cx="285752" cy="1588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501620" y="2714620"/>
            <a:ext cx="285752" cy="1588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428596" y="2929728"/>
            <a:ext cx="59182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dirty="0">
                <a:solidFill>
                  <a:srgbClr val="663300"/>
                </a:solidFill>
              </a:rPr>
              <a:t>0</a:t>
            </a:r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928662" y="2929728"/>
            <a:ext cx="59182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dirty="0">
                <a:solidFill>
                  <a:srgbClr val="663300"/>
                </a:solidFill>
              </a:rPr>
              <a:t>1</a:t>
            </a:r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1500166" y="2929728"/>
            <a:ext cx="59182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dirty="0">
                <a:solidFill>
                  <a:srgbClr val="663300"/>
                </a:solidFill>
              </a:rPr>
              <a:t>2</a:t>
            </a:r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2143108" y="2929728"/>
            <a:ext cx="59182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dirty="0">
                <a:solidFill>
                  <a:srgbClr val="663300"/>
                </a:solidFill>
              </a:rPr>
              <a:t>3</a:t>
            </a:r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2786050" y="2929728"/>
            <a:ext cx="59182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dirty="0">
                <a:solidFill>
                  <a:srgbClr val="663300"/>
                </a:solidFill>
              </a:rPr>
              <a:t>4</a:t>
            </a: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3357554" y="2929728"/>
            <a:ext cx="59182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dirty="0">
                <a:solidFill>
                  <a:srgbClr val="663300"/>
                </a:solidFill>
              </a:rPr>
              <a:t>5</a:t>
            </a:r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3929058" y="2929728"/>
            <a:ext cx="59182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dirty="0">
                <a:solidFill>
                  <a:srgbClr val="663300"/>
                </a:solidFill>
              </a:rPr>
              <a:t>6</a:t>
            </a:r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4572000" y="2929728"/>
            <a:ext cx="59182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dirty="0">
                <a:solidFill>
                  <a:srgbClr val="663300"/>
                </a:solidFill>
              </a:rPr>
              <a:t>7</a:t>
            </a:r>
            <a:endParaRPr lang="ru-RU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5214942" y="2929728"/>
            <a:ext cx="59182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dirty="0">
                <a:solidFill>
                  <a:srgbClr val="663300"/>
                </a:solidFill>
              </a:rPr>
              <a:t>8</a:t>
            </a:r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5786446" y="2929728"/>
            <a:ext cx="59182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dirty="0">
                <a:solidFill>
                  <a:srgbClr val="663300"/>
                </a:solidFill>
              </a:rPr>
              <a:t>9</a:t>
            </a:r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6286512" y="2929728"/>
            <a:ext cx="998991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dirty="0">
                <a:solidFill>
                  <a:srgbClr val="663300"/>
                </a:solidFill>
              </a:rPr>
              <a:t>10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571604" y="1500174"/>
            <a:ext cx="10001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700" b="1" dirty="0" smtClean="0">
                <a:solidFill>
                  <a:srgbClr val="FF0000"/>
                </a:solidFill>
              </a:rPr>
              <a:t>&lt;</a:t>
            </a:r>
            <a:endParaRPr lang="ru-RU" sz="57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29322" y="1428736"/>
            <a:ext cx="10001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700" b="1" dirty="0" smtClean="0">
                <a:solidFill>
                  <a:srgbClr val="FF0000"/>
                </a:solidFill>
              </a:rPr>
              <a:t>&gt;</a:t>
            </a:r>
            <a:endParaRPr lang="ru-RU" sz="5700" b="1" dirty="0">
              <a:solidFill>
                <a:srgbClr val="FF0000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 rot="16200000">
            <a:off x="5500694" y="-642966"/>
            <a:ext cx="714380" cy="50006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право стрелка 29"/>
          <p:cNvSpPr/>
          <p:nvPr/>
        </p:nvSpPr>
        <p:spPr>
          <a:xfrm rot="16200000" flipV="1">
            <a:off x="2607456" y="-607248"/>
            <a:ext cx="714380" cy="49292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500570"/>
            <a:ext cx="8072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i="1" u="sng" dirty="0" smtClean="0">
                <a:solidFill>
                  <a:srgbClr val="FF0000"/>
                </a:solidFill>
              </a:rPr>
              <a:t>Запомни:  </a:t>
            </a:r>
            <a:r>
              <a:rPr lang="ru-RU" sz="3200" dirty="0" smtClean="0"/>
              <a:t>Чем ближе число к нулю, тем оно меньше. </a:t>
            </a:r>
          </a:p>
          <a:p>
            <a:pPr algn="ctr"/>
            <a:r>
              <a:rPr lang="ru-RU" sz="3200" dirty="0" smtClean="0"/>
              <a:t>Соответственно, чем дальше число от нуля, тем оно больше </a:t>
            </a:r>
            <a:endParaRPr lang="ru-RU" sz="3200" dirty="0"/>
          </a:p>
        </p:txBody>
      </p:sp>
      <p:pic>
        <p:nvPicPr>
          <p:cNvPr id="32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959706" cy="955791"/>
          </a:xfrm>
          <a:prstGeom prst="rect">
            <a:avLst/>
          </a:prstGeom>
          <a:noFill/>
        </p:spPr>
      </p:pic>
      <p:pic>
        <p:nvPicPr>
          <p:cNvPr id="33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6215082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86454"/>
            <a:ext cx="8858280" cy="500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Выражения, в которых используются                         знаки «</a:t>
            </a:r>
            <a:r>
              <a:rPr lang="ru-RU" sz="2800" b="1" dirty="0" smtClean="0">
                <a:solidFill>
                  <a:srgbClr val="FF0000"/>
                </a:solidFill>
              </a:rPr>
              <a:t>&lt;</a:t>
            </a:r>
            <a:r>
              <a:rPr lang="ru-RU" sz="2800" b="1" dirty="0" smtClean="0">
                <a:solidFill>
                  <a:schemeClr val="tx1"/>
                </a:solidFill>
              </a:rPr>
              <a:t> » «</a:t>
            </a:r>
            <a:r>
              <a:rPr lang="ru-RU" sz="2800" b="1" dirty="0" smtClean="0">
                <a:solidFill>
                  <a:srgbClr val="FF0000"/>
                </a:solidFill>
              </a:rPr>
              <a:t>&gt;</a:t>
            </a:r>
            <a:r>
              <a:rPr lang="ru-RU" sz="2800" b="1" dirty="0" smtClean="0">
                <a:solidFill>
                  <a:schemeClr val="tx1"/>
                </a:solidFill>
              </a:rPr>
              <a:t>» называют – </a:t>
            </a:r>
            <a:r>
              <a:rPr lang="ru-RU" sz="3200" b="1" dirty="0" smtClean="0">
                <a:solidFill>
                  <a:srgbClr val="FF0000"/>
                </a:solidFill>
              </a:rPr>
              <a:t>неравенствами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2857520" cy="82866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5 меньше 6               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71802" y="2786058"/>
            <a:ext cx="2857520" cy="8286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больше 0         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929322" y="1928802"/>
            <a:ext cx="2857520" cy="8286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больше </a:t>
            </a:r>
            <a:r>
              <a:rPr lang="ru-RU" sz="4000" dirty="0" smtClean="0">
                <a:solidFill>
                  <a:srgbClr val="0070C0"/>
                </a:solidFill>
              </a:rPr>
              <a:t>3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3643314"/>
            <a:ext cx="2857520" cy="8286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меньше 7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071802" y="4500570"/>
            <a:ext cx="3000396" cy="8286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больше 7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00760" y="3643314"/>
            <a:ext cx="2857520" cy="8286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меньше 9         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14282" y="1928802"/>
            <a:ext cx="2828916" cy="8286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&lt; 6         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071802" y="2786058"/>
            <a:ext cx="2828916" cy="8286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&gt; 0         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929322" y="1928802"/>
            <a:ext cx="2900354" cy="8286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&gt; </a:t>
            </a:r>
            <a:r>
              <a:rPr lang="ru-RU" sz="4000" dirty="0" smtClean="0">
                <a:solidFill>
                  <a:srgbClr val="0070C0"/>
                </a:solidFill>
              </a:rPr>
              <a:t>3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6072198" y="3643314"/>
            <a:ext cx="2828916" cy="8286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&lt; 9         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214282" y="3643314"/>
            <a:ext cx="2828916" cy="8286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&lt; 7         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071802" y="4500570"/>
            <a:ext cx="3000396" cy="8286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000" dirty="0" smtClean="0">
                <a:solidFill>
                  <a:srgbClr val="0070C0"/>
                </a:solidFill>
              </a:rPr>
              <a:t>9 &gt;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       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8"/>
          <p:cNvSpPr txBox="1">
            <a:spLocks/>
          </p:cNvSpPr>
          <p:nvPr/>
        </p:nvSpPr>
        <p:spPr>
          <a:xfrm>
            <a:off x="500034" y="1500174"/>
            <a:ext cx="777240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Рассмотри запись. Замени слова «больше» и «меньше» на знаки «&lt;» «&gt;»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3959706" cy="955791"/>
          </a:xfrm>
          <a:prstGeom prst="rect">
            <a:avLst/>
          </a:prstGeom>
          <a:noFill/>
        </p:spPr>
      </p:pic>
      <p:pic>
        <p:nvPicPr>
          <p:cNvPr id="17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357166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F:\Мои рисунки\лист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2000264" cy="2019300"/>
          </a:xfrm>
          <a:prstGeom prst="rect">
            <a:avLst/>
          </a:prstGeom>
          <a:noFill/>
        </p:spPr>
      </p:pic>
      <p:pic>
        <p:nvPicPr>
          <p:cNvPr id="5125" name="Picture 5" descr="F:\Мои рисунки\лист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303956">
            <a:off x="571472" y="2357430"/>
            <a:ext cx="2066925" cy="1695450"/>
          </a:xfrm>
          <a:prstGeom prst="rect">
            <a:avLst/>
          </a:prstGeom>
          <a:noFill/>
        </p:spPr>
      </p:pic>
      <p:pic>
        <p:nvPicPr>
          <p:cNvPr id="5123" name="Picture 3" descr="F:\Мои рисунки\лист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500306"/>
            <a:ext cx="1809750" cy="1600200"/>
          </a:xfrm>
          <a:prstGeom prst="rect">
            <a:avLst/>
          </a:prstGeom>
          <a:noFill/>
        </p:spPr>
      </p:pic>
      <p:pic>
        <p:nvPicPr>
          <p:cNvPr id="5124" name="Picture 4" descr="F:\Мои рисунки\лист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572008"/>
            <a:ext cx="1943100" cy="1524000"/>
          </a:xfrm>
          <a:prstGeom prst="rect">
            <a:avLst/>
          </a:prstGeom>
          <a:noFill/>
        </p:spPr>
      </p:pic>
      <p:pic>
        <p:nvPicPr>
          <p:cNvPr id="5126" name="Picture 6" descr="F:\Мои рисунки\лист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285992"/>
            <a:ext cx="2089562" cy="1928826"/>
          </a:xfrm>
          <a:prstGeom prst="rect">
            <a:avLst/>
          </a:prstGeom>
          <a:noFill/>
        </p:spPr>
      </p:pic>
      <p:pic>
        <p:nvPicPr>
          <p:cNvPr id="5127" name="Picture 7" descr="F:\Мои рисунки\лист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5000636"/>
            <a:ext cx="1609725" cy="1590675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714348" y="6572250"/>
            <a:ext cx="7772400" cy="5715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Выбери числа больше </a:t>
            </a:r>
            <a:r>
              <a:rPr lang="ru-RU" sz="3600" b="1" i="1" dirty="0" smtClean="0">
                <a:solidFill>
                  <a:srgbClr val="C00000"/>
                </a:solidFill>
              </a:rPr>
              <a:t>4</a:t>
            </a:r>
            <a:r>
              <a:rPr lang="ru-RU" sz="3600" b="1" i="1" dirty="0" smtClean="0">
                <a:solidFill>
                  <a:srgbClr val="7030A0"/>
                </a:solidFill>
              </a:rPr>
              <a:t> </a:t>
            </a:r>
            <a:r>
              <a:rPr lang="ru-RU" sz="4800" b="1" i="1" dirty="0" smtClean="0">
                <a:solidFill>
                  <a:srgbClr val="7030A0"/>
                </a:solidFill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</a:rPr>
            </a:br>
            <a:endParaRPr lang="ru-RU" sz="4800" b="1" i="1" dirty="0">
              <a:solidFill>
                <a:srgbClr val="7030A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00034" y="1357298"/>
            <a:ext cx="8215370" cy="1588"/>
          </a:xfrm>
          <a:prstGeom prst="straightConnector1">
            <a:avLst/>
          </a:prstGeom>
          <a:ln w="635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28596" y="1356504"/>
            <a:ext cx="286546" cy="794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000100" y="1356504"/>
            <a:ext cx="286546" cy="794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571604" y="1356504"/>
            <a:ext cx="286546" cy="794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214546" y="1356504"/>
            <a:ext cx="286546" cy="794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857488" y="1356504"/>
            <a:ext cx="286546" cy="794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428992" y="1356504"/>
            <a:ext cx="286546" cy="794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001290" y="1356504"/>
            <a:ext cx="285752" cy="1588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643438" y="1356504"/>
            <a:ext cx="286546" cy="794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287174" y="1356504"/>
            <a:ext cx="285752" cy="1588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5858678" y="1356504"/>
            <a:ext cx="285752" cy="1588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501620" y="1356504"/>
            <a:ext cx="285752" cy="1588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357158" y="1428736"/>
            <a:ext cx="554960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857224" y="1428736"/>
            <a:ext cx="554960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428728" y="1428736"/>
            <a:ext cx="554960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071670" y="1428736"/>
            <a:ext cx="554960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2714612" y="1428736"/>
            <a:ext cx="554960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286116" y="1428736"/>
            <a:ext cx="554960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3857620" y="1428736"/>
            <a:ext cx="554960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500562" y="1428736"/>
            <a:ext cx="554960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143504" y="1428736"/>
            <a:ext cx="554960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715008" y="1428736"/>
            <a:ext cx="554960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215074" y="1428736"/>
            <a:ext cx="92525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0"/>
            <a:ext cx="3959706" cy="955791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858016" y="285728"/>
            <a:ext cx="192882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Нажми на число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86786" y="6357958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4921E-6 L 0.33976 0.210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84921E-6 L -0.11059 0.17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9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84921E-6 L -0.14948 0.535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2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4921E-6 L 0.15573 0.567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8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-0.34792 0.5356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6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-0.2066 0.2104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10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9" grpId="0"/>
      <p:bldP spid="107" grpId="0"/>
      <p:bldP spid="108" grpId="0"/>
      <p:bldP spid="109" grpId="0"/>
      <p:bldP spid="110" grpId="0"/>
      <p:bldP spid="112" grpId="0"/>
      <p:bldP spid="112" grpId="1"/>
      <p:bldP spid="113" grpId="0"/>
      <p:bldP spid="113" grpId="1"/>
      <p:bldP spid="114" grpId="1"/>
      <p:bldP spid="114" grpId="2"/>
      <p:bldP spid="115" grpId="0"/>
      <p:bldP spid="115" grpId="1"/>
      <p:bldP spid="116" grpId="0"/>
      <p:bldP spid="116" grpId="1"/>
      <p:bldP spid="117" grpId="0"/>
      <p:bldP spid="117" grpId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378621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6858016" y="1785926"/>
          <a:ext cx="1904992" cy="478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496"/>
                <a:gridCol w="952496"/>
              </a:tblGrid>
              <a:tr h="957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957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957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957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957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1857364"/>
            <a:ext cx="6215106" cy="42862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этого выбери числа меньше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5500694" y="642918"/>
            <a:ext cx="550151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42910" y="642918"/>
            <a:ext cx="550151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214810" y="642918"/>
            <a:ext cx="550151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642918"/>
            <a:ext cx="550151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2428860" y="642918"/>
            <a:ext cx="59182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857356" y="642918"/>
            <a:ext cx="550151" cy="1000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214414" y="642918"/>
            <a:ext cx="550151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857752" y="642918"/>
            <a:ext cx="550151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0" y="642918"/>
            <a:ext cx="550151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715140" y="642918"/>
            <a:ext cx="550151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143240" y="642918"/>
            <a:ext cx="915635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86050" y="1857364"/>
            <a:ext cx="142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14480" y="3286124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Выбери верный знак и запиши получившиеся неравенства.</a:t>
            </a:r>
            <a:endParaRPr lang="ru-RU" dirty="0"/>
          </a:p>
        </p:txBody>
      </p:sp>
      <p:pic>
        <p:nvPicPr>
          <p:cNvPr id="1027" name="Picture 3" descr="F:\Мои рисунки\ключик.gif"/>
          <p:cNvPicPr>
            <a:picLocks noChangeAspect="1" noChangeArrowheads="1"/>
          </p:cNvPicPr>
          <p:nvPr/>
        </p:nvPicPr>
        <p:blipFill>
          <a:blip r:embed="rId3">
            <a:lum bright="-13000"/>
          </a:blip>
          <a:srcRect/>
          <a:stretch>
            <a:fillRect/>
          </a:stretch>
        </p:blipFill>
        <p:spPr bwMode="auto">
          <a:xfrm>
            <a:off x="7786710" y="1714488"/>
            <a:ext cx="1003580" cy="1000131"/>
          </a:xfrm>
          <a:prstGeom prst="rect">
            <a:avLst/>
          </a:prstGeom>
          <a:noFill/>
        </p:spPr>
      </p:pic>
      <p:pic>
        <p:nvPicPr>
          <p:cNvPr id="37" name="Picture 3" descr="F:\Мои рисунки\ключик.gif"/>
          <p:cNvPicPr>
            <a:picLocks noChangeAspect="1" noChangeArrowheads="1"/>
          </p:cNvPicPr>
          <p:nvPr/>
        </p:nvPicPr>
        <p:blipFill>
          <a:blip r:embed="rId3">
            <a:lum bright="-13000"/>
          </a:blip>
          <a:srcRect/>
          <a:stretch>
            <a:fillRect/>
          </a:stretch>
        </p:blipFill>
        <p:spPr bwMode="auto">
          <a:xfrm>
            <a:off x="7786710" y="2643182"/>
            <a:ext cx="1003580" cy="1000131"/>
          </a:xfrm>
          <a:prstGeom prst="rect">
            <a:avLst/>
          </a:prstGeom>
          <a:noFill/>
        </p:spPr>
      </p:pic>
      <p:pic>
        <p:nvPicPr>
          <p:cNvPr id="39" name="Picture 3" descr="F:\Мои рисунки\ключик.gif"/>
          <p:cNvPicPr>
            <a:picLocks noChangeAspect="1" noChangeArrowheads="1"/>
          </p:cNvPicPr>
          <p:nvPr/>
        </p:nvPicPr>
        <p:blipFill>
          <a:blip r:embed="rId3">
            <a:lum bright="-13000"/>
          </a:blip>
          <a:srcRect/>
          <a:stretch>
            <a:fillRect/>
          </a:stretch>
        </p:blipFill>
        <p:spPr bwMode="auto">
          <a:xfrm>
            <a:off x="7786710" y="3643314"/>
            <a:ext cx="1003580" cy="1000131"/>
          </a:xfrm>
          <a:prstGeom prst="rect">
            <a:avLst/>
          </a:prstGeom>
          <a:noFill/>
        </p:spPr>
      </p:pic>
      <p:pic>
        <p:nvPicPr>
          <p:cNvPr id="38" name="Picture 3" descr="F:\Мои рисунки\ключик.gif"/>
          <p:cNvPicPr>
            <a:picLocks noChangeAspect="1" noChangeArrowheads="1"/>
          </p:cNvPicPr>
          <p:nvPr/>
        </p:nvPicPr>
        <p:blipFill>
          <a:blip r:embed="rId3">
            <a:lum bright="-13000"/>
          </a:blip>
          <a:srcRect/>
          <a:stretch>
            <a:fillRect/>
          </a:stretch>
        </p:blipFill>
        <p:spPr bwMode="auto">
          <a:xfrm>
            <a:off x="7786710" y="4643446"/>
            <a:ext cx="1003580" cy="1000131"/>
          </a:xfrm>
          <a:prstGeom prst="rect">
            <a:avLst/>
          </a:prstGeom>
          <a:noFill/>
        </p:spPr>
      </p:pic>
      <p:pic>
        <p:nvPicPr>
          <p:cNvPr id="40" name="Picture 3" descr="F:\Мои рисунки\ключик.gif"/>
          <p:cNvPicPr>
            <a:picLocks noChangeAspect="1" noChangeArrowheads="1"/>
          </p:cNvPicPr>
          <p:nvPr/>
        </p:nvPicPr>
        <p:blipFill>
          <a:blip r:embed="rId3">
            <a:lum bright="-13000"/>
          </a:blip>
          <a:srcRect/>
          <a:stretch>
            <a:fillRect/>
          </a:stretch>
        </p:blipFill>
        <p:spPr bwMode="auto">
          <a:xfrm>
            <a:off x="7786710" y="5572140"/>
            <a:ext cx="1003580" cy="1000131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500034" y="1857364"/>
            <a:ext cx="142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0958" y="785794"/>
            <a:ext cx="142876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Нажми на число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959706" cy="955791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071934" y="214290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Подбери ключи к двери.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142852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014E-7 L 0.50365 0.7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35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46 L 0.0974 0.576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28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014E-7 L 0.30834 0.440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22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014E-7 L 0.69896 0.303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" y="15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014E-7 L 0.16771 0.1570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7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3784E-6 L 0.46962 0.2090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9" grpId="0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3" grpId="0"/>
      <p:bldP spid="114" grpId="0"/>
      <p:bldP spid="115" grpId="0"/>
      <p:bldP spid="116" grpId="0"/>
      <p:bldP spid="117" grpId="0"/>
      <p:bldP spid="36" grpId="0"/>
      <p:bldP spid="53" grpId="0"/>
      <p:bldP spid="35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1071546"/>
            <a:ext cx="5300642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урока:</a:t>
            </a:r>
            <a:endParaRPr lang="ru-RU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0" y="2643182"/>
            <a:ext cx="9144000" cy="2199136"/>
          </a:xfrm>
        </p:spPr>
        <p:txBody>
          <a:bodyPr/>
          <a:lstStyle/>
          <a:p>
            <a:r>
              <a:rPr lang="ru-RU" sz="4000" i="1" dirty="0" smtClean="0"/>
              <a:t>Познакомить со знаками </a:t>
            </a:r>
            <a:r>
              <a:rPr lang="ru-RU" sz="4000" b="1" i="1" dirty="0" smtClean="0"/>
              <a:t>«&lt; » «&gt;»;                         </a:t>
            </a:r>
            <a:r>
              <a:rPr lang="ru-RU" sz="4000" i="1" dirty="0" smtClean="0"/>
              <a:t>с</a:t>
            </a:r>
            <a:r>
              <a:rPr lang="ru-RU" sz="4000" b="1" i="1" dirty="0" smtClean="0"/>
              <a:t> </a:t>
            </a:r>
            <a:r>
              <a:rPr lang="ru-RU" sz="4000" i="1" dirty="0" smtClean="0"/>
              <a:t>понятием неравенство;</a:t>
            </a:r>
          </a:p>
          <a:p>
            <a:r>
              <a:rPr lang="ru-RU" sz="4000" i="1" dirty="0" smtClean="0"/>
              <a:t>Учиться сравнивать числа с помощью знаков </a:t>
            </a:r>
            <a:r>
              <a:rPr lang="ru-RU" sz="4000" b="1" i="1" dirty="0" smtClean="0"/>
              <a:t>«</a:t>
            </a:r>
            <a:r>
              <a:rPr lang="ru-RU" sz="4000" b="1" i="1" dirty="0" smtClean="0">
                <a:solidFill>
                  <a:srgbClr val="FF0000"/>
                </a:solidFill>
              </a:rPr>
              <a:t>&lt;</a:t>
            </a:r>
            <a:r>
              <a:rPr lang="ru-RU" sz="4000" b="1" i="1" dirty="0" smtClean="0"/>
              <a:t> » «</a:t>
            </a:r>
            <a:r>
              <a:rPr lang="ru-RU" sz="4000" b="1" i="1" dirty="0" smtClean="0">
                <a:solidFill>
                  <a:srgbClr val="FF0000"/>
                </a:solidFill>
              </a:rPr>
              <a:t>&gt;</a:t>
            </a:r>
            <a:r>
              <a:rPr lang="ru-RU" sz="4000" b="1" i="1" dirty="0" smtClean="0"/>
              <a:t>».</a:t>
            </a:r>
            <a:endParaRPr lang="ru-RU" sz="4000" i="1" dirty="0" smtClean="0"/>
          </a:p>
        </p:txBody>
      </p:sp>
      <p:pic>
        <p:nvPicPr>
          <p:cNvPr id="4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3959706" cy="9557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4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 descr="1210764017_oduvanch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5357818" y="5786454"/>
            <a:ext cx="500066" cy="35719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929454" y="5857892"/>
            <a:ext cx="428628" cy="35719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857752" y="5786454"/>
            <a:ext cx="500066" cy="42862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786182" y="5786454"/>
            <a:ext cx="500066" cy="35719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143636" y="5857892"/>
            <a:ext cx="500066" cy="35719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31" idx="30"/>
          </p:cNvCxnSpPr>
          <p:nvPr/>
        </p:nvCxnSpPr>
        <p:spPr>
          <a:xfrm>
            <a:off x="4357686" y="5786454"/>
            <a:ext cx="395008" cy="36890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31" idx="24"/>
          </p:cNvCxnSpPr>
          <p:nvPr/>
        </p:nvCxnSpPr>
        <p:spPr>
          <a:xfrm>
            <a:off x="2714612" y="5857892"/>
            <a:ext cx="401788" cy="32091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357158" y="6143644"/>
            <a:ext cx="8534400" cy="310558"/>
          </a:xfrm>
          <a:custGeom>
            <a:avLst/>
            <a:gdLst>
              <a:gd name="connsiteX0" fmla="*/ 0 w 8534400"/>
              <a:gd name="connsiteY0" fmla="*/ 850232 h 850232"/>
              <a:gd name="connsiteX1" fmla="*/ 48127 w 8534400"/>
              <a:gd name="connsiteY1" fmla="*/ 834190 h 850232"/>
              <a:gd name="connsiteX2" fmla="*/ 144379 w 8534400"/>
              <a:gd name="connsiteY2" fmla="*/ 786063 h 850232"/>
              <a:gd name="connsiteX3" fmla="*/ 481263 w 8534400"/>
              <a:gd name="connsiteY3" fmla="*/ 770021 h 850232"/>
              <a:gd name="connsiteX4" fmla="*/ 577516 w 8534400"/>
              <a:gd name="connsiteY4" fmla="*/ 737937 h 850232"/>
              <a:gd name="connsiteX5" fmla="*/ 625642 w 8534400"/>
              <a:gd name="connsiteY5" fmla="*/ 705853 h 850232"/>
              <a:gd name="connsiteX6" fmla="*/ 753979 w 8534400"/>
              <a:gd name="connsiteY6" fmla="*/ 609600 h 850232"/>
              <a:gd name="connsiteX7" fmla="*/ 818148 w 8534400"/>
              <a:gd name="connsiteY7" fmla="*/ 593558 h 850232"/>
              <a:gd name="connsiteX8" fmla="*/ 914400 w 8534400"/>
              <a:gd name="connsiteY8" fmla="*/ 561474 h 850232"/>
              <a:gd name="connsiteX9" fmla="*/ 1475874 w 8534400"/>
              <a:gd name="connsiteY9" fmla="*/ 545432 h 850232"/>
              <a:gd name="connsiteX10" fmla="*/ 1572127 w 8534400"/>
              <a:gd name="connsiteY10" fmla="*/ 513347 h 850232"/>
              <a:gd name="connsiteX11" fmla="*/ 1620253 w 8534400"/>
              <a:gd name="connsiteY11" fmla="*/ 497305 h 850232"/>
              <a:gd name="connsiteX12" fmla="*/ 1748590 w 8534400"/>
              <a:gd name="connsiteY12" fmla="*/ 465221 h 850232"/>
              <a:gd name="connsiteX13" fmla="*/ 1796716 w 8534400"/>
              <a:gd name="connsiteY13" fmla="*/ 433137 h 850232"/>
              <a:gd name="connsiteX14" fmla="*/ 1909011 w 8534400"/>
              <a:gd name="connsiteY14" fmla="*/ 401053 h 850232"/>
              <a:gd name="connsiteX15" fmla="*/ 2133600 w 8534400"/>
              <a:gd name="connsiteY15" fmla="*/ 304800 h 850232"/>
              <a:gd name="connsiteX16" fmla="*/ 2277979 w 8534400"/>
              <a:gd name="connsiteY16" fmla="*/ 256674 h 850232"/>
              <a:gd name="connsiteX17" fmla="*/ 2326105 w 8534400"/>
              <a:gd name="connsiteY17" fmla="*/ 240632 h 850232"/>
              <a:gd name="connsiteX18" fmla="*/ 2358190 w 8534400"/>
              <a:gd name="connsiteY18" fmla="*/ 208547 h 850232"/>
              <a:gd name="connsiteX19" fmla="*/ 2438400 w 8534400"/>
              <a:gd name="connsiteY19" fmla="*/ 192505 h 850232"/>
              <a:gd name="connsiteX20" fmla="*/ 2486527 w 8534400"/>
              <a:gd name="connsiteY20" fmla="*/ 176463 h 850232"/>
              <a:gd name="connsiteX21" fmla="*/ 2550695 w 8534400"/>
              <a:gd name="connsiteY21" fmla="*/ 160421 h 850232"/>
              <a:gd name="connsiteX22" fmla="*/ 2598821 w 8534400"/>
              <a:gd name="connsiteY22" fmla="*/ 144379 h 850232"/>
              <a:gd name="connsiteX23" fmla="*/ 2662990 w 8534400"/>
              <a:gd name="connsiteY23" fmla="*/ 128337 h 850232"/>
              <a:gd name="connsiteX24" fmla="*/ 2759242 w 8534400"/>
              <a:gd name="connsiteY24" fmla="*/ 96253 h 850232"/>
              <a:gd name="connsiteX25" fmla="*/ 2839453 w 8534400"/>
              <a:gd name="connsiteY25" fmla="*/ 80211 h 850232"/>
              <a:gd name="connsiteX26" fmla="*/ 2887579 w 8534400"/>
              <a:gd name="connsiteY26" fmla="*/ 64168 h 850232"/>
              <a:gd name="connsiteX27" fmla="*/ 2983832 w 8534400"/>
              <a:gd name="connsiteY27" fmla="*/ 48126 h 850232"/>
              <a:gd name="connsiteX28" fmla="*/ 3208421 w 8534400"/>
              <a:gd name="connsiteY28" fmla="*/ 0 h 850232"/>
              <a:gd name="connsiteX29" fmla="*/ 4347411 w 8534400"/>
              <a:gd name="connsiteY29" fmla="*/ 16042 h 850232"/>
              <a:gd name="connsiteX30" fmla="*/ 4395537 w 8534400"/>
              <a:gd name="connsiteY30" fmla="*/ 32084 h 850232"/>
              <a:gd name="connsiteX31" fmla="*/ 4555958 w 8534400"/>
              <a:gd name="connsiteY31" fmla="*/ 64168 h 850232"/>
              <a:gd name="connsiteX32" fmla="*/ 4604084 w 8534400"/>
              <a:gd name="connsiteY32" fmla="*/ 80211 h 850232"/>
              <a:gd name="connsiteX33" fmla="*/ 4732421 w 8534400"/>
              <a:gd name="connsiteY33" fmla="*/ 96253 h 850232"/>
              <a:gd name="connsiteX34" fmla="*/ 4780548 w 8534400"/>
              <a:gd name="connsiteY34" fmla="*/ 112295 h 850232"/>
              <a:gd name="connsiteX35" fmla="*/ 6432884 w 8534400"/>
              <a:gd name="connsiteY35" fmla="*/ 144379 h 850232"/>
              <a:gd name="connsiteX36" fmla="*/ 7716253 w 8534400"/>
              <a:gd name="connsiteY36" fmla="*/ 176463 h 850232"/>
              <a:gd name="connsiteX37" fmla="*/ 8534400 w 8534400"/>
              <a:gd name="connsiteY37" fmla="*/ 192505 h 85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34400" h="850232">
                <a:moveTo>
                  <a:pt x="0" y="850232"/>
                </a:moveTo>
                <a:cubicBezTo>
                  <a:pt x="16042" y="844885"/>
                  <a:pt x="33002" y="841752"/>
                  <a:pt x="48127" y="834190"/>
                </a:cubicBezTo>
                <a:cubicBezTo>
                  <a:pt x="89767" y="813370"/>
                  <a:pt x="95991" y="790095"/>
                  <a:pt x="144379" y="786063"/>
                </a:cubicBezTo>
                <a:cubicBezTo>
                  <a:pt x="256413" y="776727"/>
                  <a:pt x="368968" y="775368"/>
                  <a:pt x="481263" y="770021"/>
                </a:cubicBezTo>
                <a:cubicBezTo>
                  <a:pt x="513347" y="759326"/>
                  <a:pt x="549376" y="756697"/>
                  <a:pt x="577516" y="737937"/>
                </a:cubicBezTo>
                <a:cubicBezTo>
                  <a:pt x="593558" y="727242"/>
                  <a:pt x="610587" y="717897"/>
                  <a:pt x="625642" y="705853"/>
                </a:cubicBezTo>
                <a:cubicBezTo>
                  <a:pt x="674234" y="666980"/>
                  <a:pt x="672573" y="629951"/>
                  <a:pt x="753979" y="609600"/>
                </a:cubicBezTo>
                <a:cubicBezTo>
                  <a:pt x="775369" y="604253"/>
                  <a:pt x="797030" y="599893"/>
                  <a:pt x="818148" y="593558"/>
                </a:cubicBezTo>
                <a:cubicBezTo>
                  <a:pt x="850541" y="583840"/>
                  <a:pt x="880594" y="562440"/>
                  <a:pt x="914400" y="561474"/>
                </a:cubicBezTo>
                <a:lnTo>
                  <a:pt x="1475874" y="545432"/>
                </a:lnTo>
                <a:lnTo>
                  <a:pt x="1572127" y="513347"/>
                </a:lnTo>
                <a:cubicBezTo>
                  <a:pt x="1588169" y="508000"/>
                  <a:pt x="1603672" y="500621"/>
                  <a:pt x="1620253" y="497305"/>
                </a:cubicBezTo>
                <a:cubicBezTo>
                  <a:pt x="1717045" y="477947"/>
                  <a:pt x="1674596" y="489885"/>
                  <a:pt x="1748590" y="465221"/>
                </a:cubicBezTo>
                <a:cubicBezTo>
                  <a:pt x="1764632" y="454526"/>
                  <a:pt x="1778995" y="440732"/>
                  <a:pt x="1796716" y="433137"/>
                </a:cubicBezTo>
                <a:cubicBezTo>
                  <a:pt x="2011109" y="341254"/>
                  <a:pt x="1737330" y="479090"/>
                  <a:pt x="1909011" y="401053"/>
                </a:cubicBezTo>
                <a:cubicBezTo>
                  <a:pt x="2127066" y="301937"/>
                  <a:pt x="1949923" y="366025"/>
                  <a:pt x="2133600" y="304800"/>
                </a:cubicBezTo>
                <a:lnTo>
                  <a:pt x="2277979" y="256674"/>
                </a:lnTo>
                <a:lnTo>
                  <a:pt x="2326105" y="240632"/>
                </a:lnTo>
                <a:cubicBezTo>
                  <a:pt x="2336800" y="229937"/>
                  <a:pt x="2344288" y="214505"/>
                  <a:pt x="2358190" y="208547"/>
                </a:cubicBezTo>
                <a:cubicBezTo>
                  <a:pt x="2383252" y="197806"/>
                  <a:pt x="2411948" y="199118"/>
                  <a:pt x="2438400" y="192505"/>
                </a:cubicBezTo>
                <a:cubicBezTo>
                  <a:pt x="2454805" y="188404"/>
                  <a:pt x="2470268" y="181109"/>
                  <a:pt x="2486527" y="176463"/>
                </a:cubicBezTo>
                <a:cubicBezTo>
                  <a:pt x="2507726" y="170406"/>
                  <a:pt x="2529496" y="166478"/>
                  <a:pt x="2550695" y="160421"/>
                </a:cubicBezTo>
                <a:cubicBezTo>
                  <a:pt x="2566954" y="155776"/>
                  <a:pt x="2582562" y="149024"/>
                  <a:pt x="2598821" y="144379"/>
                </a:cubicBezTo>
                <a:cubicBezTo>
                  <a:pt x="2620021" y="138322"/>
                  <a:pt x="2641872" y="134672"/>
                  <a:pt x="2662990" y="128337"/>
                </a:cubicBezTo>
                <a:cubicBezTo>
                  <a:pt x="2695383" y="118619"/>
                  <a:pt x="2726079" y="102885"/>
                  <a:pt x="2759242" y="96253"/>
                </a:cubicBezTo>
                <a:cubicBezTo>
                  <a:pt x="2785979" y="90906"/>
                  <a:pt x="2813001" y="86824"/>
                  <a:pt x="2839453" y="80211"/>
                </a:cubicBezTo>
                <a:cubicBezTo>
                  <a:pt x="2855858" y="76110"/>
                  <a:pt x="2871072" y="67836"/>
                  <a:pt x="2887579" y="64168"/>
                </a:cubicBezTo>
                <a:cubicBezTo>
                  <a:pt x="2919331" y="57112"/>
                  <a:pt x="2951748" y="53473"/>
                  <a:pt x="2983832" y="48126"/>
                </a:cubicBezTo>
                <a:cubicBezTo>
                  <a:pt x="3120984" y="2409"/>
                  <a:pt x="3046526" y="20237"/>
                  <a:pt x="3208421" y="0"/>
                </a:cubicBezTo>
                <a:lnTo>
                  <a:pt x="4347411" y="16042"/>
                </a:lnTo>
                <a:cubicBezTo>
                  <a:pt x="4364315" y="16499"/>
                  <a:pt x="4379060" y="28282"/>
                  <a:pt x="4395537" y="32084"/>
                </a:cubicBezTo>
                <a:cubicBezTo>
                  <a:pt x="4448673" y="44346"/>
                  <a:pt x="4504224" y="46922"/>
                  <a:pt x="4555958" y="64168"/>
                </a:cubicBezTo>
                <a:cubicBezTo>
                  <a:pt x="4572000" y="69516"/>
                  <a:pt x="4587447" y="77186"/>
                  <a:pt x="4604084" y="80211"/>
                </a:cubicBezTo>
                <a:cubicBezTo>
                  <a:pt x="4646500" y="87923"/>
                  <a:pt x="4689642" y="90906"/>
                  <a:pt x="4732421" y="96253"/>
                </a:cubicBezTo>
                <a:cubicBezTo>
                  <a:pt x="4748463" y="101600"/>
                  <a:pt x="4763654" y="111560"/>
                  <a:pt x="4780548" y="112295"/>
                </a:cubicBezTo>
                <a:cubicBezTo>
                  <a:pt x="5048887" y="123962"/>
                  <a:pt x="6275982" y="141017"/>
                  <a:pt x="6432884" y="144379"/>
                </a:cubicBezTo>
                <a:lnTo>
                  <a:pt x="7716253" y="176463"/>
                </a:lnTo>
                <a:cubicBezTo>
                  <a:pt x="8116585" y="209824"/>
                  <a:pt x="7844367" y="192505"/>
                  <a:pt x="8534400" y="192505"/>
                </a:cubicBezTo>
              </a:path>
            </a:pathLst>
          </a:cu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>
            <a:endCxn id="31" idx="36"/>
          </p:cNvCxnSpPr>
          <p:nvPr/>
        </p:nvCxnSpPr>
        <p:spPr>
          <a:xfrm>
            <a:off x="7643834" y="5857892"/>
            <a:ext cx="429574" cy="35020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286115" y="5786454"/>
            <a:ext cx="428631" cy="35719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31" idx="9"/>
          </p:cNvCxnSpPr>
          <p:nvPr/>
        </p:nvCxnSpPr>
        <p:spPr>
          <a:xfrm rot="16200000" flipH="1">
            <a:off x="1495548" y="6005386"/>
            <a:ext cx="342102" cy="33286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>
            <a:off x="214282" y="5786454"/>
            <a:ext cx="8534400" cy="310558"/>
          </a:xfrm>
          <a:custGeom>
            <a:avLst/>
            <a:gdLst>
              <a:gd name="connsiteX0" fmla="*/ 0 w 8534400"/>
              <a:gd name="connsiteY0" fmla="*/ 850232 h 850232"/>
              <a:gd name="connsiteX1" fmla="*/ 48127 w 8534400"/>
              <a:gd name="connsiteY1" fmla="*/ 834190 h 850232"/>
              <a:gd name="connsiteX2" fmla="*/ 144379 w 8534400"/>
              <a:gd name="connsiteY2" fmla="*/ 786063 h 850232"/>
              <a:gd name="connsiteX3" fmla="*/ 481263 w 8534400"/>
              <a:gd name="connsiteY3" fmla="*/ 770021 h 850232"/>
              <a:gd name="connsiteX4" fmla="*/ 577516 w 8534400"/>
              <a:gd name="connsiteY4" fmla="*/ 737937 h 850232"/>
              <a:gd name="connsiteX5" fmla="*/ 625642 w 8534400"/>
              <a:gd name="connsiteY5" fmla="*/ 705853 h 850232"/>
              <a:gd name="connsiteX6" fmla="*/ 753979 w 8534400"/>
              <a:gd name="connsiteY6" fmla="*/ 609600 h 850232"/>
              <a:gd name="connsiteX7" fmla="*/ 818148 w 8534400"/>
              <a:gd name="connsiteY7" fmla="*/ 593558 h 850232"/>
              <a:gd name="connsiteX8" fmla="*/ 914400 w 8534400"/>
              <a:gd name="connsiteY8" fmla="*/ 561474 h 850232"/>
              <a:gd name="connsiteX9" fmla="*/ 1475874 w 8534400"/>
              <a:gd name="connsiteY9" fmla="*/ 545432 h 850232"/>
              <a:gd name="connsiteX10" fmla="*/ 1572127 w 8534400"/>
              <a:gd name="connsiteY10" fmla="*/ 513347 h 850232"/>
              <a:gd name="connsiteX11" fmla="*/ 1620253 w 8534400"/>
              <a:gd name="connsiteY11" fmla="*/ 497305 h 850232"/>
              <a:gd name="connsiteX12" fmla="*/ 1748590 w 8534400"/>
              <a:gd name="connsiteY12" fmla="*/ 465221 h 850232"/>
              <a:gd name="connsiteX13" fmla="*/ 1796716 w 8534400"/>
              <a:gd name="connsiteY13" fmla="*/ 433137 h 850232"/>
              <a:gd name="connsiteX14" fmla="*/ 1909011 w 8534400"/>
              <a:gd name="connsiteY14" fmla="*/ 401053 h 850232"/>
              <a:gd name="connsiteX15" fmla="*/ 2133600 w 8534400"/>
              <a:gd name="connsiteY15" fmla="*/ 304800 h 850232"/>
              <a:gd name="connsiteX16" fmla="*/ 2277979 w 8534400"/>
              <a:gd name="connsiteY16" fmla="*/ 256674 h 850232"/>
              <a:gd name="connsiteX17" fmla="*/ 2326105 w 8534400"/>
              <a:gd name="connsiteY17" fmla="*/ 240632 h 850232"/>
              <a:gd name="connsiteX18" fmla="*/ 2358190 w 8534400"/>
              <a:gd name="connsiteY18" fmla="*/ 208547 h 850232"/>
              <a:gd name="connsiteX19" fmla="*/ 2438400 w 8534400"/>
              <a:gd name="connsiteY19" fmla="*/ 192505 h 850232"/>
              <a:gd name="connsiteX20" fmla="*/ 2486527 w 8534400"/>
              <a:gd name="connsiteY20" fmla="*/ 176463 h 850232"/>
              <a:gd name="connsiteX21" fmla="*/ 2550695 w 8534400"/>
              <a:gd name="connsiteY21" fmla="*/ 160421 h 850232"/>
              <a:gd name="connsiteX22" fmla="*/ 2598821 w 8534400"/>
              <a:gd name="connsiteY22" fmla="*/ 144379 h 850232"/>
              <a:gd name="connsiteX23" fmla="*/ 2662990 w 8534400"/>
              <a:gd name="connsiteY23" fmla="*/ 128337 h 850232"/>
              <a:gd name="connsiteX24" fmla="*/ 2759242 w 8534400"/>
              <a:gd name="connsiteY24" fmla="*/ 96253 h 850232"/>
              <a:gd name="connsiteX25" fmla="*/ 2839453 w 8534400"/>
              <a:gd name="connsiteY25" fmla="*/ 80211 h 850232"/>
              <a:gd name="connsiteX26" fmla="*/ 2887579 w 8534400"/>
              <a:gd name="connsiteY26" fmla="*/ 64168 h 850232"/>
              <a:gd name="connsiteX27" fmla="*/ 2983832 w 8534400"/>
              <a:gd name="connsiteY27" fmla="*/ 48126 h 850232"/>
              <a:gd name="connsiteX28" fmla="*/ 3208421 w 8534400"/>
              <a:gd name="connsiteY28" fmla="*/ 0 h 850232"/>
              <a:gd name="connsiteX29" fmla="*/ 4347411 w 8534400"/>
              <a:gd name="connsiteY29" fmla="*/ 16042 h 850232"/>
              <a:gd name="connsiteX30" fmla="*/ 4395537 w 8534400"/>
              <a:gd name="connsiteY30" fmla="*/ 32084 h 850232"/>
              <a:gd name="connsiteX31" fmla="*/ 4555958 w 8534400"/>
              <a:gd name="connsiteY31" fmla="*/ 64168 h 850232"/>
              <a:gd name="connsiteX32" fmla="*/ 4604084 w 8534400"/>
              <a:gd name="connsiteY32" fmla="*/ 80211 h 850232"/>
              <a:gd name="connsiteX33" fmla="*/ 4732421 w 8534400"/>
              <a:gd name="connsiteY33" fmla="*/ 96253 h 850232"/>
              <a:gd name="connsiteX34" fmla="*/ 4780548 w 8534400"/>
              <a:gd name="connsiteY34" fmla="*/ 112295 h 850232"/>
              <a:gd name="connsiteX35" fmla="*/ 6432884 w 8534400"/>
              <a:gd name="connsiteY35" fmla="*/ 144379 h 850232"/>
              <a:gd name="connsiteX36" fmla="*/ 7716253 w 8534400"/>
              <a:gd name="connsiteY36" fmla="*/ 176463 h 850232"/>
              <a:gd name="connsiteX37" fmla="*/ 8534400 w 8534400"/>
              <a:gd name="connsiteY37" fmla="*/ 192505 h 85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34400" h="850232">
                <a:moveTo>
                  <a:pt x="0" y="850232"/>
                </a:moveTo>
                <a:cubicBezTo>
                  <a:pt x="16042" y="844885"/>
                  <a:pt x="33002" y="841752"/>
                  <a:pt x="48127" y="834190"/>
                </a:cubicBezTo>
                <a:cubicBezTo>
                  <a:pt x="89767" y="813370"/>
                  <a:pt x="95991" y="790095"/>
                  <a:pt x="144379" y="786063"/>
                </a:cubicBezTo>
                <a:cubicBezTo>
                  <a:pt x="256413" y="776727"/>
                  <a:pt x="368968" y="775368"/>
                  <a:pt x="481263" y="770021"/>
                </a:cubicBezTo>
                <a:cubicBezTo>
                  <a:pt x="513347" y="759326"/>
                  <a:pt x="549376" y="756697"/>
                  <a:pt x="577516" y="737937"/>
                </a:cubicBezTo>
                <a:cubicBezTo>
                  <a:pt x="593558" y="727242"/>
                  <a:pt x="610587" y="717897"/>
                  <a:pt x="625642" y="705853"/>
                </a:cubicBezTo>
                <a:cubicBezTo>
                  <a:pt x="674234" y="666980"/>
                  <a:pt x="672573" y="629951"/>
                  <a:pt x="753979" y="609600"/>
                </a:cubicBezTo>
                <a:cubicBezTo>
                  <a:pt x="775369" y="604253"/>
                  <a:pt x="797030" y="599893"/>
                  <a:pt x="818148" y="593558"/>
                </a:cubicBezTo>
                <a:cubicBezTo>
                  <a:pt x="850541" y="583840"/>
                  <a:pt x="880594" y="562440"/>
                  <a:pt x="914400" y="561474"/>
                </a:cubicBezTo>
                <a:lnTo>
                  <a:pt x="1475874" y="545432"/>
                </a:lnTo>
                <a:lnTo>
                  <a:pt x="1572127" y="513347"/>
                </a:lnTo>
                <a:cubicBezTo>
                  <a:pt x="1588169" y="508000"/>
                  <a:pt x="1603672" y="500621"/>
                  <a:pt x="1620253" y="497305"/>
                </a:cubicBezTo>
                <a:cubicBezTo>
                  <a:pt x="1717045" y="477947"/>
                  <a:pt x="1674596" y="489885"/>
                  <a:pt x="1748590" y="465221"/>
                </a:cubicBezTo>
                <a:cubicBezTo>
                  <a:pt x="1764632" y="454526"/>
                  <a:pt x="1778995" y="440732"/>
                  <a:pt x="1796716" y="433137"/>
                </a:cubicBezTo>
                <a:cubicBezTo>
                  <a:pt x="2011109" y="341254"/>
                  <a:pt x="1737330" y="479090"/>
                  <a:pt x="1909011" y="401053"/>
                </a:cubicBezTo>
                <a:cubicBezTo>
                  <a:pt x="2127066" y="301937"/>
                  <a:pt x="1949923" y="366025"/>
                  <a:pt x="2133600" y="304800"/>
                </a:cubicBezTo>
                <a:lnTo>
                  <a:pt x="2277979" y="256674"/>
                </a:lnTo>
                <a:lnTo>
                  <a:pt x="2326105" y="240632"/>
                </a:lnTo>
                <a:cubicBezTo>
                  <a:pt x="2336800" y="229937"/>
                  <a:pt x="2344288" y="214505"/>
                  <a:pt x="2358190" y="208547"/>
                </a:cubicBezTo>
                <a:cubicBezTo>
                  <a:pt x="2383252" y="197806"/>
                  <a:pt x="2411948" y="199118"/>
                  <a:pt x="2438400" y="192505"/>
                </a:cubicBezTo>
                <a:cubicBezTo>
                  <a:pt x="2454805" y="188404"/>
                  <a:pt x="2470268" y="181109"/>
                  <a:pt x="2486527" y="176463"/>
                </a:cubicBezTo>
                <a:cubicBezTo>
                  <a:pt x="2507726" y="170406"/>
                  <a:pt x="2529496" y="166478"/>
                  <a:pt x="2550695" y="160421"/>
                </a:cubicBezTo>
                <a:cubicBezTo>
                  <a:pt x="2566954" y="155776"/>
                  <a:pt x="2582562" y="149024"/>
                  <a:pt x="2598821" y="144379"/>
                </a:cubicBezTo>
                <a:cubicBezTo>
                  <a:pt x="2620021" y="138322"/>
                  <a:pt x="2641872" y="134672"/>
                  <a:pt x="2662990" y="128337"/>
                </a:cubicBezTo>
                <a:cubicBezTo>
                  <a:pt x="2695383" y="118619"/>
                  <a:pt x="2726079" y="102885"/>
                  <a:pt x="2759242" y="96253"/>
                </a:cubicBezTo>
                <a:cubicBezTo>
                  <a:pt x="2785979" y="90906"/>
                  <a:pt x="2813001" y="86824"/>
                  <a:pt x="2839453" y="80211"/>
                </a:cubicBezTo>
                <a:cubicBezTo>
                  <a:pt x="2855858" y="76110"/>
                  <a:pt x="2871072" y="67836"/>
                  <a:pt x="2887579" y="64168"/>
                </a:cubicBezTo>
                <a:cubicBezTo>
                  <a:pt x="2919331" y="57112"/>
                  <a:pt x="2951748" y="53473"/>
                  <a:pt x="2983832" y="48126"/>
                </a:cubicBezTo>
                <a:cubicBezTo>
                  <a:pt x="3120984" y="2409"/>
                  <a:pt x="3046526" y="20237"/>
                  <a:pt x="3208421" y="0"/>
                </a:cubicBezTo>
                <a:lnTo>
                  <a:pt x="4347411" y="16042"/>
                </a:lnTo>
                <a:cubicBezTo>
                  <a:pt x="4364315" y="16499"/>
                  <a:pt x="4379060" y="28282"/>
                  <a:pt x="4395537" y="32084"/>
                </a:cubicBezTo>
                <a:cubicBezTo>
                  <a:pt x="4448673" y="44346"/>
                  <a:pt x="4504224" y="46922"/>
                  <a:pt x="4555958" y="64168"/>
                </a:cubicBezTo>
                <a:cubicBezTo>
                  <a:pt x="4572000" y="69516"/>
                  <a:pt x="4587447" y="77186"/>
                  <a:pt x="4604084" y="80211"/>
                </a:cubicBezTo>
                <a:cubicBezTo>
                  <a:pt x="4646500" y="87923"/>
                  <a:pt x="4689642" y="90906"/>
                  <a:pt x="4732421" y="96253"/>
                </a:cubicBezTo>
                <a:cubicBezTo>
                  <a:pt x="4748463" y="101600"/>
                  <a:pt x="4763654" y="111560"/>
                  <a:pt x="4780548" y="112295"/>
                </a:cubicBezTo>
                <a:cubicBezTo>
                  <a:pt x="5048887" y="123962"/>
                  <a:pt x="6275982" y="141017"/>
                  <a:pt x="6432884" y="144379"/>
                </a:cubicBezTo>
                <a:lnTo>
                  <a:pt x="7716253" y="176463"/>
                </a:lnTo>
                <a:cubicBezTo>
                  <a:pt x="8116585" y="209824"/>
                  <a:pt x="7844367" y="192505"/>
                  <a:pt x="8534400" y="192505"/>
                </a:cubicBezTo>
              </a:path>
            </a:pathLst>
          </a:cu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F:\Мои рисунки\Безимени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556">
            <a:off x="3553077" y="1586301"/>
            <a:ext cx="2638425" cy="1666875"/>
          </a:xfrm>
          <a:prstGeom prst="rect">
            <a:avLst/>
          </a:prstGeom>
          <a:noFill/>
        </p:spPr>
      </p:pic>
      <p:pic>
        <p:nvPicPr>
          <p:cNvPr id="1032" name="Picture 8" descr="F:\Мои рисунки\вагончи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571876"/>
            <a:ext cx="2857500" cy="18954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772400" cy="64294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неверное неравенство на вагончиках паровозика и он продолжит свой путь</a:t>
            </a:r>
            <a:r>
              <a:rPr lang="ru-RU" sz="3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F:\Мои рисунки\Безимени-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98264">
            <a:off x="285720" y="2000240"/>
            <a:ext cx="2638425" cy="1666875"/>
          </a:xfrm>
          <a:prstGeom prst="rect">
            <a:avLst/>
          </a:prstGeom>
          <a:noFill/>
        </p:spPr>
      </p:pic>
      <p:pic>
        <p:nvPicPr>
          <p:cNvPr id="1029" name="Picture 5" descr="F:\Мои рисунки\Безимени-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5575" y="1714488"/>
            <a:ext cx="2638425" cy="1666875"/>
          </a:xfrm>
          <a:prstGeom prst="rect">
            <a:avLst/>
          </a:prstGeom>
          <a:noFill/>
        </p:spPr>
      </p:pic>
      <p:pic>
        <p:nvPicPr>
          <p:cNvPr id="1031" name="Picture 7" descr="F:\Мои рисунки\Безимени-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714752"/>
            <a:ext cx="2638425" cy="1666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073131">
            <a:off x="711746" y="2793402"/>
            <a:ext cx="1592535" cy="71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6 &lt; 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81146">
            <a:off x="6598368" y="4496643"/>
            <a:ext cx="1681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7 &gt; 9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235743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4 &gt; 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75941">
            <a:off x="6786578" y="2500306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 &lt; 8</a:t>
            </a:r>
            <a:endParaRPr lang="ru-RU" sz="4000" b="1" dirty="0"/>
          </a:p>
        </p:txBody>
      </p:sp>
      <p:cxnSp>
        <p:nvCxnSpPr>
          <p:cNvPr id="34" name="Прямая соединительная линия 33"/>
          <p:cNvCxnSpPr>
            <a:endCxn id="31" idx="8"/>
          </p:cNvCxnSpPr>
          <p:nvPr/>
        </p:nvCxnSpPr>
        <p:spPr>
          <a:xfrm rot="16200000" flipH="1">
            <a:off x="926129" y="6003301"/>
            <a:ext cx="347962" cy="34289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2214546" y="5929330"/>
            <a:ext cx="285752" cy="28575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14480" y="1857364"/>
            <a:ext cx="628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accent2"/>
                </a:solidFill>
              </a:rPr>
              <a:t>М</a:t>
            </a:r>
            <a:r>
              <a:rPr lang="ru-RU" sz="8800" b="1" dirty="0" smtClean="0">
                <a:solidFill>
                  <a:schemeClr val="bg1"/>
                </a:solidFill>
              </a:rPr>
              <a:t>о</a:t>
            </a:r>
            <a:r>
              <a:rPr lang="ru-RU" sz="8800" b="1" dirty="0" smtClean="0">
                <a:solidFill>
                  <a:srgbClr val="00B050"/>
                </a:solidFill>
              </a:rPr>
              <a:t>л</a:t>
            </a:r>
            <a:r>
              <a:rPr lang="ru-RU" sz="8800" b="1" dirty="0" smtClean="0">
                <a:solidFill>
                  <a:srgbClr val="FF0000"/>
                </a:solidFill>
              </a:rPr>
              <a:t>о</a:t>
            </a:r>
            <a:r>
              <a:rPr lang="ru-RU" sz="8800" b="1" dirty="0" smtClean="0">
                <a:solidFill>
                  <a:srgbClr val="00B0F0"/>
                </a:solidFill>
              </a:rPr>
              <a:t>д</a:t>
            </a:r>
            <a:r>
              <a:rPr lang="ru-RU" sz="8800" b="1" dirty="0" smtClean="0">
                <a:solidFill>
                  <a:schemeClr val="bg1">
                    <a:lumMod val="95000"/>
                  </a:schemeClr>
                </a:solidFill>
              </a:rPr>
              <a:t>ц</a:t>
            </a:r>
            <a:r>
              <a:rPr lang="ru-RU" sz="8800" b="1" dirty="0" smtClean="0">
                <a:solidFill>
                  <a:srgbClr val="92D050"/>
                </a:solidFill>
              </a:rPr>
              <a:t>ы</a:t>
            </a:r>
            <a:r>
              <a:rPr lang="ru-RU" sz="8800" b="1" dirty="0" smtClean="0">
                <a:solidFill>
                  <a:schemeClr val="bg1"/>
                </a:solidFill>
              </a:rPr>
              <a:t>!</a:t>
            </a:r>
            <a:endParaRPr lang="ru-RU" sz="8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F:\Мои рисунки\поровозик.gif"/>
          <p:cNvPicPr>
            <a:picLocks noChangeAspect="1" noChangeArrowheads="1"/>
          </p:cNvPicPr>
          <p:nvPr/>
        </p:nvPicPr>
        <p:blipFill>
          <a:blip r:embed="rId8"/>
          <a:srcRect r="30001"/>
          <a:stretch>
            <a:fillRect/>
          </a:stretch>
        </p:blipFill>
        <p:spPr bwMode="auto">
          <a:xfrm rot="20980519">
            <a:off x="114853" y="4127555"/>
            <a:ext cx="2508972" cy="2246147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3357554" y="435769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 &lt; 4</a:t>
            </a:r>
            <a:endParaRPr lang="ru-RU" sz="4000" b="1" dirty="0"/>
          </a:p>
        </p:txBody>
      </p:sp>
      <p:sp>
        <p:nvSpPr>
          <p:cNvPr id="78" name="Выноска-облако 77"/>
          <p:cNvSpPr/>
          <p:nvPr/>
        </p:nvSpPr>
        <p:spPr>
          <a:xfrm>
            <a:off x="7500958" y="0"/>
            <a:ext cx="1643042" cy="928694"/>
          </a:xfrm>
          <a:prstGeom prst="cloudCallout">
            <a:avLst>
              <a:gd name="adj1" fmla="val -18490"/>
              <a:gd name="adj2" fmla="val 81501"/>
            </a:avLst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7500926" y="142852"/>
            <a:ext cx="164307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Нажми на паровозик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3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928670"/>
            <a:ext cx="3959706" cy="955791"/>
          </a:xfrm>
          <a:prstGeom prst="rect">
            <a:avLst/>
          </a:prstGeom>
          <a:noFill/>
        </p:spPr>
      </p:pic>
      <p:pic>
        <p:nvPicPr>
          <p:cNvPr id="35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86776" y="6357958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78035E-8 L -0.11944 0.409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20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2535E-6 L -0.12587 0.408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0405E-6 L 0.17326 0.113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7457E-6 L 0.1691 0.1068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7341E-6 L 0.03802 0.4009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2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4335E-6 L 0.02639 0.398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9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7" grpId="0"/>
      <p:bldP spid="15" grpId="0"/>
      <p:bldP spid="49" grpId="0"/>
      <p:bldP spid="49" grpId="1"/>
      <p:bldP spid="7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Мои рисунки\дерево -до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4312" cy="6858000"/>
          </a:xfrm>
          <a:prstGeom prst="rect">
            <a:avLst/>
          </a:prstGeom>
          <a:noFill/>
        </p:spPr>
      </p:pic>
      <p:pic>
        <p:nvPicPr>
          <p:cNvPr id="5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294" y="0"/>
            <a:ext cx="3959706" cy="955791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43570" cy="64294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узнать кто здесь живет</a:t>
            </a:r>
            <a:b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найди числа меньше 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1" name="Picture 5" descr="F:\Мои рисунки\мойдодыр.gif"/>
          <p:cNvPicPr>
            <a:picLocks noChangeAspect="1" noChangeArrowheads="1"/>
          </p:cNvPicPr>
          <p:nvPr/>
        </p:nvPicPr>
        <p:blipFill>
          <a:blip r:embed="rId4">
            <a:lum bright="-7000"/>
          </a:blip>
          <a:srcRect/>
          <a:stretch>
            <a:fillRect/>
          </a:stretch>
        </p:blipFill>
        <p:spPr bwMode="auto">
          <a:xfrm>
            <a:off x="6715140" y="2928934"/>
            <a:ext cx="1647825" cy="2390775"/>
          </a:xfrm>
          <a:prstGeom prst="rect">
            <a:avLst/>
          </a:prstGeom>
          <a:noFill/>
        </p:spPr>
      </p:pic>
      <p:pic>
        <p:nvPicPr>
          <p:cNvPr id="9220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5">
            <a:lum bright="-7000"/>
          </a:blip>
          <a:srcRect/>
          <a:stretch>
            <a:fillRect/>
          </a:stretch>
        </p:blipFill>
        <p:spPr bwMode="auto">
          <a:xfrm>
            <a:off x="4499778" y="4143380"/>
            <a:ext cx="2043590" cy="2714620"/>
          </a:xfrm>
          <a:prstGeom prst="rect">
            <a:avLst/>
          </a:prstGeom>
          <a:noFill/>
        </p:spPr>
      </p:pic>
      <p:pic>
        <p:nvPicPr>
          <p:cNvPr id="9222" name="Picture 6" descr="F:\Мои рисунки\ларец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14290"/>
            <a:ext cx="1938340" cy="1996724"/>
          </a:xfrm>
          <a:prstGeom prst="rect">
            <a:avLst/>
          </a:prstGeom>
          <a:noFill/>
        </p:spPr>
      </p:pic>
      <p:sp>
        <p:nvSpPr>
          <p:cNvPr id="14" name="Выноска-облако 13"/>
          <p:cNvSpPr/>
          <p:nvPr/>
        </p:nvSpPr>
        <p:spPr>
          <a:xfrm>
            <a:off x="-357222" y="6286520"/>
            <a:ext cx="3500430" cy="892939"/>
          </a:xfrm>
          <a:prstGeom prst="cloudCallout">
            <a:avLst>
              <a:gd name="adj1" fmla="val -3410"/>
              <a:gd name="adj2" fmla="val 746"/>
            </a:avLst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3" name="Picture 7" descr="F:\Мои рисунки\водяной.gif"/>
          <p:cNvPicPr>
            <a:picLocks noChangeAspect="1" noChangeArrowheads="1"/>
          </p:cNvPicPr>
          <p:nvPr/>
        </p:nvPicPr>
        <p:blipFill>
          <a:blip r:embed="rId8">
            <a:lum bright="-4000"/>
          </a:blip>
          <a:srcRect/>
          <a:stretch>
            <a:fillRect/>
          </a:stretch>
        </p:blipFill>
        <p:spPr bwMode="auto">
          <a:xfrm>
            <a:off x="0" y="4238625"/>
            <a:ext cx="2105025" cy="2619375"/>
          </a:xfrm>
          <a:prstGeom prst="rect">
            <a:avLst/>
          </a:prstGeom>
          <a:noFill/>
        </p:spPr>
      </p:pic>
      <p:pic>
        <p:nvPicPr>
          <p:cNvPr id="9224" name="Picture 8" descr="F:\Мои рисунки\Детские\neznaika.gif"/>
          <p:cNvPicPr>
            <a:picLocks noChangeAspect="1" noChangeArrowheads="1"/>
          </p:cNvPicPr>
          <p:nvPr/>
        </p:nvPicPr>
        <p:blipFill>
          <a:blip r:embed="rId9">
            <a:lum bright="-6000"/>
          </a:blip>
          <a:srcRect/>
          <a:stretch>
            <a:fillRect/>
          </a:stretch>
        </p:blipFill>
        <p:spPr bwMode="auto">
          <a:xfrm>
            <a:off x="3286116" y="2285992"/>
            <a:ext cx="1876871" cy="2428892"/>
          </a:xfrm>
          <a:prstGeom prst="rect">
            <a:avLst/>
          </a:prstGeom>
          <a:noFill/>
        </p:spPr>
      </p:pic>
      <p:pic>
        <p:nvPicPr>
          <p:cNvPr id="30" name="Picture 2" descr="F:\Мои рисунки\Анимации\j0178305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82" y="1643050"/>
            <a:ext cx="952502" cy="952502"/>
          </a:xfrm>
          <a:prstGeom prst="rect">
            <a:avLst/>
          </a:prstGeom>
          <a:noFill/>
        </p:spPr>
      </p:pic>
      <p:pic>
        <p:nvPicPr>
          <p:cNvPr id="32" name="Picture 4" descr="F:\Мои рисунки\Анимации\j0178303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86380" y="2500306"/>
            <a:ext cx="1000132" cy="1000132"/>
          </a:xfrm>
          <a:prstGeom prst="rect">
            <a:avLst/>
          </a:prstGeom>
          <a:noFill/>
        </p:spPr>
      </p:pic>
      <p:pic>
        <p:nvPicPr>
          <p:cNvPr id="33" name="Picture 5" descr="F:\Мои рисунки\Анимации\j0178297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34" y="5357826"/>
            <a:ext cx="928694" cy="928694"/>
          </a:xfrm>
          <a:prstGeom prst="rect">
            <a:avLst/>
          </a:prstGeom>
          <a:noFill/>
        </p:spPr>
      </p:pic>
      <p:pic>
        <p:nvPicPr>
          <p:cNvPr id="34" name="Picture 6" descr="F:\Мои рисунки\Анимации\j0178298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00892" y="3643314"/>
            <a:ext cx="1143008" cy="1143008"/>
          </a:xfrm>
          <a:prstGeom prst="rect">
            <a:avLst/>
          </a:prstGeom>
          <a:noFill/>
        </p:spPr>
      </p:pic>
      <p:pic>
        <p:nvPicPr>
          <p:cNvPr id="35" name="Picture 7" descr="F:\Мои рисунки\Анимации\j0178299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72066" y="4572008"/>
            <a:ext cx="1143008" cy="1143008"/>
          </a:xfrm>
          <a:prstGeom prst="rect">
            <a:avLst/>
          </a:prstGeom>
          <a:noFill/>
        </p:spPr>
      </p:pic>
      <p:pic>
        <p:nvPicPr>
          <p:cNvPr id="36" name="Picture 8" descr="F:\Мои рисунки\Анимации\j0178300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43504" y="1071546"/>
            <a:ext cx="1000132" cy="1000132"/>
          </a:xfrm>
          <a:prstGeom prst="rect">
            <a:avLst/>
          </a:prstGeom>
          <a:noFill/>
        </p:spPr>
      </p:pic>
      <p:pic>
        <p:nvPicPr>
          <p:cNvPr id="37" name="Picture 9" descr="F:\Мои рисунки\Анимации\j0178301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28992" y="3214686"/>
            <a:ext cx="1000132" cy="1000132"/>
          </a:xfrm>
          <a:prstGeom prst="rect">
            <a:avLst/>
          </a:prstGeom>
          <a:noFill/>
        </p:spPr>
      </p:pic>
      <p:pic>
        <p:nvPicPr>
          <p:cNvPr id="38" name="Picture 10" descr="F:\Мои рисунки\Анимации\j0178302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15272" y="5572140"/>
            <a:ext cx="881064" cy="881064"/>
          </a:xfrm>
          <a:prstGeom prst="rect">
            <a:avLst/>
          </a:prstGeom>
          <a:noFill/>
        </p:spPr>
      </p:pic>
      <p:pic>
        <p:nvPicPr>
          <p:cNvPr id="39" name="Picture 11" descr="F:\Мои рисунки\Анимации\j0178304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643042" y="2857496"/>
            <a:ext cx="928694" cy="928694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7215174" y="6488668"/>
            <a:ext cx="192882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Нажми на число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429652" y="5000636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Мои рисунки\teremok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294" y="0"/>
            <a:ext cx="3959706" cy="9557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1142984"/>
            <a:ext cx="328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Сравни числа. Поставь правильно знак</a:t>
            </a:r>
            <a:endParaRPr lang="ru-RU" sz="2000" dirty="0"/>
          </a:p>
        </p:txBody>
      </p:sp>
      <p:pic>
        <p:nvPicPr>
          <p:cNvPr id="10244" name="Picture 4" descr="F:\Мои рисунки\decor_frame\рамка1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2963930" cy="10001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86182" y="3643314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4    6</a:t>
            </a:r>
            <a:endParaRPr lang="ru-RU" sz="8000" dirty="0"/>
          </a:p>
        </p:txBody>
      </p:sp>
      <p:sp>
        <p:nvSpPr>
          <p:cNvPr id="14" name="Прямоугольник 13"/>
          <p:cNvSpPr/>
          <p:nvPr/>
        </p:nvSpPr>
        <p:spPr>
          <a:xfrm rot="311841">
            <a:off x="357912" y="4391601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&gt;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5000636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6286520"/>
            <a:ext cx="192882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Нажми на знак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715016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5227E-6 L 0.16632 -0.211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Мои рисунки\teremok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294" y="0"/>
            <a:ext cx="3959706" cy="9557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1285860"/>
            <a:ext cx="328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Сравни числа. Поставь правильно знак</a:t>
            </a:r>
            <a:endParaRPr lang="ru-RU" sz="2000" dirty="0"/>
          </a:p>
        </p:txBody>
      </p:sp>
      <p:pic>
        <p:nvPicPr>
          <p:cNvPr id="10244" name="Picture 4" descr="F:\Мои рисунки\decor_frame\рамка1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2963930" cy="10001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86182" y="3643314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7    3</a:t>
            </a:r>
            <a:endParaRPr lang="ru-RU" sz="8000" dirty="0"/>
          </a:p>
        </p:txBody>
      </p:sp>
      <p:sp>
        <p:nvSpPr>
          <p:cNvPr id="14" name="Прямоугольник 13"/>
          <p:cNvSpPr/>
          <p:nvPr/>
        </p:nvSpPr>
        <p:spPr>
          <a:xfrm rot="311841">
            <a:off x="3000891" y="4968116"/>
            <a:ext cx="9332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429132"/>
            <a:ext cx="9332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&gt;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286520"/>
            <a:ext cx="192882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Нажми на знак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715016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69195E-6 L 0.45712 -0.128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Мои рисунки\teremok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294" y="0"/>
            <a:ext cx="3959706" cy="9557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1285860"/>
            <a:ext cx="328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Сравни числа. Поставь правильно знак</a:t>
            </a:r>
            <a:endParaRPr lang="ru-RU" sz="2000" dirty="0"/>
          </a:p>
        </p:txBody>
      </p:sp>
      <p:pic>
        <p:nvPicPr>
          <p:cNvPr id="10244" name="Picture 4" descr="F:\Мои рисунки\decor_frame\рамка1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2963930" cy="10001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86182" y="3643314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5    9</a:t>
            </a:r>
            <a:endParaRPr lang="ru-RU" sz="8000" dirty="0"/>
          </a:p>
        </p:txBody>
      </p:sp>
      <p:sp>
        <p:nvSpPr>
          <p:cNvPr id="14" name="Прямоугольник 13"/>
          <p:cNvSpPr/>
          <p:nvPr/>
        </p:nvSpPr>
        <p:spPr>
          <a:xfrm rot="311841">
            <a:off x="357912" y="4391601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&gt;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5000636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286520"/>
            <a:ext cx="192882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Нажми на знак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715016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5227E-6 L 0.16632 -0.211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Мои рисунки\teremok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294" y="0"/>
            <a:ext cx="3959706" cy="9557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1285860"/>
            <a:ext cx="328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Сравни числа. Поставь правильно знак</a:t>
            </a:r>
            <a:endParaRPr lang="ru-RU" sz="2000" dirty="0"/>
          </a:p>
        </p:txBody>
      </p:sp>
      <p:pic>
        <p:nvPicPr>
          <p:cNvPr id="10244" name="Picture 4" descr="F:\Мои рисунки\decor_frame\рамка1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2963930" cy="10001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86182" y="3643314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8    1</a:t>
            </a:r>
            <a:endParaRPr lang="ru-RU" sz="8000" dirty="0"/>
          </a:p>
        </p:txBody>
      </p:sp>
      <p:sp>
        <p:nvSpPr>
          <p:cNvPr id="14" name="Прямоугольник 13"/>
          <p:cNvSpPr/>
          <p:nvPr/>
        </p:nvSpPr>
        <p:spPr>
          <a:xfrm rot="311841">
            <a:off x="3000891" y="4968116"/>
            <a:ext cx="9332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429132"/>
            <a:ext cx="9332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&gt;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286520"/>
            <a:ext cx="192882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Нажми на знак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715016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69195E-6 L 0.45712 -0.128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Мои рисунки\teremok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294" y="0"/>
            <a:ext cx="3959706" cy="9557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1285860"/>
            <a:ext cx="328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Сравни числа. Поставь правильно знак</a:t>
            </a:r>
            <a:endParaRPr lang="ru-RU" sz="2000" dirty="0"/>
          </a:p>
        </p:txBody>
      </p:sp>
      <p:pic>
        <p:nvPicPr>
          <p:cNvPr id="10244" name="Picture 4" descr="F:\Мои рисунки\decor_frame\рамка1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2963930" cy="10001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86182" y="3643314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3    4</a:t>
            </a:r>
            <a:endParaRPr lang="ru-RU" sz="8000" dirty="0"/>
          </a:p>
        </p:txBody>
      </p:sp>
      <p:sp>
        <p:nvSpPr>
          <p:cNvPr id="14" name="Прямоугольник 13"/>
          <p:cNvSpPr/>
          <p:nvPr/>
        </p:nvSpPr>
        <p:spPr>
          <a:xfrm rot="311841">
            <a:off x="357912" y="4391601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&gt;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5000636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286520"/>
            <a:ext cx="192882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Нажми на знак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715016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5227E-6 L 0.16632 -0.211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/>
          <a:lstStyle/>
          <a:p>
            <a:r>
              <a:rPr lang="ru-RU" dirty="0" smtClean="0"/>
              <a:t>Автор: Аксенова Нина Вадимовна, учитель начальных классов МОУ «СОШ № 26» г. Энгельса Саратовской области</a:t>
            </a:r>
            <a:endParaRPr lang="ru-RU" dirty="0"/>
          </a:p>
        </p:txBody>
      </p:sp>
      <p:pic>
        <p:nvPicPr>
          <p:cNvPr id="5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59706" cy="955791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86116" y="3714752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folHlink"/>
                </a:solidFill>
              </a:rPr>
              <a:t>aks1967.67@bk.ru</a:t>
            </a:r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57224" y="5572140"/>
            <a:ext cx="741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dirty="0"/>
              <a:t>"Вы скачали эту презентацию на сайте - </a:t>
            </a:r>
            <a:r>
              <a:rPr lang="ru-RU" sz="2400" dirty="0" err="1"/>
              <a:t>viki.rdf.ru</a:t>
            </a:r>
            <a:r>
              <a:rPr lang="ru-RU" sz="2400" dirty="0"/>
              <a:t>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214942" y="2500306"/>
            <a:ext cx="2928958" cy="2500330"/>
            <a:chOff x="5214942" y="2500306"/>
            <a:chExt cx="2928958" cy="2500330"/>
          </a:xfrm>
        </p:grpSpPr>
        <p:sp>
          <p:nvSpPr>
            <p:cNvPr id="15" name="Выноска-облако 14"/>
            <p:cNvSpPr/>
            <p:nvPr/>
          </p:nvSpPr>
          <p:spPr>
            <a:xfrm>
              <a:off x="5429256" y="4357694"/>
              <a:ext cx="2714644" cy="642942"/>
            </a:xfrm>
            <a:prstGeom prst="cloudCallout">
              <a:avLst>
                <a:gd name="adj1" fmla="val 3520"/>
                <a:gd name="adj2" fmla="val 20919"/>
              </a:avLst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F:\Мои рисунки\утка2.gif"/>
            <p:cNvPicPr>
              <a:picLocks noChangeAspect="1" noChangeArrowheads="1"/>
            </p:cNvPicPr>
            <p:nvPr/>
          </p:nvPicPr>
          <p:blipFill>
            <a:blip r:embed="rId2"/>
            <a:srcRect l="24621" t="9967" r="10984" b="15282"/>
            <a:stretch>
              <a:fillRect/>
            </a:stretch>
          </p:blipFill>
          <p:spPr bwMode="auto">
            <a:xfrm flipH="1">
              <a:off x="5214942" y="2500306"/>
              <a:ext cx="2419368" cy="2143140"/>
            </a:xfrm>
            <a:prstGeom prst="rect">
              <a:avLst/>
            </a:prstGeom>
            <a:noFill/>
          </p:spPr>
        </p:pic>
        <p:pic>
          <p:nvPicPr>
            <p:cNvPr id="18" name="Picture 2" descr="F:\Мои рисунки\утка2.gif"/>
            <p:cNvPicPr>
              <a:picLocks noChangeAspect="1" noChangeArrowheads="1"/>
            </p:cNvPicPr>
            <p:nvPr/>
          </p:nvPicPr>
          <p:blipFill>
            <a:blip r:embed="rId2"/>
            <a:srcRect l="41667" t="77243" r="45075" b="15282"/>
            <a:stretch>
              <a:fillRect/>
            </a:stretch>
          </p:blipFill>
          <p:spPr bwMode="auto">
            <a:xfrm flipH="1">
              <a:off x="5929322" y="4429132"/>
              <a:ext cx="490542" cy="210232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785786" y="2643182"/>
            <a:ext cx="2714644" cy="2428892"/>
            <a:chOff x="857224" y="2500306"/>
            <a:chExt cx="2714644" cy="2428892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857224" y="4286256"/>
              <a:ext cx="2714644" cy="642942"/>
            </a:xfrm>
            <a:prstGeom prst="cloudCallout">
              <a:avLst>
                <a:gd name="adj1" fmla="val 3520"/>
                <a:gd name="adj2" fmla="val 20919"/>
              </a:avLst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F:\Мои рисунки\утка2.gif"/>
            <p:cNvPicPr>
              <a:picLocks noChangeAspect="1" noChangeArrowheads="1"/>
            </p:cNvPicPr>
            <p:nvPr/>
          </p:nvPicPr>
          <p:blipFill>
            <a:blip r:embed="rId2"/>
            <a:srcRect l="24621" t="9967" r="10984" b="15282"/>
            <a:stretch>
              <a:fillRect/>
            </a:stretch>
          </p:blipFill>
          <p:spPr bwMode="auto">
            <a:xfrm>
              <a:off x="1000100" y="2500306"/>
              <a:ext cx="2428892" cy="2143140"/>
            </a:xfrm>
            <a:prstGeom prst="rect">
              <a:avLst/>
            </a:prstGeom>
            <a:noFill/>
          </p:spPr>
        </p:pic>
        <p:pic>
          <p:nvPicPr>
            <p:cNvPr id="22" name="Picture 2" descr="F:\Мои рисунки\утка2.gif"/>
            <p:cNvPicPr>
              <a:picLocks noChangeAspect="1" noChangeArrowheads="1"/>
            </p:cNvPicPr>
            <p:nvPr/>
          </p:nvPicPr>
          <p:blipFill>
            <a:blip r:embed="rId2"/>
            <a:srcRect l="41667" t="77243" r="45075" b="15282"/>
            <a:stretch>
              <a:fillRect/>
            </a:stretch>
          </p:blipFill>
          <p:spPr bwMode="auto">
            <a:xfrm>
              <a:off x="2214546" y="4429132"/>
              <a:ext cx="500066" cy="214314"/>
            </a:xfrm>
            <a:prstGeom prst="rect">
              <a:avLst/>
            </a:prstGeom>
            <a:noFill/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488" y="3643314"/>
            <a:ext cx="3500462" cy="928670"/>
          </a:xfrm>
        </p:spPr>
        <p:txBody>
          <a:bodyPr/>
          <a:lstStyle/>
          <a:p>
            <a:pPr algn="l"/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Неравенство</a:t>
            </a:r>
            <a:endParaRPr lang="ru-RU" sz="3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1757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В математике вместо слова </a:t>
            </a:r>
            <a:r>
              <a:rPr lang="ru-RU" i="1" dirty="0" smtClean="0"/>
              <a:t>«больше» </a:t>
            </a:r>
            <a:r>
              <a:rPr lang="ru-RU" dirty="0" smtClean="0"/>
              <a:t>между числами ставят знак 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rgbClr val="FF0000"/>
                </a:solidFill>
              </a:rPr>
              <a:t>&gt;</a:t>
            </a:r>
            <a:r>
              <a:rPr lang="ru-RU" b="1" dirty="0" smtClean="0"/>
              <a:t>», </a:t>
            </a:r>
            <a:r>
              <a:rPr lang="ru-RU" dirty="0" smtClean="0"/>
              <a:t>а вместо слова </a:t>
            </a:r>
            <a:r>
              <a:rPr lang="ru-RU" i="1" dirty="0" smtClean="0"/>
              <a:t>«меньше» </a:t>
            </a:r>
            <a:r>
              <a:rPr lang="ru-RU" dirty="0" smtClean="0"/>
              <a:t>– знак</a:t>
            </a:r>
            <a:r>
              <a:rPr lang="ru-RU" b="1" dirty="0" smtClean="0"/>
              <a:t>  «</a:t>
            </a:r>
            <a:r>
              <a:rPr lang="ru-RU" b="1" dirty="0" smtClean="0">
                <a:solidFill>
                  <a:srgbClr val="FF0000"/>
                </a:solidFill>
              </a:rPr>
              <a:t>&lt;</a:t>
            </a:r>
            <a:r>
              <a:rPr lang="ru-RU" b="1" dirty="0" smtClean="0"/>
              <a:t> ». </a:t>
            </a:r>
          </a:p>
          <a:p>
            <a:pPr>
              <a:buNone/>
            </a:pPr>
            <a:endParaRPr lang="ru-RU" b="1" dirty="0" smtClean="0"/>
          </a:p>
        </p:txBody>
      </p:sp>
      <p:sp>
        <p:nvSpPr>
          <p:cNvPr id="4" name="Содержимое 9"/>
          <p:cNvSpPr txBox="1">
            <a:spLocks/>
          </p:cNvSpPr>
          <p:nvPr/>
        </p:nvSpPr>
        <p:spPr>
          <a:xfrm>
            <a:off x="642910" y="5500702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Уголок знака всегда указывает на 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меньшее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число.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 rot="1033799">
            <a:off x="2581379" y="2294335"/>
            <a:ext cx="785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053539">
            <a:off x="5053108" y="2197942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59706" cy="955791"/>
          </a:xfrm>
          <a:prstGeom prst="rect">
            <a:avLst/>
          </a:prstGeom>
          <a:noFill/>
        </p:spPr>
      </p:pic>
      <p:pic>
        <p:nvPicPr>
          <p:cNvPr id="26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215082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:\Мои рисунки\Детские\рам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7943848" cy="1071562"/>
          </a:xfr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Работаем с предметами.</a:t>
            </a: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F:\Мои рисунки\Детские\черешн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09815">
            <a:off x="6913103" y="809708"/>
            <a:ext cx="1849793" cy="1849793"/>
          </a:xfrm>
          <a:prstGeom prst="rect">
            <a:avLst/>
          </a:prstGeom>
          <a:noFill/>
        </p:spPr>
      </p:pic>
      <p:pic>
        <p:nvPicPr>
          <p:cNvPr id="5126" name="Picture 6" descr="F:\Мои рисунки\Детские\овал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714752"/>
            <a:ext cx="923925" cy="1438275"/>
          </a:xfrm>
          <a:prstGeom prst="rect">
            <a:avLst/>
          </a:prstGeom>
          <a:noFill/>
        </p:spPr>
      </p:pic>
      <p:pic>
        <p:nvPicPr>
          <p:cNvPr id="5127" name="Picture 7" descr="F:\Мои рисунки\Детские\ромб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714884"/>
            <a:ext cx="1447800" cy="1447800"/>
          </a:xfrm>
          <a:prstGeom prst="rect">
            <a:avLst/>
          </a:prstGeom>
          <a:noFill/>
        </p:spPr>
      </p:pic>
      <p:pic>
        <p:nvPicPr>
          <p:cNvPr id="5128" name="Picture 8" descr="F:\Мои рисунки\Детские\треугольник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4286256"/>
            <a:ext cx="1428750" cy="1428750"/>
          </a:xfrm>
          <a:prstGeom prst="rect">
            <a:avLst/>
          </a:prstGeom>
          <a:noFill/>
        </p:spPr>
      </p:pic>
      <p:pic>
        <p:nvPicPr>
          <p:cNvPr id="11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1785926"/>
            <a:ext cx="3959706" cy="955791"/>
          </a:xfrm>
          <a:prstGeom prst="rect">
            <a:avLst/>
          </a:prstGeom>
          <a:noFill/>
        </p:spPr>
      </p:pic>
      <p:pic>
        <p:nvPicPr>
          <p:cNvPr id="13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2462" y="5857892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6000760" y="4143380"/>
            <a:ext cx="2571768" cy="857256"/>
          </a:xfrm>
          <a:prstGeom prst="cloudCallout">
            <a:avLst>
              <a:gd name="adj1" fmla="val 47604"/>
              <a:gd name="adj2" fmla="val -16096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6858016" cy="1143000"/>
          </a:xfrm>
        </p:spPr>
        <p:txBody>
          <a:bodyPr/>
          <a:lstStyle/>
          <a:p>
            <a:pPr algn="l"/>
            <a: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Сравни. Какой предмет больше?</a:t>
            </a:r>
            <a:endParaRPr lang="ru-RU" sz="3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:\Мои рисунки\Детские\улит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357562"/>
            <a:ext cx="1123950" cy="1400175"/>
          </a:xfrm>
          <a:prstGeom prst="rect">
            <a:avLst/>
          </a:prstGeom>
          <a:noFill/>
        </p:spPr>
      </p:pic>
      <p:pic>
        <p:nvPicPr>
          <p:cNvPr id="3075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596" y="2571744"/>
            <a:ext cx="4043343" cy="2714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43834" y="4786322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4786322"/>
            <a:ext cx="8226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&gt;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6" y="6286520"/>
            <a:ext cx="192882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Нажми на знак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959706" cy="955791"/>
          </a:xfrm>
          <a:prstGeom prst="rect">
            <a:avLst/>
          </a:prstGeom>
          <a:noFill/>
        </p:spPr>
      </p:pic>
      <p:pic>
        <p:nvPicPr>
          <p:cNvPr id="12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357166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46068E-6 L -0.20052 -0.190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14620"/>
            <a:ext cx="1143008" cy="1779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099" name="Picture 3" descr="F:\Мои рисунки\Детские\треугольни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00240"/>
            <a:ext cx="2714644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43702" y="4929198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&gt;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8148" y="4929198"/>
            <a:ext cx="8226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6286520"/>
            <a:ext cx="207170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Нажми на знак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6858048" cy="785818"/>
          </a:xfrm>
        </p:spPr>
        <p:txBody>
          <a:bodyPr/>
          <a:lstStyle/>
          <a:p>
            <a:pPr algn="l"/>
            <a: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Сравни. Какой предмет меньше?</a:t>
            </a:r>
            <a:endParaRPr lang="ru-RU" sz="3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959706" cy="955791"/>
          </a:xfrm>
          <a:prstGeom prst="rect">
            <a:avLst/>
          </a:prstGeom>
          <a:noFill/>
        </p:spPr>
      </p:pic>
      <p:pic>
        <p:nvPicPr>
          <p:cNvPr id="14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357166"/>
            <a:ext cx="557214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47826E-6 L -0.48316 -0.316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86710" y="4786322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4786322"/>
            <a:ext cx="8226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&gt;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454" y="6215082"/>
            <a:ext cx="207170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Нажми на знак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Мои рисунки\Сюжетные картинки\продукты питания\масло.gif"/>
          <p:cNvPicPr>
            <a:picLocks noChangeAspect="1" noChangeArrowheads="1"/>
          </p:cNvPicPr>
          <p:nvPr/>
        </p:nvPicPr>
        <p:blipFill>
          <a:blip r:embed="rId2">
            <a:lum bright="-11000"/>
          </a:blip>
          <a:srcRect/>
          <a:stretch>
            <a:fillRect/>
          </a:stretch>
        </p:blipFill>
        <p:spPr bwMode="auto">
          <a:xfrm>
            <a:off x="357158" y="2500306"/>
            <a:ext cx="1447800" cy="1152525"/>
          </a:xfrm>
          <a:prstGeom prst="rect">
            <a:avLst/>
          </a:prstGeom>
          <a:noFill/>
        </p:spPr>
      </p:pic>
      <p:pic>
        <p:nvPicPr>
          <p:cNvPr id="1027" name="Picture 3" descr="F:\Мои рисунки\Сюжетные картинки\продукты питания\масло.gif"/>
          <p:cNvPicPr>
            <a:picLocks noChangeAspect="1" noChangeArrowheads="1"/>
          </p:cNvPicPr>
          <p:nvPr/>
        </p:nvPicPr>
        <p:blipFill>
          <a:blip r:embed="rId2">
            <a:lum bright="-11000"/>
          </a:blip>
          <a:srcRect/>
          <a:stretch>
            <a:fillRect/>
          </a:stretch>
        </p:blipFill>
        <p:spPr bwMode="auto">
          <a:xfrm>
            <a:off x="214282" y="3571876"/>
            <a:ext cx="1447800" cy="1152525"/>
          </a:xfrm>
          <a:prstGeom prst="rect">
            <a:avLst/>
          </a:prstGeom>
          <a:noFill/>
        </p:spPr>
      </p:pic>
      <p:pic>
        <p:nvPicPr>
          <p:cNvPr id="1028" name="Picture 4" descr="F:\Мои рисунки\Сюжетные картинки\продукты питания\масло.gif"/>
          <p:cNvPicPr>
            <a:picLocks noChangeAspect="1" noChangeArrowheads="1"/>
          </p:cNvPicPr>
          <p:nvPr/>
        </p:nvPicPr>
        <p:blipFill>
          <a:blip r:embed="rId2">
            <a:lum bright="-11000"/>
          </a:blip>
          <a:srcRect/>
          <a:stretch>
            <a:fillRect/>
          </a:stretch>
        </p:blipFill>
        <p:spPr bwMode="auto">
          <a:xfrm>
            <a:off x="1928794" y="3357562"/>
            <a:ext cx="1447800" cy="1152525"/>
          </a:xfrm>
          <a:prstGeom prst="rect">
            <a:avLst/>
          </a:prstGeom>
          <a:noFill/>
        </p:spPr>
      </p:pic>
      <p:pic>
        <p:nvPicPr>
          <p:cNvPr id="1029" name="Picture 5" descr="F:\Мои рисунки\Сюжетные картинки\продукты питания\масло.gif"/>
          <p:cNvPicPr>
            <a:picLocks noChangeAspect="1" noChangeArrowheads="1"/>
          </p:cNvPicPr>
          <p:nvPr/>
        </p:nvPicPr>
        <p:blipFill>
          <a:blip r:embed="rId2">
            <a:lum bright="-11000"/>
          </a:blip>
          <a:srcRect/>
          <a:stretch>
            <a:fillRect/>
          </a:stretch>
        </p:blipFill>
        <p:spPr bwMode="auto">
          <a:xfrm>
            <a:off x="1214414" y="4357694"/>
            <a:ext cx="1447800" cy="1152525"/>
          </a:xfrm>
          <a:prstGeom prst="rect">
            <a:avLst/>
          </a:prstGeom>
          <a:noFill/>
        </p:spPr>
      </p:pic>
      <p:pic>
        <p:nvPicPr>
          <p:cNvPr id="1030" name="Picture 6" descr="F:\Мои рисунки\Сюжетные картинки\продукты питания\творог.gif"/>
          <p:cNvPicPr>
            <a:picLocks noChangeAspect="1" noChangeArrowheads="1"/>
          </p:cNvPicPr>
          <p:nvPr/>
        </p:nvPicPr>
        <p:blipFill>
          <a:blip r:embed="rId3">
            <a:lum bright="-11000"/>
          </a:blip>
          <a:srcRect/>
          <a:stretch>
            <a:fillRect/>
          </a:stretch>
        </p:blipFill>
        <p:spPr bwMode="auto">
          <a:xfrm>
            <a:off x="6215074" y="2428868"/>
            <a:ext cx="1619250" cy="1333500"/>
          </a:xfrm>
          <a:prstGeom prst="rect">
            <a:avLst/>
          </a:prstGeom>
          <a:noFill/>
        </p:spPr>
      </p:pic>
      <p:pic>
        <p:nvPicPr>
          <p:cNvPr id="1031" name="Picture 7" descr="F:\Мои рисунки\Сюжетные картинки\продукты питания\творог.gif"/>
          <p:cNvPicPr>
            <a:picLocks noChangeAspect="1" noChangeArrowheads="1"/>
          </p:cNvPicPr>
          <p:nvPr/>
        </p:nvPicPr>
        <p:blipFill>
          <a:blip r:embed="rId3">
            <a:lum bright="-11000"/>
          </a:blip>
          <a:srcRect/>
          <a:stretch>
            <a:fillRect/>
          </a:stretch>
        </p:blipFill>
        <p:spPr bwMode="auto">
          <a:xfrm>
            <a:off x="6929454" y="3714752"/>
            <a:ext cx="1619250" cy="1333500"/>
          </a:xfrm>
          <a:prstGeom prst="rect">
            <a:avLst/>
          </a:prstGeom>
          <a:noFill/>
        </p:spPr>
      </p:pic>
      <p:pic>
        <p:nvPicPr>
          <p:cNvPr id="21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959706" cy="955791"/>
          </a:xfrm>
          <a:prstGeom prst="rect">
            <a:avLst/>
          </a:prstGeom>
          <a:noFill/>
        </p:spPr>
      </p:pic>
      <p:pic>
        <p:nvPicPr>
          <p:cNvPr id="24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357166"/>
            <a:ext cx="557214" cy="333375"/>
          </a:xfrm>
          <a:prstGeom prst="rect">
            <a:avLst/>
          </a:prstGeom>
          <a:noFill/>
        </p:spPr>
      </p:pic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0" y="85723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Сравни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количество предметов на картинках. </a:t>
            </a:r>
            <a:r>
              <a:rPr lang="ru-RU" sz="3200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бери правильный знак.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5723E-6 L -0.24011 -0.295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4714884"/>
            <a:ext cx="9332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&gt;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4714884"/>
            <a:ext cx="8226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454" y="6215082"/>
            <a:ext cx="207170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Нажми на знак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 descr="F:\Мои рисунки\Детские\лисиц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2910" y="2214554"/>
            <a:ext cx="1672066" cy="2071702"/>
          </a:xfrm>
          <a:prstGeom prst="rect">
            <a:avLst/>
          </a:prstGeom>
          <a:noFill/>
        </p:spPr>
      </p:pic>
      <p:pic>
        <p:nvPicPr>
          <p:cNvPr id="2053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00438"/>
            <a:ext cx="1575011" cy="2000264"/>
          </a:xfrm>
          <a:prstGeom prst="rect">
            <a:avLst/>
          </a:prstGeom>
          <a:noFill/>
        </p:spPr>
      </p:pic>
      <p:pic>
        <p:nvPicPr>
          <p:cNvPr id="2060" name="Picture 12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2214554"/>
            <a:ext cx="1714500" cy="1714500"/>
          </a:xfrm>
          <a:prstGeom prst="rect">
            <a:avLst/>
          </a:prstGeom>
          <a:noFill/>
        </p:spPr>
      </p:pic>
      <p:pic>
        <p:nvPicPr>
          <p:cNvPr id="206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85992"/>
            <a:ext cx="1714500" cy="1714500"/>
          </a:xfrm>
          <a:prstGeom prst="rect">
            <a:avLst/>
          </a:prstGeom>
          <a:noFill/>
        </p:spPr>
      </p:pic>
      <p:pic>
        <p:nvPicPr>
          <p:cNvPr id="2062" name="Picture 14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714752"/>
            <a:ext cx="1714500" cy="1714500"/>
          </a:xfrm>
          <a:prstGeom prst="rect">
            <a:avLst/>
          </a:prstGeom>
          <a:noFill/>
        </p:spPr>
      </p:pic>
      <p:pic>
        <p:nvPicPr>
          <p:cNvPr id="27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959706" cy="955791"/>
          </a:xfrm>
          <a:prstGeom prst="rect">
            <a:avLst/>
          </a:prstGeom>
          <a:noFill/>
        </p:spPr>
      </p:pic>
      <p:pic>
        <p:nvPicPr>
          <p:cNvPr id="29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357166"/>
            <a:ext cx="557214" cy="333375"/>
          </a:xfrm>
          <a:prstGeom prst="rect">
            <a:avLst/>
          </a:prstGeom>
          <a:noFill/>
        </p:spPr>
      </p:pic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0" y="85723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Сравни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количество предметов на картинках. </a:t>
            </a:r>
            <a:r>
              <a:rPr lang="ru-RU" sz="3200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бери правильный знак.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8.67052E-7 L -0.39636 -0.28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86710" y="4643446"/>
            <a:ext cx="9332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4643446"/>
            <a:ext cx="8226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&gt;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454" y="6215082"/>
            <a:ext cx="207170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Нажми на знак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63" name="Picture 15" descr="F:\Мои рисунки\Детские\кружка син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428868"/>
            <a:ext cx="1581150" cy="1543050"/>
          </a:xfrm>
          <a:prstGeom prst="rect">
            <a:avLst/>
          </a:prstGeom>
          <a:noFill/>
        </p:spPr>
      </p:pic>
      <p:pic>
        <p:nvPicPr>
          <p:cNvPr id="2064" name="Picture 16" descr="F:\Мои рисунки\Детские\круж жел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45" y="2071678"/>
            <a:ext cx="1579049" cy="1571636"/>
          </a:xfrm>
          <a:prstGeom prst="rect">
            <a:avLst/>
          </a:prstGeom>
          <a:noFill/>
        </p:spPr>
      </p:pic>
      <p:pic>
        <p:nvPicPr>
          <p:cNvPr id="13" name="Picture 16" descr="F:\Мои рисунки\Детские\круж жел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71678"/>
            <a:ext cx="1579049" cy="1571636"/>
          </a:xfrm>
          <a:prstGeom prst="rect">
            <a:avLst/>
          </a:prstGeom>
          <a:noFill/>
        </p:spPr>
      </p:pic>
      <p:pic>
        <p:nvPicPr>
          <p:cNvPr id="15" name="Picture 16" descr="F:\Мои рисунки\Детские\круж жел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1579049" cy="1571636"/>
          </a:xfrm>
          <a:prstGeom prst="rect">
            <a:avLst/>
          </a:prstGeom>
          <a:noFill/>
        </p:spPr>
      </p:pic>
      <p:pic>
        <p:nvPicPr>
          <p:cNvPr id="17" name="Picture 16" descr="F:\Мои рисунки\Детские\круж жел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429000"/>
            <a:ext cx="1579049" cy="1571636"/>
          </a:xfrm>
          <a:prstGeom prst="rect">
            <a:avLst/>
          </a:prstGeom>
          <a:noFill/>
        </p:spPr>
      </p:pic>
      <p:pic>
        <p:nvPicPr>
          <p:cNvPr id="18" name="Picture 16" descr="F:\Мои рисунки\Детские\круж жел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786322"/>
            <a:ext cx="1579049" cy="1571636"/>
          </a:xfrm>
          <a:prstGeom prst="rect">
            <a:avLst/>
          </a:prstGeom>
          <a:noFill/>
        </p:spPr>
      </p:pic>
      <p:pic>
        <p:nvPicPr>
          <p:cNvPr id="19" name="Picture 15" descr="F:\Мои рисунки\Детские\кружка син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071678"/>
            <a:ext cx="1581150" cy="1543050"/>
          </a:xfrm>
          <a:prstGeom prst="rect">
            <a:avLst/>
          </a:prstGeom>
          <a:noFill/>
        </p:spPr>
      </p:pic>
      <p:pic>
        <p:nvPicPr>
          <p:cNvPr id="21" name="Picture 15" descr="F:\Мои рисунки\Детские\кружка син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643314"/>
            <a:ext cx="1581150" cy="1543050"/>
          </a:xfrm>
          <a:prstGeom prst="rect">
            <a:avLst/>
          </a:prstGeom>
          <a:noFill/>
        </p:spPr>
      </p:pic>
      <p:pic>
        <p:nvPicPr>
          <p:cNvPr id="23" name="Picture 4" descr="F:\Мои рисунки\Новая папка\co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959706" cy="955791"/>
          </a:xfrm>
          <a:prstGeom prst="rect">
            <a:avLst/>
          </a:prstGeom>
          <a:noFill/>
        </p:spPr>
      </p:pic>
      <p:pic>
        <p:nvPicPr>
          <p:cNvPr id="25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357166"/>
            <a:ext cx="557214" cy="333375"/>
          </a:xfrm>
          <a:prstGeom prst="rect">
            <a:avLst/>
          </a:prstGeom>
          <a:noFill/>
        </p:spPr>
      </p:pic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0" y="85723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Сравни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количество предметов на картинках. </a:t>
            </a:r>
            <a:r>
              <a:rPr lang="ru-RU" sz="3200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бери правильный знак.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50867E-6 L -0.32639 -0.243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 animBg="1"/>
      <p:bldP spid="2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2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ициаль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2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ициаль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723</TotalTime>
  <Words>524</Words>
  <PresentationFormat>Экран (4:3)</PresentationFormat>
  <Paragraphs>156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Тема12</vt:lpstr>
      <vt:lpstr>Официальная</vt:lpstr>
      <vt:lpstr>1_Тема12</vt:lpstr>
      <vt:lpstr>1_Официальная</vt:lpstr>
      <vt:lpstr>Тема2</vt:lpstr>
      <vt:lpstr>Слайд 1</vt:lpstr>
      <vt:lpstr>Цели урока:</vt:lpstr>
      <vt:lpstr>Неравенство</vt:lpstr>
      <vt:lpstr>Работаем с предметами.</vt:lpstr>
      <vt:lpstr>Сравни. Какой предмет больше?</vt:lpstr>
      <vt:lpstr>Сравни. Какой предмет меньше?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Работаем с числами.</vt:lpstr>
      <vt:lpstr>Рассмотрите числовой луч.  </vt:lpstr>
      <vt:lpstr>Выражения, в которых используются                         знаки «&lt; » «&gt;» называют – неравенствами.</vt:lpstr>
      <vt:lpstr>Выбери числа больше 4  </vt:lpstr>
      <vt:lpstr>Для этого выбери числа меньше 5.  </vt:lpstr>
      <vt:lpstr>Найди неверное неравенство на вагончиках паровозика и он продолжит свой путь.</vt:lpstr>
      <vt:lpstr>Чтобы узнать кто здесь живет  найди числа меньше 6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80</cp:revision>
  <dcterms:modified xsi:type="dcterms:W3CDTF">2009-08-17T15:03:25Z</dcterms:modified>
</cp:coreProperties>
</file>