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97" r:id="rId2"/>
    <p:sldId id="284" r:id="rId3"/>
    <p:sldId id="300" r:id="rId4"/>
    <p:sldId id="298" r:id="rId5"/>
    <p:sldId id="291" r:id="rId6"/>
    <p:sldId id="292" r:id="rId7"/>
    <p:sldId id="293" r:id="rId8"/>
    <p:sldId id="294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326" r:id="rId25"/>
    <p:sldId id="327" r:id="rId26"/>
    <p:sldId id="286" r:id="rId27"/>
    <p:sldId id="295" r:id="rId28"/>
    <p:sldId id="29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99B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1423" autoAdjust="0"/>
  </p:normalViewPr>
  <p:slideViewPr>
    <p:cSldViewPr>
      <p:cViewPr varScale="1">
        <p:scale>
          <a:sx n="93" d="100"/>
          <a:sy n="93" d="100"/>
        </p:scale>
        <p:origin x="-1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5D35B-FD56-4ECB-B704-0A4D803B6D66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60C3E-F8B8-4A34-A4B8-FCDA194103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00B0F0"/>
                </a:solidFill>
              </a:rPr>
              <a:t>Актуализация знаний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00B0F0"/>
                </a:solidFill>
              </a:rPr>
              <a:t>№ 1 РТ, с25, У 26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F60C3E-F8B8-4A34-A4B8-FCDA194103F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71480"/>
            <a:ext cx="8572560" cy="857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Назовите недостающие числа. Что можно сказать о каждом из них. 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156"/>
          <p:cNvGrpSpPr/>
          <p:nvPr/>
        </p:nvGrpSpPr>
        <p:grpSpPr>
          <a:xfrm flipH="1">
            <a:off x="5000628" y="2957506"/>
            <a:ext cx="714380" cy="642942"/>
            <a:chOff x="642910" y="1071546"/>
            <a:chExt cx="1357322" cy="114300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642910" y="1071546"/>
              <a:ext cx="1357322" cy="114300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762674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1601020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762674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1201807" y="1166796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1594716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Овал 31"/>
            <p:cNvSpPr/>
            <p:nvPr/>
          </p:nvSpPr>
          <p:spPr>
            <a:xfrm>
              <a:off x="1201807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160102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" name="Группа 178"/>
          <p:cNvGrpSpPr/>
          <p:nvPr/>
        </p:nvGrpSpPr>
        <p:grpSpPr>
          <a:xfrm flipH="1">
            <a:off x="3286116" y="2957506"/>
            <a:ext cx="714380" cy="642942"/>
            <a:chOff x="642910" y="1071546"/>
            <a:chExt cx="1357322" cy="1143008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642910" y="1071546"/>
              <a:ext cx="1357322" cy="114300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762674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1601020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75637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Овал 46"/>
            <p:cNvSpPr/>
            <p:nvPr/>
          </p:nvSpPr>
          <p:spPr>
            <a:xfrm>
              <a:off x="1201807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160102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" name="Группа 200"/>
          <p:cNvGrpSpPr/>
          <p:nvPr/>
        </p:nvGrpSpPr>
        <p:grpSpPr>
          <a:xfrm flipH="1">
            <a:off x="6715140" y="2957506"/>
            <a:ext cx="714380" cy="642942"/>
            <a:chOff x="642910" y="1071546"/>
            <a:chExt cx="1357322" cy="1143008"/>
          </a:xfrm>
        </p:grpSpPr>
        <p:sp>
          <p:nvSpPr>
            <p:cNvPr id="60" name="Прямоугольник 59"/>
            <p:cNvSpPr/>
            <p:nvPr/>
          </p:nvSpPr>
          <p:spPr>
            <a:xfrm>
              <a:off x="642910" y="1071546"/>
              <a:ext cx="1357322" cy="114300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/>
            <p:cNvSpPr/>
            <p:nvPr/>
          </p:nvSpPr>
          <p:spPr>
            <a:xfrm>
              <a:off x="762674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/>
            <p:cNvSpPr/>
            <p:nvPr/>
          </p:nvSpPr>
          <p:spPr>
            <a:xfrm>
              <a:off x="1601020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/>
            <p:cNvSpPr/>
            <p:nvPr/>
          </p:nvSpPr>
          <p:spPr>
            <a:xfrm>
              <a:off x="762674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Овал 63"/>
            <p:cNvSpPr/>
            <p:nvPr/>
          </p:nvSpPr>
          <p:spPr>
            <a:xfrm>
              <a:off x="1201807" y="1166796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Овал 64"/>
            <p:cNvSpPr/>
            <p:nvPr/>
          </p:nvSpPr>
          <p:spPr>
            <a:xfrm>
              <a:off x="1594716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" name="Овал 65"/>
            <p:cNvSpPr/>
            <p:nvPr/>
          </p:nvSpPr>
          <p:spPr>
            <a:xfrm>
              <a:off x="75637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Овал 66"/>
            <p:cNvSpPr/>
            <p:nvPr/>
          </p:nvSpPr>
          <p:spPr>
            <a:xfrm>
              <a:off x="1195504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Овал 67"/>
            <p:cNvSpPr/>
            <p:nvPr/>
          </p:nvSpPr>
          <p:spPr>
            <a:xfrm>
              <a:off x="1201807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9" name="Овал 68"/>
            <p:cNvSpPr/>
            <p:nvPr/>
          </p:nvSpPr>
          <p:spPr>
            <a:xfrm>
              <a:off x="160102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211"/>
          <p:cNvGrpSpPr/>
          <p:nvPr/>
        </p:nvGrpSpPr>
        <p:grpSpPr>
          <a:xfrm flipH="1">
            <a:off x="214282" y="2957506"/>
            <a:ext cx="714380" cy="642942"/>
            <a:chOff x="642910" y="1071546"/>
            <a:chExt cx="1357322" cy="1143008"/>
          </a:xfrm>
        </p:grpSpPr>
        <p:sp>
          <p:nvSpPr>
            <p:cNvPr id="71" name="Прямоугольник 70"/>
            <p:cNvSpPr/>
            <p:nvPr/>
          </p:nvSpPr>
          <p:spPr>
            <a:xfrm>
              <a:off x="642910" y="1071546"/>
              <a:ext cx="1357322" cy="114300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Овал 71"/>
            <p:cNvSpPr/>
            <p:nvPr/>
          </p:nvSpPr>
          <p:spPr>
            <a:xfrm>
              <a:off x="1201807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7" name="Группа 134"/>
          <p:cNvGrpSpPr/>
          <p:nvPr/>
        </p:nvGrpSpPr>
        <p:grpSpPr>
          <a:xfrm flipH="1">
            <a:off x="1714480" y="2957506"/>
            <a:ext cx="714380" cy="642942"/>
            <a:chOff x="642910" y="1071546"/>
            <a:chExt cx="1357322" cy="1143008"/>
          </a:xfrm>
        </p:grpSpPr>
        <p:sp>
          <p:nvSpPr>
            <p:cNvPr id="74" name="Прямоугольник 73"/>
            <p:cNvSpPr/>
            <p:nvPr/>
          </p:nvSpPr>
          <p:spPr>
            <a:xfrm>
              <a:off x="642910" y="1071546"/>
              <a:ext cx="1357322" cy="114300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Овал 74"/>
            <p:cNvSpPr/>
            <p:nvPr/>
          </p:nvSpPr>
          <p:spPr>
            <a:xfrm>
              <a:off x="1601020" y="1156213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Овал 75"/>
            <p:cNvSpPr/>
            <p:nvPr/>
          </p:nvSpPr>
          <p:spPr>
            <a:xfrm>
              <a:off x="756370" y="1857364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Овал 76"/>
            <p:cNvSpPr/>
            <p:nvPr/>
          </p:nvSpPr>
          <p:spPr>
            <a:xfrm>
              <a:off x="1201807" y="1494882"/>
              <a:ext cx="285752" cy="28575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78" name="Блок-схема: узел 77"/>
          <p:cNvSpPr/>
          <p:nvPr/>
        </p:nvSpPr>
        <p:spPr>
          <a:xfrm>
            <a:off x="4429124" y="3286124"/>
            <a:ext cx="285752" cy="314324"/>
          </a:xfrm>
          <a:prstGeom prst="flowChartConnector">
            <a:avLst/>
          </a:prstGeom>
          <a:solidFill>
            <a:srgbClr val="FFC000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Блок-схема: узел 78"/>
          <p:cNvSpPr/>
          <p:nvPr/>
        </p:nvSpPr>
        <p:spPr>
          <a:xfrm>
            <a:off x="2714612" y="3286124"/>
            <a:ext cx="285752" cy="314324"/>
          </a:xfrm>
          <a:prstGeom prst="flowChartConnector">
            <a:avLst/>
          </a:prstGeom>
          <a:solidFill>
            <a:srgbClr val="FFC000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Блок-схема: узел 79"/>
          <p:cNvSpPr/>
          <p:nvPr/>
        </p:nvSpPr>
        <p:spPr>
          <a:xfrm>
            <a:off x="1142976" y="3286124"/>
            <a:ext cx="285752" cy="314324"/>
          </a:xfrm>
          <a:prstGeom prst="flowChartConnector">
            <a:avLst/>
          </a:prstGeom>
          <a:solidFill>
            <a:srgbClr val="FFC000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Блок-схема: узел 80"/>
          <p:cNvSpPr/>
          <p:nvPr/>
        </p:nvSpPr>
        <p:spPr>
          <a:xfrm>
            <a:off x="6072198" y="3286124"/>
            <a:ext cx="285752" cy="314324"/>
          </a:xfrm>
          <a:prstGeom prst="flowChartConnector">
            <a:avLst/>
          </a:prstGeom>
          <a:solidFill>
            <a:srgbClr val="FFC000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6" name="Группа 85"/>
          <p:cNvGrpSpPr/>
          <p:nvPr/>
        </p:nvGrpSpPr>
        <p:grpSpPr>
          <a:xfrm>
            <a:off x="969104" y="2959930"/>
            <a:ext cx="714380" cy="642942"/>
            <a:chOff x="1071538" y="4357694"/>
            <a:chExt cx="714380" cy="642942"/>
          </a:xfrm>
        </p:grpSpPr>
        <p:sp>
          <p:nvSpPr>
            <p:cNvPr id="83" name="Прямоугольник 82"/>
            <p:cNvSpPr/>
            <p:nvPr/>
          </p:nvSpPr>
          <p:spPr>
            <a:xfrm flipH="1">
              <a:off x="1071538" y="4357694"/>
              <a:ext cx="714380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Овал 83"/>
            <p:cNvSpPr/>
            <p:nvPr/>
          </p:nvSpPr>
          <p:spPr>
            <a:xfrm flipH="1">
              <a:off x="1131254" y="4405319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Овал 84"/>
            <p:cNvSpPr/>
            <p:nvPr/>
          </p:nvSpPr>
          <p:spPr>
            <a:xfrm flipH="1">
              <a:off x="1575806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0" name="Группа 99"/>
          <p:cNvGrpSpPr/>
          <p:nvPr/>
        </p:nvGrpSpPr>
        <p:grpSpPr>
          <a:xfrm>
            <a:off x="4143372" y="2959930"/>
            <a:ext cx="714380" cy="642942"/>
            <a:chOff x="4143372" y="4357694"/>
            <a:chExt cx="714380" cy="642942"/>
          </a:xfrm>
        </p:grpSpPr>
        <p:sp>
          <p:nvSpPr>
            <p:cNvPr id="93" name="Прямоугольник 92"/>
            <p:cNvSpPr/>
            <p:nvPr/>
          </p:nvSpPr>
          <p:spPr>
            <a:xfrm flipH="1">
              <a:off x="4143372" y="4357694"/>
              <a:ext cx="714380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Овал 93"/>
            <p:cNvSpPr/>
            <p:nvPr/>
          </p:nvSpPr>
          <p:spPr>
            <a:xfrm flipH="1">
              <a:off x="4644323" y="4405319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Овал 94"/>
            <p:cNvSpPr/>
            <p:nvPr/>
          </p:nvSpPr>
          <p:spPr>
            <a:xfrm flipH="1">
              <a:off x="4203088" y="4405319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 flipH="1">
              <a:off x="4413200" y="4411272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Овал 96"/>
            <p:cNvSpPr/>
            <p:nvPr/>
          </p:nvSpPr>
          <p:spPr>
            <a:xfrm flipH="1">
              <a:off x="4647640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Овал 97"/>
            <p:cNvSpPr/>
            <p:nvPr/>
          </p:nvSpPr>
          <p:spPr>
            <a:xfrm flipH="1">
              <a:off x="4416517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/>
            <p:cNvSpPr/>
            <p:nvPr/>
          </p:nvSpPr>
          <p:spPr>
            <a:xfrm flipH="1">
              <a:off x="4203088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1" name="Группа 110"/>
          <p:cNvGrpSpPr/>
          <p:nvPr/>
        </p:nvGrpSpPr>
        <p:grpSpPr>
          <a:xfrm>
            <a:off x="5857884" y="2959930"/>
            <a:ext cx="714380" cy="642942"/>
            <a:chOff x="5929322" y="4357694"/>
            <a:chExt cx="714380" cy="642942"/>
          </a:xfrm>
        </p:grpSpPr>
        <p:sp>
          <p:nvSpPr>
            <p:cNvPr id="101" name="Прямоугольник 100"/>
            <p:cNvSpPr/>
            <p:nvPr/>
          </p:nvSpPr>
          <p:spPr>
            <a:xfrm flipH="1">
              <a:off x="5929322" y="4357694"/>
              <a:ext cx="714380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Овал 101"/>
            <p:cNvSpPr/>
            <p:nvPr/>
          </p:nvSpPr>
          <p:spPr>
            <a:xfrm flipH="1">
              <a:off x="6430273" y="4405319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Овал 102"/>
            <p:cNvSpPr/>
            <p:nvPr/>
          </p:nvSpPr>
          <p:spPr>
            <a:xfrm flipH="1">
              <a:off x="5989038" y="4405319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Овал 103"/>
            <p:cNvSpPr/>
            <p:nvPr/>
          </p:nvSpPr>
          <p:spPr>
            <a:xfrm flipH="1">
              <a:off x="6430273" y="4595821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Овал 104"/>
            <p:cNvSpPr/>
            <p:nvPr/>
          </p:nvSpPr>
          <p:spPr>
            <a:xfrm flipH="1">
              <a:off x="6199150" y="4411272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Овал 105"/>
            <p:cNvSpPr/>
            <p:nvPr/>
          </p:nvSpPr>
          <p:spPr>
            <a:xfrm flipH="1">
              <a:off x="5992356" y="4595821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Овал 106"/>
            <p:cNvSpPr/>
            <p:nvPr/>
          </p:nvSpPr>
          <p:spPr>
            <a:xfrm flipH="1">
              <a:off x="6202467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Овал 107"/>
            <p:cNvSpPr/>
            <p:nvPr/>
          </p:nvSpPr>
          <p:spPr>
            <a:xfrm flipH="1">
              <a:off x="6199150" y="4625586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9" name="Овал 108"/>
            <p:cNvSpPr/>
            <p:nvPr/>
          </p:nvSpPr>
          <p:spPr>
            <a:xfrm flipH="1">
              <a:off x="5989038" y="479971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0" name="Блок-схема: узел 109"/>
          <p:cNvSpPr/>
          <p:nvPr/>
        </p:nvSpPr>
        <p:spPr>
          <a:xfrm>
            <a:off x="7715272" y="3286124"/>
            <a:ext cx="285752" cy="314324"/>
          </a:xfrm>
          <a:prstGeom prst="flowChartConnector">
            <a:avLst/>
          </a:prstGeom>
          <a:solidFill>
            <a:srgbClr val="FFC000"/>
          </a:solidFill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3" name="Группа 122"/>
          <p:cNvGrpSpPr/>
          <p:nvPr/>
        </p:nvGrpSpPr>
        <p:grpSpPr>
          <a:xfrm>
            <a:off x="7572396" y="2928934"/>
            <a:ext cx="642942" cy="725671"/>
            <a:chOff x="7786710" y="4346403"/>
            <a:chExt cx="642942" cy="725671"/>
          </a:xfrm>
        </p:grpSpPr>
        <p:sp>
          <p:nvSpPr>
            <p:cNvPr id="112" name="Прямоугольник 111"/>
            <p:cNvSpPr/>
            <p:nvPr/>
          </p:nvSpPr>
          <p:spPr>
            <a:xfrm>
              <a:off x="7786710" y="4357694"/>
              <a:ext cx="642942" cy="7143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3" name="Овал 112"/>
            <p:cNvSpPr/>
            <p:nvPr/>
          </p:nvSpPr>
          <p:spPr>
            <a:xfrm>
              <a:off x="8057422" y="4346403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4" name="Овал 113"/>
            <p:cNvSpPr/>
            <p:nvPr/>
          </p:nvSpPr>
          <p:spPr>
            <a:xfrm>
              <a:off x="7955905" y="448034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5" name="Овал 114"/>
            <p:cNvSpPr/>
            <p:nvPr/>
          </p:nvSpPr>
          <p:spPr>
            <a:xfrm>
              <a:off x="8158940" y="448034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6" name="Овал 115"/>
            <p:cNvSpPr/>
            <p:nvPr/>
          </p:nvSpPr>
          <p:spPr>
            <a:xfrm>
              <a:off x="7888227" y="4658944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Овал 116"/>
            <p:cNvSpPr/>
            <p:nvPr/>
          </p:nvSpPr>
          <p:spPr>
            <a:xfrm>
              <a:off x="8057422" y="4658944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8" name="Овал 117"/>
            <p:cNvSpPr/>
            <p:nvPr/>
          </p:nvSpPr>
          <p:spPr>
            <a:xfrm>
              <a:off x="8226618" y="4658944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Овал 118"/>
            <p:cNvSpPr/>
            <p:nvPr/>
          </p:nvSpPr>
          <p:spPr>
            <a:xfrm>
              <a:off x="7786710" y="483753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Овал 119"/>
            <p:cNvSpPr/>
            <p:nvPr/>
          </p:nvSpPr>
          <p:spPr>
            <a:xfrm>
              <a:off x="7955905" y="483753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1" name="Овал 120"/>
            <p:cNvSpPr/>
            <p:nvPr/>
          </p:nvSpPr>
          <p:spPr>
            <a:xfrm>
              <a:off x="8125101" y="483753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2" name="Овал 121"/>
            <p:cNvSpPr/>
            <p:nvPr/>
          </p:nvSpPr>
          <p:spPr>
            <a:xfrm>
              <a:off x="8294296" y="4837539"/>
              <a:ext cx="135356" cy="17859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2" name="Группа 91"/>
          <p:cNvGrpSpPr/>
          <p:nvPr/>
        </p:nvGrpSpPr>
        <p:grpSpPr>
          <a:xfrm>
            <a:off x="2500298" y="2959930"/>
            <a:ext cx="714380" cy="642942"/>
            <a:chOff x="2500298" y="4786322"/>
            <a:chExt cx="714380" cy="642942"/>
          </a:xfrm>
        </p:grpSpPr>
        <p:sp>
          <p:nvSpPr>
            <p:cNvPr id="87" name="Прямоугольник 86"/>
            <p:cNvSpPr/>
            <p:nvPr/>
          </p:nvSpPr>
          <p:spPr>
            <a:xfrm flipH="1">
              <a:off x="2500298" y="4786322"/>
              <a:ext cx="714380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Овал 87"/>
            <p:cNvSpPr/>
            <p:nvPr/>
          </p:nvSpPr>
          <p:spPr>
            <a:xfrm flipH="1">
              <a:off x="3001249" y="483394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Овал 88"/>
            <p:cNvSpPr/>
            <p:nvPr/>
          </p:nvSpPr>
          <p:spPr>
            <a:xfrm flipH="1">
              <a:off x="2560014" y="4833947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Овал 89"/>
            <p:cNvSpPr/>
            <p:nvPr/>
          </p:nvSpPr>
          <p:spPr>
            <a:xfrm flipH="1">
              <a:off x="3004566" y="5228345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Овал 90"/>
            <p:cNvSpPr/>
            <p:nvPr/>
          </p:nvSpPr>
          <p:spPr>
            <a:xfrm flipH="1">
              <a:off x="2560014" y="5228345"/>
              <a:ext cx="150396" cy="16073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4" name="Прямоугольник 123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00042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Расскажите о числе 4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3286116" y="1643050"/>
            <a:ext cx="1714512" cy="1500198"/>
            <a:chOff x="3286116" y="1500174"/>
            <a:chExt cx="1714512" cy="150019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642910" y="1643050"/>
            <a:ext cx="1714512" cy="1500198"/>
            <a:chOff x="3286116" y="1500174"/>
            <a:chExt cx="1714512" cy="1500198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715140" y="1643050"/>
            <a:ext cx="1714512" cy="1500198"/>
            <a:chOff x="3286116" y="1500174"/>
            <a:chExt cx="1714512" cy="150019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4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1643042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286248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715272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/>
          <p:cNvCxnSpPr>
            <a:stCxn id="20" idx="2"/>
            <a:endCxn id="23" idx="0"/>
          </p:cNvCxnSpPr>
          <p:nvPr/>
        </p:nvCxnSpPr>
        <p:spPr>
          <a:xfrm rot="5400000">
            <a:off x="1035819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20" idx="2"/>
          </p:cNvCxnSpPr>
          <p:nvPr/>
        </p:nvCxnSpPr>
        <p:spPr>
          <a:xfrm rot="16200000" flipH="1">
            <a:off x="1464447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3750463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4179091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7108049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7536677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00042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Расскажите о числе 4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17"/>
          <p:cNvGrpSpPr/>
          <p:nvPr/>
        </p:nvGrpSpPr>
        <p:grpSpPr>
          <a:xfrm>
            <a:off x="3286116" y="1643050"/>
            <a:ext cx="1714512" cy="1500198"/>
            <a:chOff x="3286116" y="1500174"/>
            <a:chExt cx="1714512" cy="1500198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5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1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18"/>
          <p:cNvGrpSpPr/>
          <p:nvPr/>
        </p:nvGrpSpPr>
        <p:grpSpPr>
          <a:xfrm>
            <a:off x="642910" y="1643050"/>
            <a:ext cx="1714512" cy="1500198"/>
            <a:chOff x="3286116" y="1500174"/>
            <a:chExt cx="1714512" cy="1500198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5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3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23"/>
          <p:cNvGrpSpPr/>
          <p:nvPr/>
        </p:nvGrpSpPr>
        <p:grpSpPr>
          <a:xfrm>
            <a:off x="6715140" y="1643050"/>
            <a:ext cx="1714512" cy="1500198"/>
            <a:chOff x="3286116" y="1500174"/>
            <a:chExt cx="1714512" cy="150019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14744" y="1500174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5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286248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3286116" y="2428868"/>
              <a:ext cx="714380" cy="571504"/>
            </a:xfrm>
            <a:prstGeom prst="rect">
              <a:avLst/>
            </a:prstGeom>
            <a:noFill/>
            <a:ln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6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2</a:t>
              </a:r>
              <a:endPara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1643042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286248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715272" y="2571744"/>
            <a:ext cx="714380" cy="571504"/>
          </a:xfrm>
          <a:prstGeom prst="rect">
            <a:avLst/>
          </a:prstGeom>
          <a:noFill/>
          <a:ln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/>
          <p:cNvCxnSpPr>
            <a:stCxn id="20" idx="2"/>
            <a:endCxn id="23" idx="0"/>
          </p:cNvCxnSpPr>
          <p:nvPr/>
        </p:nvCxnSpPr>
        <p:spPr>
          <a:xfrm rot="5400000">
            <a:off x="1035819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20" idx="2"/>
          </p:cNvCxnSpPr>
          <p:nvPr/>
        </p:nvCxnSpPr>
        <p:spPr>
          <a:xfrm rot="16200000" flipH="1">
            <a:off x="1464447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rot="5400000">
            <a:off x="3750463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 rot="16200000" flipH="1">
            <a:off x="4179091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7108049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rot="16200000" flipH="1">
            <a:off x="7536677" y="2178835"/>
            <a:ext cx="357190" cy="4286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42910" y="2415597"/>
            <a:ext cx="8143932" cy="18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Блок-схема: узел 11"/>
          <p:cNvSpPr/>
          <p:nvPr/>
        </p:nvSpPr>
        <p:spPr>
          <a:xfrm>
            <a:off x="1428728" y="2344159"/>
            <a:ext cx="214314" cy="21431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39"/>
          <p:cNvGrpSpPr/>
          <p:nvPr/>
        </p:nvGrpSpPr>
        <p:grpSpPr>
          <a:xfrm>
            <a:off x="1500166" y="1558341"/>
            <a:ext cx="1571638" cy="928696"/>
            <a:chOff x="3214681" y="4321975"/>
            <a:chExt cx="2000266" cy="1393044"/>
          </a:xfrm>
        </p:grpSpPr>
        <p:grpSp>
          <p:nvGrpSpPr>
            <p:cNvPr id="3" name="Группа 9"/>
            <p:cNvGrpSpPr/>
            <p:nvPr/>
          </p:nvGrpSpPr>
          <p:grpSpPr>
            <a:xfrm rot="16200000">
              <a:off x="4143384" y="4643452"/>
              <a:ext cx="142876" cy="2000270"/>
              <a:chOff x="1714480" y="3786190"/>
              <a:chExt cx="142876" cy="1930414"/>
            </a:xfrm>
          </p:grpSpPr>
          <p:cxnSp>
            <p:nvCxnSpPr>
              <p:cNvPr id="43" name="Прямая соединительная линия 42"/>
              <p:cNvCxnSpPr/>
              <p:nvPr/>
            </p:nvCxnSpPr>
            <p:spPr>
              <a:xfrm rot="5400000">
                <a:off x="821505" y="4750603"/>
                <a:ext cx="1928826" cy="1588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1714480" y="3786190"/>
                <a:ext cx="142876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/>
              <p:cNvCxnSpPr/>
              <p:nvPr/>
            </p:nvCxnSpPr>
            <p:spPr>
              <a:xfrm>
                <a:off x="1714480" y="5715016"/>
                <a:ext cx="142876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TextBox 41"/>
            <p:cNvSpPr txBox="1"/>
            <p:nvPr/>
          </p:nvSpPr>
          <p:spPr>
            <a:xfrm>
              <a:off x="3929058" y="4321975"/>
              <a:ext cx="7143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5400" dirty="0" smtClean="0"/>
                <a:t>е</a:t>
              </a:r>
              <a:endParaRPr lang="ru-RU" sz="5400" dirty="0"/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1357290" y="284422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0"/>
            <a:ext cx="8929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Построение числового отрезка. На прямой ставим точку, под ней цифру 1. Отложим от этой точки единичный отрезок и ставим вторую точку, под ней цифру 2, от этой точки отложим единичный отрезок и ставим третью точку, под ней цифру 3 и т.д.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лок-схема: узел 13"/>
          <p:cNvSpPr/>
          <p:nvPr/>
        </p:nvSpPr>
        <p:spPr>
          <a:xfrm>
            <a:off x="2928926" y="2357428"/>
            <a:ext cx="214314" cy="21431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3073090" y="2428868"/>
            <a:ext cx="1570348" cy="105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857488" y="2857494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Блок-схема: узел 16"/>
          <p:cNvSpPr/>
          <p:nvPr/>
        </p:nvSpPr>
        <p:spPr>
          <a:xfrm>
            <a:off x="4500562" y="2357430"/>
            <a:ext cx="214314" cy="21431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4429124" y="2844225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2910" y="4572008"/>
            <a:ext cx="6715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Это - числовой отрезок.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0" name="Группа 39"/>
          <p:cNvGrpSpPr/>
          <p:nvPr/>
        </p:nvGrpSpPr>
        <p:grpSpPr>
          <a:xfrm>
            <a:off x="6357948" y="4643444"/>
            <a:ext cx="1571638" cy="928696"/>
            <a:chOff x="3214681" y="4321975"/>
            <a:chExt cx="2000266" cy="1393044"/>
          </a:xfrm>
        </p:grpSpPr>
        <p:grpSp>
          <p:nvGrpSpPr>
            <p:cNvPr id="21" name="Группа 9"/>
            <p:cNvGrpSpPr/>
            <p:nvPr/>
          </p:nvGrpSpPr>
          <p:grpSpPr>
            <a:xfrm rot="16200000">
              <a:off x="4143388" y="4643454"/>
              <a:ext cx="142876" cy="2000272"/>
              <a:chOff x="1714480" y="3786190"/>
              <a:chExt cx="142876" cy="1930414"/>
            </a:xfrm>
          </p:grpSpPr>
          <p:cxnSp>
            <p:nvCxnSpPr>
              <p:cNvPr id="23" name="Прямая соединительная линия 22"/>
              <p:cNvCxnSpPr/>
              <p:nvPr/>
            </p:nvCxnSpPr>
            <p:spPr>
              <a:xfrm rot="5400000">
                <a:off x="821505" y="4750603"/>
                <a:ext cx="1928826" cy="1588"/>
              </a:xfrm>
              <a:prstGeom prst="line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/>
              <p:cNvCxnSpPr/>
              <p:nvPr/>
            </p:nvCxnSpPr>
            <p:spPr>
              <a:xfrm>
                <a:off x="1714480" y="3786190"/>
                <a:ext cx="142876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1714480" y="5715016"/>
                <a:ext cx="142876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TextBox 21"/>
            <p:cNvSpPr txBox="1"/>
            <p:nvPr/>
          </p:nvSpPr>
          <p:spPr>
            <a:xfrm>
              <a:off x="3929058" y="4321975"/>
              <a:ext cx="7143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5400" dirty="0" smtClean="0"/>
                <a:t>е</a:t>
              </a:r>
              <a:endParaRPr lang="ru-RU" sz="5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7" grpId="0" animBg="1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42910" y="1714488"/>
            <a:ext cx="8143932" cy="18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4536678" y="1749810"/>
            <a:ext cx="357190" cy="7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107917" y="1749413"/>
            <a:ext cx="35719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>
            <a:off x="7715272" y="1714488"/>
            <a:ext cx="28575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214414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72000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2892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4363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Дуга 49"/>
          <p:cNvSpPr/>
          <p:nvPr/>
        </p:nvSpPr>
        <p:spPr>
          <a:xfrm rot="19187928">
            <a:off x="959984" y="1251906"/>
            <a:ext cx="2537141" cy="2381528"/>
          </a:xfrm>
          <a:prstGeom prst="arc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6" name="Группа 55"/>
          <p:cNvGrpSpPr/>
          <p:nvPr/>
        </p:nvGrpSpPr>
        <p:grpSpPr>
          <a:xfrm>
            <a:off x="1428728" y="1643050"/>
            <a:ext cx="1785950" cy="214314"/>
            <a:chOff x="1428728" y="1643050"/>
            <a:chExt cx="1785950" cy="214314"/>
          </a:xfrm>
        </p:grpSpPr>
        <p:sp>
          <p:nvSpPr>
            <p:cNvPr id="12" name="Блок-схема: узел 11"/>
            <p:cNvSpPr/>
            <p:nvPr/>
          </p:nvSpPr>
          <p:spPr>
            <a:xfrm>
              <a:off x="1428728" y="1643050"/>
              <a:ext cx="214314" cy="214314"/>
            </a:xfrm>
            <a:prstGeom prst="flowChartConnector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Блок-схема: узел 37"/>
            <p:cNvSpPr/>
            <p:nvPr/>
          </p:nvSpPr>
          <p:spPr>
            <a:xfrm>
              <a:off x="3000364" y="1643050"/>
              <a:ext cx="214314" cy="214314"/>
            </a:xfrm>
            <a:prstGeom prst="flowChartConnector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000232" y="500042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+1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71538" y="328612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+ 1 =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28728" y="478632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Вправо плюс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7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42910" y="1714488"/>
            <a:ext cx="8143932" cy="18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4536678" y="1749810"/>
            <a:ext cx="357190" cy="7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107917" y="1749413"/>
            <a:ext cx="35719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>
            <a:off x="7715272" y="1714488"/>
            <a:ext cx="28575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214414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72000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2892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4363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Дуга 49"/>
          <p:cNvSpPr/>
          <p:nvPr/>
        </p:nvSpPr>
        <p:spPr>
          <a:xfrm rot="2423217" flipH="1">
            <a:off x="1136997" y="1295100"/>
            <a:ext cx="2537141" cy="2381528"/>
          </a:xfrm>
          <a:prstGeom prst="arc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55"/>
          <p:cNvGrpSpPr/>
          <p:nvPr/>
        </p:nvGrpSpPr>
        <p:grpSpPr>
          <a:xfrm>
            <a:off x="1428728" y="1643050"/>
            <a:ext cx="1785950" cy="214314"/>
            <a:chOff x="1428728" y="1643050"/>
            <a:chExt cx="1785950" cy="214314"/>
          </a:xfrm>
        </p:grpSpPr>
        <p:sp>
          <p:nvSpPr>
            <p:cNvPr id="12" name="Блок-схема: узел 11"/>
            <p:cNvSpPr/>
            <p:nvPr/>
          </p:nvSpPr>
          <p:spPr>
            <a:xfrm>
              <a:off x="1428728" y="1643050"/>
              <a:ext cx="214314" cy="214314"/>
            </a:xfrm>
            <a:prstGeom prst="flowChartConnector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Блок-схема: узел 37"/>
            <p:cNvSpPr/>
            <p:nvPr/>
          </p:nvSpPr>
          <p:spPr>
            <a:xfrm>
              <a:off x="3000364" y="1643050"/>
              <a:ext cx="214314" cy="214314"/>
            </a:xfrm>
            <a:prstGeom prst="flowChartConnector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000232" y="500042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71538" y="328612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2 - 1 =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28728" y="478632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Влево минус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42910" y="1714488"/>
            <a:ext cx="8143932" cy="18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1393406" y="1749810"/>
            <a:ext cx="357190" cy="7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107917" y="1749413"/>
            <a:ext cx="35719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>
            <a:off x="7715272" y="1714488"/>
            <a:ext cx="28575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214414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72000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2892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4363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Дуга 49"/>
          <p:cNvSpPr/>
          <p:nvPr/>
        </p:nvSpPr>
        <p:spPr>
          <a:xfrm rot="19187928">
            <a:off x="2540618" y="1180468"/>
            <a:ext cx="2537141" cy="2381528"/>
          </a:xfrm>
          <a:prstGeom prst="arc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3000364" y="1643050"/>
            <a:ext cx="214314" cy="214314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/>
          <p:cNvSpPr txBox="1"/>
          <p:nvPr/>
        </p:nvSpPr>
        <p:spPr>
          <a:xfrm>
            <a:off x="3643306" y="42860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+1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71538" y="328612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 + 1 =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Блок-схема: узел 18"/>
          <p:cNvSpPr/>
          <p:nvPr/>
        </p:nvSpPr>
        <p:spPr>
          <a:xfrm>
            <a:off x="4572000" y="1643050"/>
            <a:ext cx="214314" cy="214314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428728" y="478632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Вправо плюс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7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42910" y="1714488"/>
            <a:ext cx="8143932" cy="182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1393406" y="1749810"/>
            <a:ext cx="357190" cy="79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rot="5400000">
            <a:off x="6107917" y="1749413"/>
            <a:ext cx="35719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 rot="5400000">
            <a:off x="7715272" y="1714488"/>
            <a:ext cx="285752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214414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72000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92892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43636" y="2201283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Дуга 49"/>
          <p:cNvSpPr/>
          <p:nvPr/>
        </p:nvSpPr>
        <p:spPr>
          <a:xfrm rot="2423217" flipH="1">
            <a:off x="2683780" y="1109670"/>
            <a:ext cx="2537141" cy="2381528"/>
          </a:xfrm>
          <a:prstGeom prst="arc">
            <a:avLst/>
          </a:prstGeom>
          <a:ln w="28575"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3000364" y="1643050"/>
            <a:ext cx="214314" cy="214314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TextBox 56"/>
          <p:cNvSpPr txBox="1"/>
          <p:nvPr/>
        </p:nvSpPr>
        <p:spPr>
          <a:xfrm>
            <a:off x="3643306" y="42860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71538" y="3286124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3 - 1 =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214546" y="328612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Блок-схема: узел 18"/>
          <p:cNvSpPr/>
          <p:nvPr/>
        </p:nvSpPr>
        <p:spPr>
          <a:xfrm>
            <a:off x="4643438" y="1643050"/>
            <a:ext cx="214314" cy="214314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1428728" y="478632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Влево минус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7" grpId="0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4"/>
          <p:cNvSpPr>
            <a:spLocks noChangeShapeType="1"/>
          </p:cNvSpPr>
          <p:nvPr/>
        </p:nvSpPr>
        <p:spPr bwMode="auto">
          <a:xfrm>
            <a:off x="900113" y="1052513"/>
            <a:ext cx="5832475" cy="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1" name="Line 5"/>
          <p:cNvSpPr>
            <a:spLocks noChangeShapeType="1"/>
          </p:cNvSpPr>
          <p:nvPr/>
        </p:nvSpPr>
        <p:spPr bwMode="auto">
          <a:xfrm>
            <a:off x="900113" y="1700213"/>
            <a:ext cx="5976937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2" name="Line 8"/>
          <p:cNvSpPr>
            <a:spLocks noChangeShapeType="1"/>
          </p:cNvSpPr>
          <p:nvPr/>
        </p:nvSpPr>
        <p:spPr bwMode="auto">
          <a:xfrm>
            <a:off x="900113" y="1557338"/>
            <a:ext cx="0" cy="3587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3" name="Line 9"/>
          <p:cNvSpPr>
            <a:spLocks noChangeShapeType="1"/>
          </p:cNvSpPr>
          <p:nvPr/>
        </p:nvSpPr>
        <p:spPr bwMode="auto">
          <a:xfrm>
            <a:off x="6877050" y="1557338"/>
            <a:ext cx="0" cy="35877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4" name="Line 10"/>
          <p:cNvSpPr>
            <a:spLocks noChangeShapeType="1"/>
          </p:cNvSpPr>
          <p:nvPr/>
        </p:nvSpPr>
        <p:spPr bwMode="auto">
          <a:xfrm>
            <a:off x="1619250" y="5300663"/>
            <a:ext cx="6121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5" name="Line 11"/>
          <p:cNvSpPr>
            <a:spLocks noChangeShapeType="1"/>
          </p:cNvSpPr>
          <p:nvPr/>
        </p:nvSpPr>
        <p:spPr bwMode="auto">
          <a:xfrm>
            <a:off x="1619250" y="5157788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6" name="Line 11"/>
          <p:cNvSpPr>
            <a:spLocks noChangeShapeType="1"/>
          </p:cNvSpPr>
          <p:nvPr/>
        </p:nvSpPr>
        <p:spPr bwMode="auto">
          <a:xfrm>
            <a:off x="3143250" y="5143500"/>
            <a:ext cx="0" cy="287338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7" name="Line 11"/>
          <p:cNvSpPr>
            <a:spLocks noChangeShapeType="1"/>
          </p:cNvSpPr>
          <p:nvPr/>
        </p:nvSpPr>
        <p:spPr bwMode="auto">
          <a:xfrm>
            <a:off x="4714875" y="5143500"/>
            <a:ext cx="0" cy="287338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8" name="Line 11"/>
          <p:cNvSpPr>
            <a:spLocks noChangeShapeType="1"/>
          </p:cNvSpPr>
          <p:nvPr/>
        </p:nvSpPr>
        <p:spPr bwMode="auto">
          <a:xfrm>
            <a:off x="6215063" y="5143500"/>
            <a:ext cx="0" cy="287338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7715250" y="5143500"/>
            <a:ext cx="0" cy="287338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300" name="Прямоугольник 13"/>
          <p:cNvSpPr>
            <a:spLocks noChangeArrowheads="1"/>
          </p:cNvSpPr>
          <p:nvPr/>
        </p:nvSpPr>
        <p:spPr bwMode="auto">
          <a:xfrm>
            <a:off x="2928938" y="4643438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1</a:t>
            </a:r>
            <a:endParaRPr lang="ru-RU" sz="2800"/>
          </a:p>
        </p:txBody>
      </p:sp>
      <p:sp>
        <p:nvSpPr>
          <p:cNvPr id="12301" name="Прямоугольник 14"/>
          <p:cNvSpPr>
            <a:spLocks noChangeArrowheads="1"/>
          </p:cNvSpPr>
          <p:nvPr/>
        </p:nvSpPr>
        <p:spPr bwMode="auto">
          <a:xfrm>
            <a:off x="4500563" y="4643438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2</a:t>
            </a:r>
            <a:endParaRPr lang="ru-RU" sz="2800"/>
          </a:p>
        </p:txBody>
      </p:sp>
      <p:sp>
        <p:nvSpPr>
          <p:cNvPr id="12302" name="Прямоугольник 15"/>
          <p:cNvSpPr>
            <a:spLocks noChangeArrowheads="1"/>
          </p:cNvSpPr>
          <p:nvPr/>
        </p:nvSpPr>
        <p:spPr bwMode="auto">
          <a:xfrm>
            <a:off x="6072188" y="4643438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3</a:t>
            </a:r>
            <a:endParaRPr lang="ru-RU" sz="2800"/>
          </a:p>
        </p:txBody>
      </p:sp>
      <p:sp>
        <p:nvSpPr>
          <p:cNvPr id="12303" name="Прямоугольник 16"/>
          <p:cNvSpPr>
            <a:spLocks noChangeArrowheads="1"/>
          </p:cNvSpPr>
          <p:nvPr/>
        </p:nvSpPr>
        <p:spPr bwMode="auto">
          <a:xfrm>
            <a:off x="7500938" y="4643438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4</a:t>
            </a:r>
            <a:endParaRPr lang="ru-RU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43265" t="73984" r="21979" b="15709"/>
          <a:stretch>
            <a:fillRect/>
          </a:stretch>
        </p:blipFill>
        <p:spPr bwMode="auto">
          <a:xfrm rot="10630121">
            <a:off x="-53363" y="655897"/>
            <a:ext cx="9296743" cy="3794082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286500" y="2928938"/>
            <a:ext cx="9286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000" b="1">
                <a:latin typeface="Calibri" pitchFamily="34" charset="0"/>
              </a:rPr>
              <a:t>3</a:t>
            </a:r>
          </a:p>
        </p:txBody>
      </p:sp>
      <p:pic>
        <p:nvPicPr>
          <p:cNvPr id="4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5533" t="73355" r="58700" b="16230"/>
          <a:stretch>
            <a:fillRect/>
          </a:stretch>
        </p:blipFill>
        <p:spPr bwMode="auto">
          <a:xfrm rot="10638364">
            <a:off x="291544" y="1200372"/>
            <a:ext cx="8560577" cy="3503310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86438" y="3429000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3</a:t>
            </a:r>
          </a:p>
        </p:txBody>
      </p:sp>
      <p:pic>
        <p:nvPicPr>
          <p:cNvPr id="4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41647" t="62945" r="19959" b="24149"/>
          <a:stretch>
            <a:fillRect/>
          </a:stretch>
        </p:blipFill>
        <p:spPr bwMode="auto">
          <a:xfrm rot="10649309">
            <a:off x="-141837" y="700462"/>
            <a:ext cx="9241085" cy="4274462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00313" y="3071813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3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214813" y="3071813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1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786438" y="3071813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4</a:t>
            </a:r>
          </a:p>
        </p:txBody>
      </p:sp>
      <p:pic>
        <p:nvPicPr>
          <p:cNvPr id="6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8202" t="63724" r="57516" b="25557"/>
          <a:stretch>
            <a:fillRect/>
          </a:stretch>
        </p:blipFill>
        <p:spPr bwMode="auto">
          <a:xfrm rot="10611082">
            <a:off x="320831" y="544600"/>
            <a:ext cx="7716518" cy="369709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500313" y="3000375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2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071938" y="2928938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1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572125" y="2928938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1</a:t>
            </a:r>
          </a:p>
        </p:txBody>
      </p:sp>
      <p:pic>
        <p:nvPicPr>
          <p:cNvPr id="6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43220" t="55711" r="19417" b="34964"/>
          <a:stretch>
            <a:fillRect/>
          </a:stretch>
        </p:blipFill>
        <p:spPr bwMode="auto">
          <a:xfrm rot="10611598">
            <a:off x="79133" y="747321"/>
            <a:ext cx="9143648" cy="3139988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429375" y="2571750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2</a:t>
            </a:r>
          </a:p>
        </p:txBody>
      </p:sp>
      <p:pic>
        <p:nvPicPr>
          <p:cNvPr id="4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Выгнутая вверх стрелка 4"/>
          <p:cNvSpPr/>
          <p:nvPr/>
        </p:nvSpPr>
        <p:spPr>
          <a:xfrm>
            <a:off x="3000375" y="1214438"/>
            <a:ext cx="2000250" cy="57150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7414" name="TextBox 6"/>
          <p:cNvSpPr txBox="1">
            <a:spLocks noChangeArrowheads="1"/>
          </p:cNvSpPr>
          <p:nvPr/>
        </p:nvSpPr>
        <p:spPr bwMode="auto">
          <a:xfrm>
            <a:off x="3571875" y="714375"/>
            <a:ext cx="595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+1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:\для урока\img213.jpg"/>
          <p:cNvPicPr>
            <a:picLocks noChangeAspect="1" noChangeArrowheads="1"/>
          </p:cNvPicPr>
          <p:nvPr/>
        </p:nvPicPr>
        <p:blipFill>
          <a:blip r:embed="rId2"/>
          <a:srcRect l="8273" t="54066" r="58150" b="34728"/>
          <a:stretch>
            <a:fillRect/>
          </a:stretch>
        </p:blipFill>
        <p:spPr bwMode="auto">
          <a:xfrm rot="10625879">
            <a:off x="376313" y="920730"/>
            <a:ext cx="8248499" cy="3787699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72188" y="3143250"/>
            <a:ext cx="5746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6000" b="1">
                <a:latin typeface="Calibri" pitchFamily="34" charset="0"/>
              </a:rPr>
              <a:t>2</a:t>
            </a:r>
          </a:p>
        </p:txBody>
      </p:sp>
      <p:pic>
        <p:nvPicPr>
          <p:cNvPr id="4" name="Picture 2" descr="C:\Documents and Settings\АЛЛА\Рабочий стол\картинки\дет. картинки\к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4071941"/>
            <a:ext cx="1643042" cy="2506781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Выгнутая вниз стрелка 5"/>
          <p:cNvSpPr/>
          <p:nvPr/>
        </p:nvSpPr>
        <p:spPr>
          <a:xfrm rot="10800000">
            <a:off x="4429125" y="1714500"/>
            <a:ext cx="1928813" cy="428625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438" name="TextBox 8"/>
          <p:cNvSpPr txBox="1">
            <a:spLocks noChangeArrowheads="1"/>
          </p:cNvSpPr>
          <p:nvPr/>
        </p:nvSpPr>
        <p:spPr bwMode="auto">
          <a:xfrm>
            <a:off x="5143500" y="1143000"/>
            <a:ext cx="504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-1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85813" y="1143000"/>
            <a:ext cx="4724400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9459" name="Line 7"/>
          <p:cNvSpPr>
            <a:spLocks noChangeShapeType="1"/>
          </p:cNvSpPr>
          <p:nvPr/>
        </p:nvSpPr>
        <p:spPr bwMode="auto">
          <a:xfrm>
            <a:off x="2971800" y="3733800"/>
            <a:ext cx="19050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60" name="Line 8"/>
          <p:cNvSpPr>
            <a:spLocks noChangeShapeType="1"/>
          </p:cNvSpPr>
          <p:nvPr/>
        </p:nvSpPr>
        <p:spPr bwMode="auto">
          <a:xfrm flipH="1">
            <a:off x="4343400" y="1676400"/>
            <a:ext cx="1143000" cy="4191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 flipH="1">
            <a:off x="2971800" y="1143000"/>
            <a:ext cx="838200" cy="25908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62" name="Oval 3"/>
          <p:cNvSpPr>
            <a:spLocks noChangeArrowheads="1"/>
          </p:cNvSpPr>
          <p:nvPr/>
        </p:nvSpPr>
        <p:spPr bwMode="auto">
          <a:xfrm>
            <a:off x="3733800" y="11430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9463" name="Oval 9"/>
          <p:cNvSpPr>
            <a:spLocks noChangeArrowheads="1"/>
          </p:cNvSpPr>
          <p:nvPr/>
        </p:nvSpPr>
        <p:spPr bwMode="auto">
          <a:xfrm>
            <a:off x="5410200" y="16002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08956">
            <a:off x="6750150" y="438301"/>
            <a:ext cx="19431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51466">
            <a:off x="2949575" y="-130175"/>
            <a:ext cx="387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2643182"/>
            <a:ext cx="19431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3637"/>
          <a:stretch>
            <a:fillRect/>
          </a:stretch>
        </p:blipFill>
        <p:spPr bwMode="auto">
          <a:xfrm rot="21115521">
            <a:off x="5581196" y="1968005"/>
            <a:ext cx="1736725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3637"/>
          <a:stretch>
            <a:fillRect/>
          </a:stretch>
        </p:blipFill>
        <p:spPr bwMode="auto">
          <a:xfrm>
            <a:off x="6009824" y="4325459"/>
            <a:ext cx="1736725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0111 L -0.08542 0.3825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42 0.38252 L 0.13125 0.3825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8958 0.07169 L 0.06458 0.68224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3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4572000"/>
            <a:ext cx="27051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Picture 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357166"/>
            <a:ext cx="27051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500306"/>
            <a:ext cx="270510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0485" name="Rectangle 2"/>
          <p:cNvSpPr>
            <a:spLocks noChangeArrowheads="1"/>
          </p:cNvSpPr>
          <p:nvPr/>
        </p:nvSpPr>
        <p:spPr bwMode="auto">
          <a:xfrm>
            <a:off x="609600" y="1066800"/>
            <a:ext cx="4724400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51466">
            <a:off x="2492375" y="250825"/>
            <a:ext cx="387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Arc 13"/>
          <p:cNvSpPr>
            <a:spLocks/>
          </p:cNvSpPr>
          <p:nvPr/>
        </p:nvSpPr>
        <p:spPr bwMode="auto">
          <a:xfrm>
            <a:off x="2895600" y="3200400"/>
            <a:ext cx="2438400" cy="2590800"/>
          </a:xfrm>
          <a:custGeom>
            <a:avLst/>
            <a:gdLst>
              <a:gd name="T0" fmla="*/ 2147483647 w 41211"/>
              <a:gd name="T1" fmla="*/ 0 h 43200"/>
              <a:gd name="T2" fmla="*/ 0 w 41211"/>
              <a:gd name="T3" fmla="*/ 2147483647 h 43200"/>
              <a:gd name="T4" fmla="*/ 2147483647 w 41211"/>
              <a:gd name="T5" fmla="*/ 2147483647 h 43200"/>
              <a:gd name="T6" fmla="*/ 0 60000 65536"/>
              <a:gd name="T7" fmla="*/ 0 60000 65536"/>
              <a:gd name="T8" fmla="*/ 0 60000 65536"/>
              <a:gd name="T9" fmla="*/ 0 w 41211"/>
              <a:gd name="T10" fmla="*/ 0 h 43200"/>
              <a:gd name="T11" fmla="*/ 41211 w 41211"/>
              <a:gd name="T12" fmla="*/ 43200 h 432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1211" h="43200" fill="none" extrusionOk="0">
                <a:moveTo>
                  <a:pt x="19612" y="0"/>
                </a:moveTo>
                <a:cubicBezTo>
                  <a:pt x="31541" y="1"/>
                  <a:pt x="41211" y="9671"/>
                  <a:pt x="41211" y="21600"/>
                </a:cubicBezTo>
                <a:cubicBezTo>
                  <a:pt x="41211" y="33529"/>
                  <a:pt x="31540" y="43200"/>
                  <a:pt x="19611" y="43200"/>
                </a:cubicBezTo>
                <a:cubicBezTo>
                  <a:pt x="11186" y="43200"/>
                  <a:pt x="3530" y="38301"/>
                  <a:pt x="-1" y="30653"/>
                </a:cubicBezTo>
              </a:path>
              <a:path w="41211" h="43200" stroke="0" extrusionOk="0">
                <a:moveTo>
                  <a:pt x="19612" y="0"/>
                </a:moveTo>
                <a:cubicBezTo>
                  <a:pt x="31541" y="1"/>
                  <a:pt x="41211" y="9671"/>
                  <a:pt x="41211" y="21600"/>
                </a:cubicBezTo>
                <a:cubicBezTo>
                  <a:pt x="41211" y="33529"/>
                  <a:pt x="31540" y="43200"/>
                  <a:pt x="19611" y="43200"/>
                </a:cubicBezTo>
                <a:cubicBezTo>
                  <a:pt x="11186" y="43200"/>
                  <a:pt x="3530" y="38301"/>
                  <a:pt x="-1" y="30653"/>
                </a:cubicBezTo>
                <a:lnTo>
                  <a:pt x="19611" y="21600"/>
                </a:lnTo>
                <a:close/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8" name="Arc 12"/>
          <p:cNvSpPr>
            <a:spLocks/>
          </p:cNvSpPr>
          <p:nvPr/>
        </p:nvSpPr>
        <p:spPr bwMode="auto">
          <a:xfrm rot="876523" flipH="1">
            <a:off x="3276600" y="1066800"/>
            <a:ext cx="2055813" cy="2092325"/>
          </a:xfrm>
          <a:custGeom>
            <a:avLst/>
            <a:gdLst>
              <a:gd name="T0" fmla="*/ 2147483647 w 42175"/>
              <a:gd name="T1" fmla="*/ 2147483647 h 43116"/>
              <a:gd name="T2" fmla="*/ 2147483647 w 42175"/>
              <a:gd name="T3" fmla="*/ 2147483647 h 43116"/>
              <a:gd name="T4" fmla="*/ 2147483647 w 42175"/>
              <a:gd name="T5" fmla="*/ 2147483647 h 43116"/>
              <a:gd name="T6" fmla="*/ 0 60000 65536"/>
              <a:gd name="T7" fmla="*/ 0 60000 65536"/>
              <a:gd name="T8" fmla="*/ 0 60000 65536"/>
              <a:gd name="T9" fmla="*/ 0 w 42175"/>
              <a:gd name="T10" fmla="*/ 0 h 43116"/>
              <a:gd name="T11" fmla="*/ 42175 w 42175"/>
              <a:gd name="T12" fmla="*/ 43116 h 4311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175" h="43116" fill="none" extrusionOk="0">
                <a:moveTo>
                  <a:pt x="19695" y="43115"/>
                </a:moveTo>
                <a:cubicBezTo>
                  <a:pt x="8547" y="42128"/>
                  <a:pt x="0" y="32791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0996" y="-1"/>
                  <a:pt x="39314" y="6074"/>
                  <a:pt x="42174" y="15025"/>
                </a:cubicBezTo>
              </a:path>
              <a:path w="42175" h="43116" stroke="0" extrusionOk="0">
                <a:moveTo>
                  <a:pt x="19695" y="43115"/>
                </a:moveTo>
                <a:cubicBezTo>
                  <a:pt x="8547" y="42128"/>
                  <a:pt x="0" y="32791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0996" y="-1"/>
                  <a:pt x="39314" y="6074"/>
                  <a:pt x="42174" y="15025"/>
                </a:cubicBezTo>
                <a:lnTo>
                  <a:pt x="21600" y="21600"/>
                </a:lnTo>
                <a:close/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9" name="Oval 24"/>
          <p:cNvSpPr>
            <a:spLocks noChangeArrowheads="1"/>
          </p:cNvSpPr>
          <p:nvPr/>
        </p:nvSpPr>
        <p:spPr bwMode="auto">
          <a:xfrm>
            <a:off x="4038600" y="31242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90" name="Oval 24"/>
          <p:cNvSpPr>
            <a:spLocks noChangeArrowheads="1"/>
          </p:cNvSpPr>
          <p:nvPr/>
        </p:nvSpPr>
        <p:spPr bwMode="auto">
          <a:xfrm>
            <a:off x="3286125" y="142875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0.01133 C 0.01649 -0.02613 0.02882 -0.04093 0.04375 -0.05087 C 0.05868 -0.06082 0.07622 -0.0703 0.09444 -0.07146 C 0.11267 -0.07261 0.13681 -0.06914 0.15365 -0.05827 C 0.17049 -0.04741 0.18628 -0.02451 0.19583 -0.00578 C 0.20538 0.01296 0.20868 0.03331 0.21128 0.05435 C 0.21389 0.0754 0.2151 0.09968 0.21128 0.12003 C 0.20747 0.14038 0.19809 0.16097 0.18872 0.17623 C 0.17934 0.19149 0.16979 0.20236 0.15503 0.21185 C 0.14028 0.22133 0.1125 0.2278 0.1 0.23243 C 0.0875 0.23705 0.08056 0.23844 0.08038 0.24006 C 0.08021 0.24168 0.08924 0.23867 0.09861 0.24191 C 0.10799 0.24515 0.12188 0.24654 0.13663 0.25879 C 0.15139 0.27105 0.17517 0.29556 0.18733 0.31499 C 0.19948 0.33442 0.20521 0.3513 0.2099 0.37512 C 0.21458 0.39894 0.21771 0.43201 0.21563 0.45768 C 0.21354 0.48335 0.20538 0.50879 0.19722 0.52891 C 0.18906 0.54903 0.18351 0.56245 0.16632 0.57771 C 0.14913 0.59297 0.1191 0.61633 0.09444 0.62096 C 0.06979 0.62558 0.03767 0.61541 0.0184 0.60593 C -0.00087 0.59644 -0.0092 0.58118 -0.02101 0.56453 C -0.03281 0.54788 -0.04687 0.51619 -0.05208 0.50648 " pathEditMode="relative" rAng="0" ptsTypes="aaaaaaaaaaaaaaaaaaaa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85800" y="1295400"/>
            <a:ext cx="4724400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1507" name="Picture 1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01" t="27255" r="21600" b="18236"/>
          <a:stretch>
            <a:fillRect/>
          </a:stretch>
        </p:blipFill>
        <p:spPr bwMode="auto">
          <a:xfrm>
            <a:off x="5638800" y="35814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001" t="27255" r="21600" b="18236"/>
          <a:stretch>
            <a:fillRect/>
          </a:stretch>
        </p:blipFill>
        <p:spPr bwMode="auto">
          <a:xfrm>
            <a:off x="6500813" y="1071563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Freeform 12"/>
          <p:cNvSpPr>
            <a:spLocks/>
          </p:cNvSpPr>
          <p:nvPr/>
        </p:nvSpPr>
        <p:spPr bwMode="auto">
          <a:xfrm>
            <a:off x="2743200" y="5562600"/>
            <a:ext cx="2667000" cy="469900"/>
          </a:xfrm>
          <a:custGeom>
            <a:avLst/>
            <a:gdLst>
              <a:gd name="T0" fmla="*/ 0 w 1680"/>
              <a:gd name="T1" fmla="*/ 2147483647 h 248"/>
              <a:gd name="T2" fmla="*/ 2147483647 w 1680"/>
              <a:gd name="T3" fmla="*/ 2147483647 h 248"/>
              <a:gd name="T4" fmla="*/ 2147483647 w 1680"/>
              <a:gd name="T5" fmla="*/ 2147483647 h 248"/>
              <a:gd name="T6" fmla="*/ 2147483647 w 1680"/>
              <a:gd name="T7" fmla="*/ 0 h 248"/>
              <a:gd name="T8" fmla="*/ 0 60000 65536"/>
              <a:gd name="T9" fmla="*/ 0 60000 65536"/>
              <a:gd name="T10" fmla="*/ 0 60000 65536"/>
              <a:gd name="T11" fmla="*/ 0 60000 65536"/>
              <a:gd name="T12" fmla="*/ 0 w 1680"/>
              <a:gd name="T13" fmla="*/ 0 h 248"/>
              <a:gd name="T14" fmla="*/ 1680 w 1680"/>
              <a:gd name="T15" fmla="*/ 248 h 24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80" h="248">
                <a:moveTo>
                  <a:pt x="0" y="240"/>
                </a:moveTo>
                <a:cubicBezTo>
                  <a:pt x="256" y="144"/>
                  <a:pt x="512" y="48"/>
                  <a:pt x="720" y="48"/>
                </a:cubicBezTo>
                <a:cubicBezTo>
                  <a:pt x="928" y="48"/>
                  <a:pt x="1088" y="248"/>
                  <a:pt x="1248" y="240"/>
                </a:cubicBezTo>
                <a:cubicBezTo>
                  <a:pt x="1408" y="232"/>
                  <a:pt x="1608" y="40"/>
                  <a:pt x="1680" y="0"/>
                </a:cubicBezTo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10" name="Line 9"/>
          <p:cNvSpPr>
            <a:spLocks noChangeShapeType="1"/>
          </p:cNvSpPr>
          <p:nvPr/>
        </p:nvSpPr>
        <p:spPr bwMode="auto">
          <a:xfrm flipH="1">
            <a:off x="2743200" y="2971800"/>
            <a:ext cx="2514600" cy="3048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11" name="Arc 8"/>
          <p:cNvSpPr>
            <a:spLocks/>
          </p:cNvSpPr>
          <p:nvPr/>
        </p:nvSpPr>
        <p:spPr bwMode="auto">
          <a:xfrm rot="901265">
            <a:off x="3159125" y="1304925"/>
            <a:ext cx="2324100" cy="1433513"/>
          </a:xfrm>
          <a:custGeom>
            <a:avLst/>
            <a:gdLst>
              <a:gd name="T0" fmla="*/ 0 w 43055"/>
              <a:gd name="T1" fmla="*/ 2147483647 h 27179"/>
              <a:gd name="T2" fmla="*/ 2147483647 w 43055"/>
              <a:gd name="T3" fmla="*/ 2147483647 h 27179"/>
              <a:gd name="T4" fmla="*/ 2147483647 w 43055"/>
              <a:gd name="T5" fmla="*/ 2147483647 h 27179"/>
              <a:gd name="T6" fmla="*/ 0 60000 65536"/>
              <a:gd name="T7" fmla="*/ 0 60000 65536"/>
              <a:gd name="T8" fmla="*/ 0 60000 65536"/>
              <a:gd name="T9" fmla="*/ 0 w 43055"/>
              <a:gd name="T10" fmla="*/ 0 h 27179"/>
              <a:gd name="T11" fmla="*/ 43055 w 43055"/>
              <a:gd name="T12" fmla="*/ 27179 h 2717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3055" h="27179" fill="none" extrusionOk="0">
                <a:moveTo>
                  <a:pt x="-1" y="19103"/>
                </a:moveTo>
                <a:cubicBezTo>
                  <a:pt x="1266" y="8213"/>
                  <a:pt x="10491" y="-1"/>
                  <a:pt x="21455" y="0"/>
                </a:cubicBezTo>
                <a:cubicBezTo>
                  <a:pt x="33384" y="0"/>
                  <a:pt x="43055" y="9670"/>
                  <a:pt x="43055" y="21600"/>
                </a:cubicBezTo>
                <a:cubicBezTo>
                  <a:pt x="43055" y="23483"/>
                  <a:pt x="42808" y="25359"/>
                  <a:pt x="42322" y="27179"/>
                </a:cubicBezTo>
              </a:path>
              <a:path w="43055" h="27179" stroke="0" extrusionOk="0">
                <a:moveTo>
                  <a:pt x="-1" y="19103"/>
                </a:moveTo>
                <a:cubicBezTo>
                  <a:pt x="1266" y="8213"/>
                  <a:pt x="10491" y="-1"/>
                  <a:pt x="21455" y="0"/>
                </a:cubicBezTo>
                <a:cubicBezTo>
                  <a:pt x="33384" y="0"/>
                  <a:pt x="43055" y="9670"/>
                  <a:pt x="43055" y="21600"/>
                </a:cubicBezTo>
                <a:cubicBezTo>
                  <a:pt x="43055" y="23483"/>
                  <a:pt x="42808" y="25359"/>
                  <a:pt x="42322" y="27179"/>
                </a:cubicBezTo>
                <a:lnTo>
                  <a:pt x="21455" y="21600"/>
                </a:lnTo>
                <a:close/>
              </a:path>
            </a:pathLst>
          </a:cu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51466">
            <a:off x="2263775" y="708025"/>
            <a:ext cx="387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3" name="Oval 3"/>
          <p:cNvSpPr>
            <a:spLocks noChangeArrowheads="1"/>
          </p:cNvSpPr>
          <p:nvPr/>
        </p:nvSpPr>
        <p:spPr bwMode="auto">
          <a:xfrm>
            <a:off x="2667000" y="58674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4" name="Oval 3"/>
          <p:cNvSpPr>
            <a:spLocks noChangeArrowheads="1"/>
          </p:cNvSpPr>
          <p:nvPr/>
        </p:nvSpPr>
        <p:spPr bwMode="auto">
          <a:xfrm>
            <a:off x="3000375" y="1857375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-0.00116 C 0.01319 -0.03215 0.02882 -0.06152 0.04583 -0.08025 C 0.06337 -0.09852 0.08212 -0.108 0.10191 -0.11355 C 0.12188 -0.11702 0.14722 -0.11702 0.16597 -0.11355 C 0.18507 -0.108 0.20208 -0.08881 0.21424 -0.08025 C 0.22622 -0.07077 0.23125 -0.07285 0.23819 -0.05782 C 0.24462 -0.04325 0.2526 -0.01758 0.25399 0.00856 C 0.25625 0.03469 0.2526 0.07169 0.24583 0.09783 C 0.23906 0.12327 0.2526 0.09598 0.21424 0.16466 C 0.175 0.23219 0.05399 0.43987 0.01406 0.50925 C -0.02622 0.57771 -0.02639 0.57007 -0.02622 0.57539 C -0.02483 0.58349 0.00434 0.55111 0.0217 0.54278 C 0.03889 0.53284 0.0592 0.52012 0.07813 0.52012 C 0.09688 0.52012 0.11788 0.53469 0.13403 0.54278 C 0.14965 0.54972 0.15799 0.56799 0.17378 0.56452 C 0.18976 0.56013 0.22049 0.52729 0.22969 0.52012 " pathEditMode="relative" rAng="0" ptsTypes="aaaaaaaaaaaaaaaA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000" r="2000" b="3455"/>
          <a:stretch>
            <a:fillRect/>
          </a:stretch>
        </p:blipFill>
        <p:spPr bwMode="auto">
          <a:xfrm rot="3825410">
            <a:off x="5476875" y="2143125"/>
            <a:ext cx="3502025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85800" y="1143000"/>
            <a:ext cx="4724400" cy="47244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Line 5"/>
          <p:cNvSpPr>
            <a:spLocks noChangeShapeType="1"/>
          </p:cNvSpPr>
          <p:nvPr/>
        </p:nvSpPr>
        <p:spPr bwMode="auto">
          <a:xfrm flipH="1">
            <a:off x="2895600" y="1143000"/>
            <a:ext cx="2514600" cy="47244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2533" name="Line 4"/>
          <p:cNvSpPr>
            <a:spLocks noChangeShapeType="1"/>
          </p:cNvSpPr>
          <p:nvPr/>
        </p:nvSpPr>
        <p:spPr bwMode="auto">
          <a:xfrm flipV="1">
            <a:off x="2971800" y="1143000"/>
            <a:ext cx="2438400" cy="21336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51466">
            <a:off x="2187575" y="2003425"/>
            <a:ext cx="387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Oval 8"/>
          <p:cNvSpPr>
            <a:spLocks noChangeArrowheads="1"/>
          </p:cNvSpPr>
          <p:nvPr/>
        </p:nvSpPr>
        <p:spPr bwMode="auto">
          <a:xfrm>
            <a:off x="2819400" y="57150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2928938" y="3214688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7" name="Oval 8"/>
          <p:cNvSpPr>
            <a:spLocks noChangeArrowheads="1"/>
          </p:cNvSpPr>
          <p:nvPr/>
        </p:nvSpPr>
        <p:spPr bwMode="auto">
          <a:xfrm>
            <a:off x="5286375" y="1143000"/>
            <a:ext cx="152400" cy="152400"/>
          </a:xfrm>
          <a:prstGeom prst="ellipse">
            <a:avLst/>
          </a:prstGeom>
          <a:solidFill>
            <a:srgbClr val="F3151A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5578E-6 L 0.26458 -0.3168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458 -0.31683 L -0.01042 0.3825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3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500063" y="1785938"/>
            <a:ext cx="8229600" cy="4525962"/>
          </a:xfrm>
        </p:spPr>
        <p:txBody>
          <a:bodyPr>
            <a:normAutofit fontScale="92500"/>
          </a:bodyPr>
          <a:lstStyle/>
          <a:p>
            <a:pPr eaLnBrk="1" hangingPunct="1">
              <a:buFont typeface="Arial" charset="0"/>
              <a:buNone/>
            </a:pPr>
            <a:r>
              <a:rPr lang="ru-RU" sz="8800" b="1" smtClean="0"/>
              <a:t>3+1=          4-1=</a:t>
            </a:r>
          </a:p>
          <a:p>
            <a:pPr eaLnBrk="1" hangingPunct="1">
              <a:buFont typeface="Arial" charset="0"/>
              <a:buNone/>
            </a:pPr>
            <a:r>
              <a:rPr lang="ru-RU" sz="8800" b="1" smtClean="0"/>
              <a:t>3-1=           2+1=</a:t>
            </a:r>
          </a:p>
        </p:txBody>
      </p:sp>
      <p:sp>
        <p:nvSpPr>
          <p:cNvPr id="23555" name="Line 11"/>
          <p:cNvSpPr>
            <a:spLocks noChangeShapeType="1"/>
          </p:cNvSpPr>
          <p:nvPr/>
        </p:nvSpPr>
        <p:spPr bwMode="auto">
          <a:xfrm>
            <a:off x="1285875" y="1071563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56" name="Line 10"/>
          <p:cNvSpPr>
            <a:spLocks noChangeShapeType="1"/>
          </p:cNvSpPr>
          <p:nvPr/>
        </p:nvSpPr>
        <p:spPr bwMode="auto">
          <a:xfrm>
            <a:off x="1285875" y="1214438"/>
            <a:ext cx="6121400" cy="0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57" name="Line 11"/>
          <p:cNvSpPr>
            <a:spLocks noChangeShapeType="1"/>
          </p:cNvSpPr>
          <p:nvPr/>
        </p:nvSpPr>
        <p:spPr bwMode="auto">
          <a:xfrm>
            <a:off x="2714625" y="1071563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58" name="Line 11"/>
          <p:cNvSpPr>
            <a:spLocks noChangeShapeType="1"/>
          </p:cNvSpPr>
          <p:nvPr/>
        </p:nvSpPr>
        <p:spPr bwMode="auto">
          <a:xfrm>
            <a:off x="4429125" y="1071563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59" name="Line 11"/>
          <p:cNvSpPr>
            <a:spLocks noChangeShapeType="1"/>
          </p:cNvSpPr>
          <p:nvPr/>
        </p:nvSpPr>
        <p:spPr bwMode="auto">
          <a:xfrm>
            <a:off x="5929313" y="1071563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60" name="Line 11"/>
          <p:cNvSpPr>
            <a:spLocks noChangeShapeType="1"/>
          </p:cNvSpPr>
          <p:nvPr/>
        </p:nvSpPr>
        <p:spPr bwMode="auto">
          <a:xfrm>
            <a:off x="7429500" y="1071563"/>
            <a:ext cx="0" cy="287337"/>
          </a:xfrm>
          <a:prstGeom prst="line">
            <a:avLst/>
          </a:prstGeom>
          <a:noFill/>
          <a:ln w="76200">
            <a:solidFill>
              <a:srgbClr val="0099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61" name="TextBox 9"/>
          <p:cNvSpPr txBox="1">
            <a:spLocks noChangeArrowheads="1"/>
          </p:cNvSpPr>
          <p:nvPr/>
        </p:nvSpPr>
        <p:spPr bwMode="auto">
          <a:xfrm>
            <a:off x="2500313" y="500063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1</a:t>
            </a:r>
          </a:p>
        </p:txBody>
      </p:sp>
      <p:sp>
        <p:nvSpPr>
          <p:cNvPr id="23562" name="TextBox 10"/>
          <p:cNvSpPr txBox="1">
            <a:spLocks noChangeArrowheads="1"/>
          </p:cNvSpPr>
          <p:nvPr/>
        </p:nvSpPr>
        <p:spPr bwMode="auto">
          <a:xfrm>
            <a:off x="4214813" y="500063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2</a:t>
            </a:r>
          </a:p>
        </p:txBody>
      </p:sp>
      <p:sp>
        <p:nvSpPr>
          <p:cNvPr id="23563" name="TextBox 11"/>
          <p:cNvSpPr txBox="1">
            <a:spLocks noChangeArrowheads="1"/>
          </p:cNvSpPr>
          <p:nvPr/>
        </p:nvSpPr>
        <p:spPr bwMode="auto">
          <a:xfrm>
            <a:off x="5786438" y="500063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3</a:t>
            </a:r>
          </a:p>
        </p:txBody>
      </p:sp>
      <p:sp>
        <p:nvSpPr>
          <p:cNvPr id="23564" name="TextBox 12"/>
          <p:cNvSpPr txBox="1">
            <a:spLocks noChangeArrowheads="1"/>
          </p:cNvSpPr>
          <p:nvPr/>
        </p:nvSpPr>
        <p:spPr bwMode="auto">
          <a:xfrm>
            <a:off x="7215188" y="571500"/>
            <a:ext cx="385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500063" y="1285875"/>
            <a:ext cx="8401050" cy="4525963"/>
          </a:xfrm>
        </p:spPr>
        <p:txBody>
          <a:bodyPr>
            <a:normAutofit fontScale="92500"/>
          </a:bodyPr>
          <a:lstStyle/>
          <a:p>
            <a:pPr eaLnBrk="1" hangingPunct="1">
              <a:buFont typeface="Arial" charset="0"/>
              <a:buNone/>
            </a:pPr>
            <a:r>
              <a:rPr lang="ru-RU" sz="8800" b="1" smtClean="0"/>
              <a:t>3+1=4       4-1=3</a:t>
            </a:r>
          </a:p>
          <a:p>
            <a:pPr eaLnBrk="1" hangingPunct="1">
              <a:buFont typeface="Arial" charset="0"/>
              <a:buNone/>
            </a:pPr>
            <a:r>
              <a:rPr lang="ru-RU" sz="8800" b="1" smtClean="0"/>
              <a:t>3-1= 2       2+1=3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5"/>
          <p:cNvSpPr txBox="1">
            <a:spLocks noChangeArrowheads="1"/>
          </p:cNvSpPr>
          <p:nvPr/>
        </p:nvSpPr>
        <p:spPr bwMode="auto">
          <a:xfrm>
            <a:off x="2357438" y="1500188"/>
            <a:ext cx="52149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latin typeface="Calibri" pitchFamily="34" charset="0"/>
              </a:rPr>
              <a:t>3 *  2 = 1</a:t>
            </a:r>
          </a:p>
          <a:p>
            <a:r>
              <a:rPr lang="ru-RU" sz="9600" b="1">
                <a:latin typeface="Calibri" pitchFamily="34" charset="0"/>
              </a:rPr>
              <a:t>2 * 1 = 3</a:t>
            </a:r>
          </a:p>
        </p:txBody>
      </p:sp>
      <p:pic>
        <p:nvPicPr>
          <p:cNvPr id="25603" name="Picture 9" descr="CRAY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9251">
            <a:off x="268288" y="3597275"/>
            <a:ext cx="29305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image4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424" y="0"/>
            <a:ext cx="2495576" cy="2375051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5"/>
          <p:cNvSpPr txBox="1">
            <a:spLocks noChangeArrowheads="1"/>
          </p:cNvSpPr>
          <p:nvPr/>
        </p:nvSpPr>
        <p:spPr bwMode="auto">
          <a:xfrm>
            <a:off x="2357438" y="1500188"/>
            <a:ext cx="52149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latin typeface="Calibri" pitchFamily="34" charset="0"/>
              </a:rPr>
              <a:t>3 -  2 = 1</a:t>
            </a:r>
          </a:p>
          <a:p>
            <a:r>
              <a:rPr lang="ru-RU" sz="9600" b="1">
                <a:latin typeface="Calibri" pitchFamily="34" charset="0"/>
              </a:rPr>
              <a:t>2 * 1 = 3</a:t>
            </a:r>
          </a:p>
        </p:txBody>
      </p:sp>
      <p:pic>
        <p:nvPicPr>
          <p:cNvPr id="26627" name="Picture 9" descr="CRAY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9251">
            <a:off x="268288" y="3597275"/>
            <a:ext cx="29305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image4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424" y="0"/>
            <a:ext cx="2495576" cy="2375051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5"/>
          <p:cNvSpPr txBox="1">
            <a:spLocks noChangeArrowheads="1"/>
          </p:cNvSpPr>
          <p:nvPr/>
        </p:nvSpPr>
        <p:spPr bwMode="auto">
          <a:xfrm>
            <a:off x="2357438" y="1500188"/>
            <a:ext cx="5214937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latin typeface="Calibri" pitchFamily="34" charset="0"/>
              </a:rPr>
              <a:t>3 -  2 = 1</a:t>
            </a:r>
          </a:p>
          <a:p>
            <a:r>
              <a:rPr lang="ru-RU" sz="9600" b="1">
                <a:latin typeface="Calibri" pitchFamily="34" charset="0"/>
              </a:rPr>
              <a:t>2 + 1 = 3</a:t>
            </a:r>
          </a:p>
        </p:txBody>
      </p:sp>
      <p:pic>
        <p:nvPicPr>
          <p:cNvPr id="27651" name="Picture 9" descr="CRAY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9251">
            <a:off x="268288" y="3597275"/>
            <a:ext cx="29305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image4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424" y="0"/>
            <a:ext cx="2495576" cy="2375051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5"/>
          <p:cNvSpPr txBox="1">
            <a:spLocks noChangeArrowheads="1"/>
          </p:cNvSpPr>
          <p:nvPr/>
        </p:nvSpPr>
        <p:spPr bwMode="auto">
          <a:xfrm>
            <a:off x="1928813" y="1214438"/>
            <a:ext cx="6143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latin typeface="Calibri" pitchFamily="34" charset="0"/>
              </a:rPr>
              <a:t>4 - 1 = 3</a:t>
            </a:r>
          </a:p>
          <a:p>
            <a:r>
              <a:rPr lang="ru-RU" sz="9600" b="1">
                <a:latin typeface="Calibri" pitchFamily="34" charset="0"/>
              </a:rPr>
              <a:t>1 * 3 = 4</a:t>
            </a:r>
          </a:p>
          <a:p>
            <a:endParaRPr lang="ru-RU" sz="9600" b="1">
              <a:latin typeface="Calibri" pitchFamily="34" charset="0"/>
            </a:endParaRPr>
          </a:p>
        </p:txBody>
      </p:sp>
      <p:pic>
        <p:nvPicPr>
          <p:cNvPr id="28675" name="Picture 9" descr="CRAY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2930525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image4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424" y="0"/>
            <a:ext cx="2495576" cy="2375051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1142985"/>
            <a:ext cx="857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Что ты можешь рассказать о фигуре на рисунке?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285720" y="3071810"/>
            <a:ext cx="1785950" cy="214314"/>
          </a:xfrm>
          <a:prstGeom prst="line">
            <a:avLst/>
          </a:prstGeom>
          <a:ln w="57150">
            <a:solidFill>
              <a:srgbClr val="0070C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1071538" y="2000240"/>
            <a:ext cx="2847996" cy="295276"/>
          </a:xfrm>
          <a:prstGeom prst="line">
            <a:avLst/>
          </a:prstGeom>
          <a:ln w="5715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5400000">
            <a:off x="2643174" y="2714620"/>
            <a:ext cx="2000264" cy="571504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1285852" y="4000504"/>
            <a:ext cx="2071702" cy="71438"/>
          </a:xfrm>
          <a:prstGeom prst="line">
            <a:avLst/>
          </a:prstGeom>
          <a:ln w="57150">
            <a:solidFill>
              <a:schemeClr val="accent1">
                <a:lumMod val="7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00100" y="4857760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- четырёхугольник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43570" y="857232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  Догадайся!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571472" y="714356"/>
            <a:ext cx="4050744" cy="4898214"/>
            <a:chOff x="515232" y="1615975"/>
            <a:chExt cx="4050744" cy="4898214"/>
          </a:xfrm>
        </p:grpSpPr>
        <p:sp>
          <p:nvSpPr>
            <p:cNvPr id="12" name="Капля 11"/>
            <p:cNvSpPr/>
            <p:nvPr/>
          </p:nvSpPr>
          <p:spPr>
            <a:xfrm rot="12342630">
              <a:off x="2941569" y="2413980"/>
              <a:ext cx="1403474" cy="1366594"/>
            </a:xfrm>
            <a:prstGeom prst="teardrop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Капля 13"/>
            <p:cNvSpPr/>
            <p:nvPr/>
          </p:nvSpPr>
          <p:spPr>
            <a:xfrm rot="16851829">
              <a:off x="2552729" y="3677774"/>
              <a:ext cx="1257504" cy="1436861"/>
            </a:xfrm>
            <a:prstGeom prst="teardrop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Капля 14"/>
            <p:cNvSpPr/>
            <p:nvPr/>
          </p:nvSpPr>
          <p:spPr>
            <a:xfrm rot="21330907">
              <a:off x="869375" y="3629476"/>
              <a:ext cx="1530239" cy="1456436"/>
            </a:xfrm>
            <a:prstGeom prst="teardrop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Капля 15"/>
            <p:cNvSpPr/>
            <p:nvPr/>
          </p:nvSpPr>
          <p:spPr>
            <a:xfrm rot="8830768">
              <a:off x="2050597" y="1615975"/>
              <a:ext cx="1331323" cy="1279451"/>
            </a:xfrm>
            <a:prstGeom prst="teardrop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7" name="Капля 16"/>
            <p:cNvSpPr/>
            <p:nvPr/>
          </p:nvSpPr>
          <p:spPr>
            <a:xfrm rot="3624293">
              <a:off x="643200" y="2294637"/>
              <a:ext cx="1365244" cy="1452586"/>
            </a:xfrm>
            <a:prstGeom prst="teardrop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Блок-схема: узел 17"/>
            <p:cNvSpPr/>
            <p:nvPr/>
          </p:nvSpPr>
          <p:spPr>
            <a:xfrm>
              <a:off x="2000232" y="3000372"/>
              <a:ext cx="857256" cy="857256"/>
            </a:xfrm>
            <a:prstGeom prst="flowChartConnector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>
              <a:off x="2169763" y="3874576"/>
              <a:ext cx="278969" cy="2639613"/>
            </a:xfrm>
            <a:custGeom>
              <a:avLst/>
              <a:gdLst>
                <a:gd name="connsiteX0" fmla="*/ 278969 w 278969"/>
                <a:gd name="connsiteY0" fmla="*/ 0 h 2639613"/>
                <a:gd name="connsiteX1" fmla="*/ 247973 w 278969"/>
                <a:gd name="connsiteY1" fmla="*/ 92990 h 2639613"/>
                <a:gd name="connsiteX2" fmla="*/ 232474 w 278969"/>
                <a:gd name="connsiteY2" fmla="*/ 139485 h 2639613"/>
                <a:gd name="connsiteX3" fmla="*/ 216976 w 278969"/>
                <a:gd name="connsiteY3" fmla="*/ 232475 h 2639613"/>
                <a:gd name="connsiteX4" fmla="*/ 201478 w 278969"/>
                <a:gd name="connsiteY4" fmla="*/ 278970 h 2639613"/>
                <a:gd name="connsiteX5" fmla="*/ 185979 w 278969"/>
                <a:gd name="connsiteY5" fmla="*/ 743919 h 2639613"/>
                <a:gd name="connsiteX6" fmla="*/ 201478 w 278969"/>
                <a:gd name="connsiteY6" fmla="*/ 1503336 h 2639613"/>
                <a:gd name="connsiteX7" fmla="*/ 216976 w 278969"/>
                <a:gd name="connsiteY7" fmla="*/ 1565329 h 2639613"/>
                <a:gd name="connsiteX8" fmla="*/ 232474 w 278969"/>
                <a:gd name="connsiteY8" fmla="*/ 1673817 h 2639613"/>
                <a:gd name="connsiteX9" fmla="*/ 263471 w 278969"/>
                <a:gd name="connsiteY9" fmla="*/ 1844299 h 2639613"/>
                <a:gd name="connsiteX10" fmla="*/ 278969 w 278969"/>
                <a:gd name="connsiteY10" fmla="*/ 1890793 h 2639613"/>
                <a:gd name="connsiteX11" fmla="*/ 232474 w 278969"/>
                <a:gd name="connsiteY11" fmla="*/ 2185261 h 2639613"/>
                <a:gd name="connsiteX12" fmla="*/ 201478 w 278969"/>
                <a:gd name="connsiteY12" fmla="*/ 2247255 h 2639613"/>
                <a:gd name="connsiteX13" fmla="*/ 185979 w 278969"/>
                <a:gd name="connsiteY13" fmla="*/ 2293749 h 2639613"/>
                <a:gd name="connsiteX14" fmla="*/ 170481 w 278969"/>
                <a:gd name="connsiteY14" fmla="*/ 2355743 h 2639613"/>
                <a:gd name="connsiteX15" fmla="*/ 139484 w 278969"/>
                <a:gd name="connsiteY15" fmla="*/ 2402238 h 2639613"/>
                <a:gd name="connsiteX16" fmla="*/ 123986 w 278969"/>
                <a:gd name="connsiteY16" fmla="*/ 2448732 h 2639613"/>
                <a:gd name="connsiteX17" fmla="*/ 46495 w 278969"/>
                <a:gd name="connsiteY17" fmla="*/ 2541722 h 2639613"/>
                <a:gd name="connsiteX18" fmla="*/ 0 w 278969"/>
                <a:gd name="connsiteY18" fmla="*/ 2634712 h 2639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78969" h="2639613">
                  <a:moveTo>
                    <a:pt x="278969" y="0"/>
                  </a:moveTo>
                  <a:lnTo>
                    <a:pt x="247973" y="92990"/>
                  </a:lnTo>
                  <a:lnTo>
                    <a:pt x="232474" y="139485"/>
                  </a:lnTo>
                  <a:cubicBezTo>
                    <a:pt x="227308" y="170482"/>
                    <a:pt x="223793" y="201799"/>
                    <a:pt x="216976" y="232475"/>
                  </a:cubicBezTo>
                  <a:cubicBezTo>
                    <a:pt x="213432" y="248423"/>
                    <a:pt x="202466" y="262663"/>
                    <a:pt x="201478" y="278970"/>
                  </a:cubicBezTo>
                  <a:cubicBezTo>
                    <a:pt x="192097" y="433755"/>
                    <a:pt x="191145" y="588936"/>
                    <a:pt x="185979" y="743919"/>
                  </a:cubicBezTo>
                  <a:cubicBezTo>
                    <a:pt x="191145" y="997058"/>
                    <a:pt x="191930" y="1250324"/>
                    <a:pt x="201478" y="1503336"/>
                  </a:cubicBezTo>
                  <a:cubicBezTo>
                    <a:pt x="202281" y="1524621"/>
                    <a:pt x="213166" y="1544372"/>
                    <a:pt x="216976" y="1565329"/>
                  </a:cubicBezTo>
                  <a:cubicBezTo>
                    <a:pt x="223511" y="1601270"/>
                    <a:pt x="226919" y="1637712"/>
                    <a:pt x="232474" y="1673817"/>
                  </a:cubicBezTo>
                  <a:cubicBezTo>
                    <a:pt x="237999" y="1709730"/>
                    <a:pt x="253802" y="1805621"/>
                    <a:pt x="263471" y="1844299"/>
                  </a:cubicBezTo>
                  <a:cubicBezTo>
                    <a:pt x="267433" y="1860148"/>
                    <a:pt x="273803" y="1875295"/>
                    <a:pt x="278969" y="1890793"/>
                  </a:cubicBezTo>
                  <a:cubicBezTo>
                    <a:pt x="271041" y="1954219"/>
                    <a:pt x="269395" y="2099112"/>
                    <a:pt x="232474" y="2185261"/>
                  </a:cubicBezTo>
                  <a:cubicBezTo>
                    <a:pt x="223373" y="2206497"/>
                    <a:pt x="210579" y="2226019"/>
                    <a:pt x="201478" y="2247255"/>
                  </a:cubicBezTo>
                  <a:cubicBezTo>
                    <a:pt x="195043" y="2262271"/>
                    <a:pt x="190467" y="2278041"/>
                    <a:pt x="185979" y="2293749"/>
                  </a:cubicBezTo>
                  <a:cubicBezTo>
                    <a:pt x="180127" y="2314230"/>
                    <a:pt x="178872" y="2336165"/>
                    <a:pt x="170481" y="2355743"/>
                  </a:cubicBezTo>
                  <a:cubicBezTo>
                    <a:pt x="163144" y="2372864"/>
                    <a:pt x="149816" y="2386740"/>
                    <a:pt x="139484" y="2402238"/>
                  </a:cubicBezTo>
                  <a:cubicBezTo>
                    <a:pt x="134318" y="2417736"/>
                    <a:pt x="131292" y="2434120"/>
                    <a:pt x="123986" y="2448732"/>
                  </a:cubicBezTo>
                  <a:cubicBezTo>
                    <a:pt x="102408" y="2491888"/>
                    <a:pt x="80772" y="2507445"/>
                    <a:pt x="46495" y="2541722"/>
                  </a:cubicBezTo>
                  <a:cubicBezTo>
                    <a:pt x="13864" y="2639613"/>
                    <a:pt x="48171" y="2634712"/>
                    <a:pt x="0" y="2634712"/>
                  </a:cubicBezTo>
                </a:path>
              </a:pathLst>
            </a:custGeom>
            <a:ln w="5715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Капля 19"/>
            <p:cNvSpPr/>
            <p:nvPr/>
          </p:nvSpPr>
          <p:spPr>
            <a:xfrm rot="20470347">
              <a:off x="2494274" y="5346980"/>
              <a:ext cx="2071702" cy="905457"/>
            </a:xfrm>
            <a:prstGeom prst="teardrop">
              <a:avLst/>
            </a:prstGeom>
            <a:solidFill>
              <a:schemeClr val="accent2">
                <a:lumMod val="60000"/>
                <a:lumOff val="40000"/>
              </a:schemeClr>
            </a:solidFill>
            <a:ln w="57150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Капля 20"/>
            <p:cNvSpPr/>
            <p:nvPr/>
          </p:nvSpPr>
          <p:spPr>
            <a:xfrm rot="11984425">
              <a:off x="515232" y="5098094"/>
              <a:ext cx="1990995" cy="832621"/>
            </a:xfrm>
            <a:prstGeom prst="teardrop">
              <a:avLst/>
            </a:prstGeom>
            <a:solidFill>
              <a:srgbClr val="92D050"/>
            </a:solidFill>
            <a:ln w="57150">
              <a:solidFill>
                <a:srgbClr val="FFC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358082" y="4071942"/>
            <a:ext cx="1214446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4348" y="1857364"/>
            <a:ext cx="135732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+ 1- 1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42976" y="3143248"/>
            <a:ext cx="1214446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+ 1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43108" y="1071546"/>
            <a:ext cx="1214446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+ 3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28926" y="2000240"/>
            <a:ext cx="150019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 + 1+ 1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43174" y="3214686"/>
            <a:ext cx="121444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4 - 1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358082" y="3357562"/>
            <a:ext cx="1214446" cy="523220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58082" y="2571744"/>
            <a:ext cx="1214446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58082" y="1857364"/>
            <a:ext cx="1214446" cy="523220"/>
          </a:xfrm>
          <a:prstGeom prst="rect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71802" y="4572008"/>
            <a:ext cx="121444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3 - 2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00100" y="4357694"/>
            <a:ext cx="121444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4 - 2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286512" y="1928802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6286512" y="2571744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6286512" y="3286124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6286512" y="4071942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6286512" y="1928802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3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6286512" y="2571744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1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6286512" y="3286124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2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6286512" y="4071942"/>
            <a:ext cx="571504" cy="500066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4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071670" y="2357431"/>
            <a:ext cx="4357718" cy="1200329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Спасибо!</a:t>
            </a:r>
            <a:endParaRPr lang="ru-RU" sz="72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308000" y="1428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385</TotalTime>
  <Words>296</Words>
  <PresentationFormat>Экран (4:3)</PresentationFormat>
  <Paragraphs>124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Admin</cp:lastModifiedBy>
  <cp:revision>54</cp:revision>
  <dcterms:created xsi:type="dcterms:W3CDTF">2010-10-26T14:31:01Z</dcterms:created>
  <dcterms:modified xsi:type="dcterms:W3CDTF">2014-01-10T12:46:56Z</dcterms:modified>
</cp:coreProperties>
</file>