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7" r:id="rId4"/>
    <p:sldId id="268" r:id="rId5"/>
    <p:sldId id="258" r:id="rId6"/>
    <p:sldId id="259" r:id="rId7"/>
    <p:sldId id="261" r:id="rId8"/>
    <p:sldId id="262" r:id="rId9"/>
    <p:sldId id="270" r:id="rId10"/>
    <p:sldId id="263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DA6FB9A-4E6B-4DDF-B2FA-9BB24B61ACDA}" type="datetimeFigureOut">
              <a:rPr lang="ru-RU" smtClean="0"/>
              <a:pPr/>
              <a:t>05.11.2015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CAE73A-B7F5-4BF9-B273-691B82993B1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571480"/>
            <a:ext cx="7406640" cy="2889544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Оксиды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br>
              <a:rPr lang="ru-RU" b="1" i="1" dirty="0" smtClean="0">
                <a:solidFill>
                  <a:srgbClr val="FF0000"/>
                </a:solidFill>
              </a:rPr>
            </a:br>
            <a:endParaRPr lang="ru-RU" sz="3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26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7715304" cy="221455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Оксид алюминия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Al</a:t>
            </a:r>
            <a:r>
              <a:rPr lang="en-US" sz="2000" b="1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O</a:t>
            </a:r>
            <a:r>
              <a:rPr lang="en-US" sz="2000" b="1" dirty="0" smtClean="0">
                <a:solidFill>
                  <a:srgbClr val="002060"/>
                </a:solidFill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</a:rPr>
              <a:t>-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бесцветные </a:t>
            </a:r>
            <a:r>
              <a:rPr lang="ru-RU" sz="2400" dirty="0">
                <a:solidFill>
                  <a:srgbClr val="002060"/>
                </a:solidFill>
              </a:rPr>
              <a:t>кристаллы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Оксид алюминия – природное соединение, может быть получен из бокситов или при термическом разложении гидроксидов </a:t>
            </a:r>
            <a:r>
              <a:rPr lang="ru-RU" sz="2400" dirty="0" smtClean="0">
                <a:solidFill>
                  <a:srgbClr val="002060"/>
                </a:solidFill>
              </a:rPr>
              <a:t>алюминия: рубин, сапфир, бокситы и др.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142976" y="2143116"/>
            <a:ext cx="7790712" cy="435771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Рубины</a:t>
            </a:r>
            <a:r>
              <a:rPr lang="ru-RU" dirty="0" smtClean="0"/>
              <a:t> и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сапфиры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050" name="Picture 2" descr="C:\Users\User\Desktop\rubi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2143116"/>
            <a:ext cx="4573587" cy="2353399"/>
          </a:xfrm>
          <a:prstGeom prst="rect">
            <a:avLst/>
          </a:prstGeom>
          <a:noFill/>
        </p:spPr>
      </p:pic>
      <p:pic>
        <p:nvPicPr>
          <p:cNvPr id="2051" name="Picture 3" descr="C:\Users\User\Desktop\template_clip_image010_0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6688" y="3957638"/>
            <a:ext cx="3475570" cy="22574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17762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14290"/>
            <a:ext cx="792961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/>
              <a:t>Вопросы: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Что вы узнали об оксидах?  Что такое оксиды?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Как отличить оксиды от других веществ?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Встречаются ли оксиды в природе?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Какие оксиды вам известны?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Расскажите  о тех оксидах, с которыми вы познакомились.</a:t>
            </a:r>
          </a:p>
          <a:p>
            <a:pPr marL="342900" indent="-342900"/>
            <a:r>
              <a:rPr lang="ru-RU" sz="2800" b="1" u="sng" smtClean="0"/>
              <a:t>Задание</a:t>
            </a:r>
            <a:r>
              <a:rPr lang="ru-RU" sz="2800" b="1" u="sng" dirty="0" smtClean="0"/>
              <a:t>.</a:t>
            </a:r>
          </a:p>
          <a:p>
            <a:pPr marL="342900" indent="-342900"/>
            <a:r>
              <a:rPr lang="ru-RU" sz="2400" dirty="0" smtClean="0">
                <a:solidFill>
                  <a:srgbClr val="FF0000"/>
                </a:solidFill>
              </a:rPr>
              <a:t>Расскажите о любом другом оксиде, встречающемся в природе.</a:t>
            </a:r>
          </a:p>
          <a:p>
            <a:pPr marL="342900" indent="-342900"/>
            <a:r>
              <a:rPr lang="ru-RU" sz="2400" dirty="0" smtClean="0">
                <a:solidFill>
                  <a:srgbClr val="FF0000"/>
                </a:solidFill>
              </a:rPr>
              <a:t>Какое значение и применение имеет выбранный вами оксид?</a:t>
            </a:r>
          </a:p>
          <a:p>
            <a:pPr marL="342900" indent="-342900"/>
            <a:r>
              <a:rPr lang="ru-RU" sz="2400" dirty="0" smtClean="0">
                <a:solidFill>
                  <a:srgbClr val="FF0000"/>
                </a:solidFill>
              </a:rPr>
              <a:t> (ответ найдите в интернете или в дополнительной литературе).</a:t>
            </a:r>
          </a:p>
          <a:p>
            <a:pPr marL="342900" indent="-342900" algn="ctr"/>
            <a:r>
              <a:rPr lang="ru-RU" sz="2400" b="1" i="1" dirty="0" smtClean="0"/>
              <a:t>УДАЧИ!</a:t>
            </a:r>
            <a:endParaRPr lang="ru-RU" sz="24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060848"/>
            <a:ext cx="7498080" cy="2808312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Оксиды-</a:t>
            </a:r>
            <a:r>
              <a:rPr lang="ru-RU" sz="3600" i="1" dirty="0" smtClean="0">
                <a:solidFill>
                  <a:srgbClr val="FF0000"/>
                </a:solidFill>
              </a:rPr>
              <a:t>это сложные вещества, состоящие из </a:t>
            </a:r>
            <a:r>
              <a:rPr lang="ru-RU" sz="3600" b="1" i="1" u="sng" dirty="0" smtClean="0">
                <a:solidFill>
                  <a:srgbClr val="FF0000"/>
                </a:solidFill>
              </a:rPr>
              <a:t>двух</a:t>
            </a:r>
            <a:r>
              <a:rPr lang="ru-RU" sz="3600" i="1" u="sng" dirty="0" smtClean="0">
                <a:solidFill>
                  <a:srgbClr val="FF0000"/>
                </a:solidFill>
              </a:rPr>
              <a:t> </a:t>
            </a:r>
            <a:r>
              <a:rPr lang="ru-RU" sz="3600" i="1" dirty="0" smtClean="0">
                <a:solidFill>
                  <a:srgbClr val="FF0000"/>
                </a:solidFill>
              </a:rPr>
              <a:t>химических элементов , один из которых –</a:t>
            </a:r>
            <a:r>
              <a:rPr lang="ru-RU" sz="3600" b="1" i="1" u="sng" dirty="0" smtClean="0">
                <a:solidFill>
                  <a:srgbClr val="FF0000"/>
                </a:solidFill>
              </a:rPr>
              <a:t>кислород</a:t>
            </a:r>
            <a:r>
              <a:rPr lang="ru-RU" sz="3600" i="1" dirty="0" smtClean="0">
                <a:solidFill>
                  <a:srgbClr val="FF0000"/>
                </a:solidFill>
              </a:rPr>
              <a:t> в степени окисления </a:t>
            </a:r>
            <a:r>
              <a:rPr lang="ru-RU" sz="3600" b="1" i="1" u="sng" dirty="0" smtClean="0">
                <a:solidFill>
                  <a:srgbClr val="FF0000"/>
                </a:solidFill>
              </a:rPr>
              <a:t>-2.</a:t>
            </a:r>
            <a:endParaRPr lang="ru-RU" sz="3600" b="1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31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858180" cy="342902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                                     </a:t>
            </a:r>
            <a:r>
              <a:rPr lang="ru-RU" sz="3600" b="1" u="sng" dirty="0" smtClean="0">
                <a:solidFill>
                  <a:srgbClr val="0070C0"/>
                </a:solidFill>
              </a:rPr>
              <a:t>Н2О</a:t>
            </a:r>
            <a:r>
              <a:rPr lang="ru-RU" sz="2400" b="1" dirty="0" smtClean="0">
                <a:solidFill>
                  <a:srgbClr val="0070C0"/>
                </a:solidFill>
              </a:rPr>
              <a:t/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Вода </a:t>
            </a:r>
            <a:r>
              <a:rPr lang="en-US" sz="2400" b="1" dirty="0" smtClean="0">
                <a:solidFill>
                  <a:srgbClr val="0070C0"/>
                </a:solidFill>
              </a:rPr>
              <a:t>-</a:t>
            </a:r>
            <a:r>
              <a:rPr lang="ru-RU" sz="2400" b="1" dirty="0" smtClean="0">
                <a:solidFill>
                  <a:srgbClr val="0070C0"/>
                </a:solidFill>
              </a:rPr>
              <a:t> прозрачная жидкость, </a:t>
            </a:r>
            <a:r>
              <a:rPr lang="ru-RU" sz="2400" b="1" dirty="0">
                <a:solidFill>
                  <a:srgbClr val="0070C0"/>
                </a:solidFill>
              </a:rPr>
              <a:t>не </a:t>
            </a:r>
            <a:r>
              <a:rPr lang="ru-RU" sz="2400" b="1" dirty="0" smtClean="0">
                <a:solidFill>
                  <a:srgbClr val="0070C0"/>
                </a:solidFill>
              </a:rPr>
              <a:t>имеющая цвета, </a:t>
            </a:r>
            <a:r>
              <a:rPr lang="ru-RU" sz="2400" b="1" dirty="0">
                <a:solidFill>
                  <a:srgbClr val="0070C0"/>
                </a:solidFill>
              </a:rPr>
              <a:t>запаха и </a:t>
            </a:r>
            <a:r>
              <a:rPr lang="ru-RU" sz="2400" b="1" dirty="0" smtClean="0">
                <a:solidFill>
                  <a:srgbClr val="0070C0"/>
                </a:solidFill>
              </a:rPr>
              <a:t>вкуса.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Вода составляет 80% от массы клетки. Тело человека на 2</a:t>
            </a:r>
            <a:r>
              <a:rPr lang="en-US" sz="2400" b="1" dirty="0" smtClean="0">
                <a:solidFill>
                  <a:srgbClr val="0070C0"/>
                </a:solidFill>
              </a:rPr>
              <a:t>/</a:t>
            </a:r>
            <a:r>
              <a:rPr lang="ru-RU" sz="2400" b="1" dirty="0" smtClean="0">
                <a:solidFill>
                  <a:srgbClr val="0070C0"/>
                </a:solidFill>
              </a:rPr>
              <a:t>3  состоит из воды. Наша твердая и  жидкая пища:  овощи, рыба, хлеб, крупа, молоко- вся содержит воду. Очень много в пресной воды израсходуется на промышленные нужды. </a:t>
            </a:r>
            <a:endParaRPr lang="ru-RU" sz="2400" b="1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78602">
            <a:off x="5079744" y="3720716"/>
            <a:ext cx="3709763" cy="2932426"/>
          </a:xfrm>
          <a:ln w="57150">
            <a:solidFill>
              <a:srgbClr val="0070C0"/>
            </a:solidFill>
          </a:ln>
        </p:spPr>
      </p:pic>
      <p:pic>
        <p:nvPicPr>
          <p:cNvPr id="1028" name="Picture 4" descr="C:\Users\User\Desktop\x_86be32a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3929066"/>
            <a:ext cx="2975752" cy="2714644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223775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428736"/>
            <a:ext cx="2500330" cy="385765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Вода…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удивительная 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 и прекрасная…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i="1" dirty="0" smtClean="0">
                <a:solidFill>
                  <a:srgbClr val="0070C0"/>
                </a:solidFill>
              </a:rPr>
              <a:t>Без нее нет жизни, она- сама- </a:t>
            </a:r>
            <a:r>
              <a:rPr lang="ru-RU" sz="2800" i="1" u="sng" dirty="0" smtClean="0">
                <a:solidFill>
                  <a:srgbClr val="0070C0"/>
                </a:solidFill>
              </a:rPr>
              <a:t>жизнь</a:t>
            </a:r>
            <a:endParaRPr lang="ru-RU" sz="2800" i="1" u="sng" dirty="0">
              <a:solidFill>
                <a:srgbClr val="0070C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0430" y="714356"/>
            <a:ext cx="5500726" cy="5500726"/>
          </a:xfrm>
        </p:spPr>
      </p:pic>
    </p:spTree>
    <p:extLst>
      <p:ext uri="{BB962C8B-B14F-4D97-AF65-F5344CB8AC3E}">
        <p14:creationId xmlns:p14="http://schemas.microsoft.com/office/powerpoint/2010/main" xmlns="" val="3288870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28604"/>
            <a:ext cx="7858180" cy="342902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Углекислый газ 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CO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-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 оксид </a:t>
            </a:r>
            <a:r>
              <a:rPr lang="ru-RU" sz="2400" b="1" dirty="0" smtClean="0">
                <a:solidFill>
                  <a:schemeClr val="tx1"/>
                </a:solidFill>
              </a:rPr>
              <a:t>углерода (</a:t>
            </a:r>
            <a:r>
              <a:rPr lang="en-US" sz="2400" b="1" dirty="0" smtClean="0">
                <a:solidFill>
                  <a:schemeClr val="tx1"/>
                </a:solidFill>
              </a:rPr>
              <a:t>IV</a:t>
            </a:r>
            <a:r>
              <a:rPr lang="ru-RU" sz="2400" b="1" dirty="0" smtClean="0">
                <a:solidFill>
                  <a:schemeClr val="tx1"/>
                </a:solidFill>
              </a:rPr>
              <a:t>),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диоксид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</a:rPr>
              <a:t>углерода.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  <a:t>Газ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</a:rPr>
              <a:t>без цвета и запаха, тяжелее воздуха, растворим в воде.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  <a:t>В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</a:rPr>
              <a:t>промышленности получают из печных газов, из продуктов разложения природных карбонатов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b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</a:rPr>
              <a:t>CO2 – одна из трёх основных составляющих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  <a:t>атмосферного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</a:rPr>
              <a:t>воздуха. Его концентрация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  <a:t>составляет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</a:rPr>
              <a:t>не менее 0,03%.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81903">
            <a:off x="5418455" y="4015559"/>
            <a:ext cx="3333750" cy="2381250"/>
          </a:xfrm>
          <a:ln w="5715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54080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76672"/>
            <a:ext cx="4572032" cy="602416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                      </a:t>
            </a:r>
            <a:r>
              <a:rPr lang="ru-RU" sz="3200" b="1" dirty="0" smtClean="0">
                <a:solidFill>
                  <a:srgbClr val="002060"/>
                </a:solidFill>
              </a:rPr>
              <a:t> СО2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Углекислый </a:t>
            </a:r>
            <a:r>
              <a:rPr lang="ru-RU" sz="2400" dirty="0">
                <a:solidFill>
                  <a:srgbClr val="002060"/>
                </a:solidFill>
              </a:rPr>
              <a:t>газ состоит из </a:t>
            </a:r>
            <a:r>
              <a:rPr lang="ru-RU" sz="2400" dirty="0" err="1" smtClean="0">
                <a:solidFill>
                  <a:srgbClr val="002060"/>
                </a:solidFill>
              </a:rPr>
              <a:t>эементов</a:t>
            </a:r>
            <a:r>
              <a:rPr lang="ru-RU" sz="2400" dirty="0" smtClean="0">
                <a:solidFill>
                  <a:srgbClr val="002060"/>
                </a:solidFill>
              </a:rPr>
              <a:t> углерода </a:t>
            </a:r>
            <a:r>
              <a:rPr lang="ru-RU" sz="2400" dirty="0">
                <a:solidFill>
                  <a:srgbClr val="002060"/>
                </a:solidFill>
              </a:rPr>
              <a:t>и кислорода. Он поступает в воздух при сжигании топлива, но сам не горит. 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 -Применяется для тушения пожаров.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-Используется при изготовлении газированных напитков .</a:t>
            </a:r>
            <a:r>
              <a:rPr lang="ru-RU" sz="2400" dirty="0">
                <a:solidFill>
                  <a:srgbClr val="002060"/>
                </a:solidFill>
              </a:rPr>
              <a:t/>
            </a:r>
            <a:br>
              <a:rPr lang="ru-RU" sz="2400" dirty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-Сухой лед </a:t>
            </a:r>
            <a:r>
              <a:rPr lang="ru-RU" sz="2400" dirty="0">
                <a:solidFill>
                  <a:srgbClr val="002060"/>
                </a:solidFill>
              </a:rPr>
              <a:t>- это твердая форма углекислого </a:t>
            </a:r>
            <a:r>
              <a:rPr lang="ru-RU" sz="2400" dirty="0" err="1" smtClean="0">
                <a:solidFill>
                  <a:srgbClr val="002060"/>
                </a:solidFill>
              </a:rPr>
              <a:t>газа.Температура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сухого </a:t>
            </a:r>
            <a:r>
              <a:rPr lang="ru-RU" sz="2400" dirty="0" smtClean="0">
                <a:solidFill>
                  <a:srgbClr val="002060"/>
                </a:solidFill>
              </a:rPr>
              <a:t>льда -78,5°.Используется для хранения продуктов.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86446" y="357166"/>
            <a:ext cx="3131348" cy="1915242"/>
          </a:xfrm>
          <a:ln w="57150">
            <a:solidFill>
              <a:srgbClr val="002060"/>
            </a:solidFill>
          </a:ln>
        </p:spPr>
      </p:pic>
      <p:pic>
        <p:nvPicPr>
          <p:cNvPr id="1026" name="Picture 2" descr="C:\Users\Гоша\Desktop\1276284501_gaziiirovk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7884" y="4857760"/>
            <a:ext cx="2786082" cy="1785950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Гоша\Desktop\14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86446" y="2571744"/>
            <a:ext cx="3143273" cy="2071702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6916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58180" cy="272573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Негашеная известь –</a:t>
            </a:r>
            <a:r>
              <a:rPr lang="en-US" sz="2400" b="1" dirty="0" err="1" smtClean="0">
                <a:solidFill>
                  <a:schemeClr val="tx1"/>
                </a:solidFill>
              </a:rPr>
              <a:t>CaO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Это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бледно-жёлтое</a:t>
            </a:r>
            <a:r>
              <a:rPr lang="ru-RU" sz="2400" dirty="0">
                <a:solidFill>
                  <a:schemeClr val="tx1"/>
                </a:solidFill>
              </a:rPr>
              <a:t>, иногда бесцветное, редко встречающееся вещество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Содержится в некоторых видах удобрений и </a:t>
            </a:r>
            <a:r>
              <a:rPr lang="ru-RU" sz="2400" dirty="0" smtClean="0">
                <a:solidFill>
                  <a:schemeClr val="tx1"/>
                </a:solidFill>
              </a:rPr>
              <a:t>цемента. Энергично взаимодействует с водой.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Применяется негашеная известь в строительстве для получения вяжущихся материалов.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51986">
            <a:off x="3136176" y="3444535"/>
            <a:ext cx="4002087" cy="3001565"/>
          </a:xfrm>
          <a:ln w="57150">
            <a:solidFill>
              <a:schemeClr val="accent2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1865195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301148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Оксид кремния </a:t>
            </a:r>
            <a:r>
              <a:rPr lang="en-US" sz="2400" b="1" dirty="0" smtClean="0">
                <a:solidFill>
                  <a:srgbClr val="7030A0"/>
                </a:solidFill>
              </a:rPr>
              <a:t>SiO</a:t>
            </a:r>
            <a:r>
              <a:rPr lang="en-US" sz="1800" b="1" dirty="0" smtClean="0">
                <a:solidFill>
                  <a:srgbClr val="7030A0"/>
                </a:solidFill>
              </a:rPr>
              <a:t>2</a:t>
            </a:r>
            <a:r>
              <a:rPr lang="en-US" sz="2400" b="1" dirty="0" smtClean="0">
                <a:solidFill>
                  <a:srgbClr val="7030A0"/>
                </a:solidFill>
              </a:rPr>
              <a:t>- 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>
                <a:solidFill>
                  <a:srgbClr val="7030A0"/>
                </a:solidFill>
              </a:rPr>
              <a:t>бесцветные </a:t>
            </a:r>
            <a:r>
              <a:rPr lang="ru-RU" sz="2400" dirty="0">
                <a:solidFill>
                  <a:srgbClr val="7030A0"/>
                </a:solidFill>
              </a:rPr>
              <a:t>кристаллы, </a:t>
            </a:r>
            <a:r>
              <a:rPr lang="ru-RU" sz="2400" dirty="0" smtClean="0">
                <a:solidFill>
                  <a:srgbClr val="7030A0"/>
                </a:solidFill>
              </a:rPr>
              <a:t>обладающие </a:t>
            </a:r>
            <a:r>
              <a:rPr lang="ru-RU" sz="2400" dirty="0">
                <a:solidFill>
                  <a:srgbClr val="7030A0"/>
                </a:solidFill>
              </a:rPr>
              <a:t>высокой твёрдостью и </a:t>
            </a:r>
            <a:r>
              <a:rPr lang="ru-RU" sz="2400" dirty="0" smtClean="0">
                <a:solidFill>
                  <a:srgbClr val="7030A0"/>
                </a:solidFill>
              </a:rPr>
              <a:t>прочностью. В </a:t>
            </a:r>
            <a:r>
              <a:rPr lang="ru-RU" sz="2400" dirty="0">
                <a:solidFill>
                  <a:srgbClr val="7030A0"/>
                </a:solidFill>
              </a:rPr>
              <a:t>природе диоксид кремния встречается в виде минерала кварца, из мелких зерен кварца состоит обычный песок. Диоксид кремния имеет широкое применение в промышленности, в частности в производстве резины и изделий из бетона, керамики, </a:t>
            </a:r>
            <a:r>
              <a:rPr lang="ru-RU" sz="2400" dirty="0" smtClean="0">
                <a:solidFill>
                  <a:srgbClr val="7030A0"/>
                </a:solidFill>
              </a:rPr>
              <a:t>стекла, пр</a:t>
            </a:r>
            <a:r>
              <a:rPr lang="ru-RU" sz="2400" dirty="0">
                <a:solidFill>
                  <a:srgbClr val="7030A0"/>
                </a:solidFill>
              </a:rPr>
              <a:t>.</a:t>
            </a:r>
            <a:r>
              <a:rPr lang="en-US" sz="2400" b="1" dirty="0" smtClean="0">
                <a:solidFill>
                  <a:srgbClr val="7030A0"/>
                </a:solidFill>
              </a:rPr>
              <a:t/>
            </a:r>
            <a:br>
              <a:rPr lang="en-US" sz="2400" b="1" dirty="0" smtClean="0">
                <a:solidFill>
                  <a:srgbClr val="7030A0"/>
                </a:solidFill>
              </a:rPr>
            </a:br>
            <a:endParaRPr lang="ru-RU" sz="2400" b="1" dirty="0">
              <a:solidFill>
                <a:srgbClr val="7030A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5388">
            <a:off x="4745685" y="3933825"/>
            <a:ext cx="3510255" cy="2314575"/>
          </a:xfrm>
          <a:ln w="57150">
            <a:solidFill>
              <a:srgbClr val="7030A0"/>
            </a:solidFill>
          </a:ln>
        </p:spPr>
      </p:pic>
      <p:pic>
        <p:nvPicPr>
          <p:cNvPr id="3074" name="Picture 2" descr="C:\Users\Гоша\Desktop\kvarc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327990">
            <a:off x="1418572" y="4087950"/>
            <a:ext cx="2193032" cy="2419645"/>
          </a:xfrm>
          <a:prstGeom prst="rect">
            <a:avLst/>
          </a:prstGeom>
          <a:noFill/>
          <a:ln w="571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79564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68dac92722e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42852"/>
            <a:ext cx="6786610" cy="642942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188</TotalTime>
  <Words>180</Words>
  <Application>Microsoft Office PowerPoint</Application>
  <PresentationFormat>Экран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Оксиды   </vt:lpstr>
      <vt:lpstr>Оксиды-это сложные вещества, состоящие из двух химических элементов , один из которых –кислород в степени окисления -2.</vt:lpstr>
      <vt:lpstr>                                     Н2О Вода - прозрачная жидкость, не имеющая цвета, запаха и вкуса. Вода составляет 80% от массы клетки. Тело человека на 2/3  состоит из воды. Наша твердая и  жидкая пища:  овощи, рыба, хлеб, крупа, молоко- вся содержит воду. Очень много в пресной воды израсходуется на промышленные нужды. </vt:lpstr>
      <vt:lpstr>Вода… удивительная   и прекрасная… Без нее нет жизни, она- сама- жизнь</vt:lpstr>
      <vt:lpstr>Углекислый газ CO2- оксид углерода (IV),  диоксид углерода.  Газ без цвета и запаха, тяжелее воздуха, растворим в воде.  В промышленности получают из печных газов, из продуктов разложения природных карбонатов.  CO2 – одна из трёх основных составляющих атмосферного воздуха. Его концентрация составляет не менее 0,03%. </vt:lpstr>
      <vt:lpstr>                       СО2 Углекислый газ состоит из эементов углерода и кислорода. Он поступает в воздух при сжигании топлива, но сам не горит.   -Применяется для тушения пожаров. -Используется при изготовлении газированных напитков . -Сухой лед - это твердая форма углекислого газа.Температура сухого льда -78,5°.Используется для хранения продуктов.</vt:lpstr>
      <vt:lpstr>Негашеная известь –CaO. Это бледно-жёлтое, иногда бесцветное, редко встречающееся вещество.  Содержится в некоторых видах удобрений и цемента. Энергично взаимодействует с водой.  Применяется негашеная известь в строительстве для получения вяжущихся материалов.</vt:lpstr>
      <vt:lpstr>Оксид кремния SiO2-  бесцветные кристаллы, обладающие высокой твёрдостью и прочностью. В природе диоксид кремния встречается в виде минерала кварца, из мелких зерен кварца состоит обычный песок. Диоксид кремния имеет широкое применение в промышленности, в частности в производстве резины и изделий из бетона, керамики, стекла, пр. </vt:lpstr>
      <vt:lpstr>Слайд 9</vt:lpstr>
      <vt:lpstr>Оксид алюминия Al2O3- бесцветные кристаллы.  Оксид алюминия – природное соединение, может быть получен из бокситов или при термическом разложении гидроксидов алюминия: рубин, сапфир, бокситы и др. 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Оксиды и летучие водородные соединения</dc:title>
  <dc:creator>Гоша</dc:creator>
  <cp:lastModifiedBy>Shurik</cp:lastModifiedBy>
  <cp:revision>22</cp:revision>
  <dcterms:created xsi:type="dcterms:W3CDTF">2012-11-30T15:33:39Z</dcterms:created>
  <dcterms:modified xsi:type="dcterms:W3CDTF">2015-11-05T18:53:26Z</dcterms:modified>
</cp:coreProperties>
</file>