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8" r:id="rId7"/>
    <p:sldId id="279" r:id="rId8"/>
    <p:sldId id="280" r:id="rId9"/>
    <p:sldId id="257" r:id="rId10"/>
    <p:sldId id="263" r:id="rId11"/>
    <p:sldId id="258" r:id="rId12"/>
    <p:sldId id="262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59" r:id="rId22"/>
    <p:sldId id="260" r:id="rId23"/>
    <p:sldId id="261" r:id="rId24"/>
    <p:sldId id="281" r:id="rId25"/>
    <p:sldId id="26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9F056-2D3E-48E1-84D5-5BD081EDE417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19\bukva_l\bukva_l.wmv" TargetMode="Externa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gi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byblog.ru/user/Abrikosik/917147" TargetMode="External"/><Relationship Id="rId3" Type="http://schemas.openxmlformats.org/officeDocument/2006/relationships/hyperlink" Target="http://alphabook.ru/" TargetMode="External"/><Relationship Id="rId7" Type="http://schemas.openxmlformats.org/officeDocument/2006/relationships/hyperlink" Target="http://www.dkataev.ru/alphabet.html" TargetMode="External"/><Relationship Id="rId2" Type="http://schemas.openxmlformats.org/officeDocument/2006/relationships/hyperlink" Target="http://prazdnichek.info/106-loshadka-pon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lipartcorel.narod.ru/index.html" TargetMode="External"/><Relationship Id="rId5" Type="http://schemas.openxmlformats.org/officeDocument/2006/relationships/hyperlink" Target="http://www.raskraska.com/" TargetMode="External"/><Relationship Id="rId4" Type="http://schemas.openxmlformats.org/officeDocument/2006/relationships/hyperlink" Target="http://lenagold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11" Type="http://schemas.openxmlformats.org/officeDocument/2006/relationships/image" Target="../media/image14.gif"/><Relationship Id="rId5" Type="http://schemas.openxmlformats.org/officeDocument/2006/relationships/image" Target="../media/image8.jpeg"/><Relationship Id="rId10" Type="http://schemas.openxmlformats.org/officeDocument/2006/relationships/image" Target="../media/image13.gi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0364" y="2714620"/>
            <a:ext cx="471026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УЧИМ БУКВЫ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6519446"/>
            <a:ext cx="7614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/>
              <a:t>Бойкова</a:t>
            </a:r>
            <a:r>
              <a:rPr lang="ru-RU" sz="1600" b="1" dirty="0" smtClean="0"/>
              <a:t> О. В., учитель начальных классов МОУ СОШ №1 г. Конаково Тверской обл.</a:t>
            </a:r>
            <a:endParaRPr lang="ru-RU" sz="1600" b="1" dirty="0"/>
          </a:p>
        </p:txBody>
      </p:sp>
      <p:pic>
        <p:nvPicPr>
          <p:cNvPr id="8" name="Рисунок 7" descr="i12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357694"/>
            <a:ext cx="1509623" cy="1199072"/>
          </a:xfrm>
          <a:prstGeom prst="rect">
            <a:avLst/>
          </a:prstGeom>
        </p:spPr>
      </p:pic>
      <p:pic>
        <p:nvPicPr>
          <p:cNvPr id="9" name="Рисунок 8" descr="balloons1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1142984"/>
            <a:ext cx="690113" cy="1345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85728"/>
            <a:ext cx="3681770" cy="2283848"/>
          </a:xfrm>
          <a:prstGeom prst="rect">
            <a:avLst/>
          </a:prstGeom>
        </p:spPr>
      </p:pic>
      <p:pic>
        <p:nvPicPr>
          <p:cNvPr id="4" name="Рисунок 3" descr="06f01412697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500306"/>
            <a:ext cx="2101853" cy="1571636"/>
          </a:xfrm>
          <a:prstGeom prst="rect">
            <a:avLst/>
          </a:prstGeom>
        </p:spPr>
      </p:pic>
      <p:pic>
        <p:nvPicPr>
          <p:cNvPr id="5" name="Рисунок 4" descr="9337c82fec5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429132"/>
            <a:ext cx="1914310" cy="1463167"/>
          </a:xfrm>
          <a:prstGeom prst="rect">
            <a:avLst/>
          </a:prstGeom>
        </p:spPr>
      </p:pic>
      <p:pic>
        <p:nvPicPr>
          <p:cNvPr id="6" name="Рисунок 5" descr="62848a88ea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000504"/>
            <a:ext cx="3545523" cy="2189419"/>
          </a:xfrm>
          <a:prstGeom prst="rect">
            <a:avLst/>
          </a:prstGeom>
        </p:spPr>
      </p:pic>
      <p:pic>
        <p:nvPicPr>
          <p:cNvPr id="7" name="Рисунок 6" descr="frog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3000372"/>
            <a:ext cx="2210689" cy="1928826"/>
          </a:xfrm>
          <a:prstGeom prst="rect">
            <a:avLst/>
          </a:prstGeom>
        </p:spPr>
      </p:pic>
      <p:pic>
        <p:nvPicPr>
          <p:cNvPr id="8" name="Рисунок 7" descr="c28e3ffbd20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642918"/>
            <a:ext cx="2236605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ukva_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85728"/>
            <a:ext cx="2185974" cy="115409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ЛЕВ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1" name="Содержимое 5" descr="gj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00500" y="2143125"/>
            <a:ext cx="4857750" cy="3643313"/>
          </a:xfrm>
        </p:spPr>
      </p:pic>
      <p:sp>
        <p:nvSpPr>
          <p:cNvPr id="7" name="TextBox 6"/>
          <p:cNvSpPr txBox="1"/>
          <p:nvPr/>
        </p:nvSpPr>
        <p:spPr>
          <a:xfrm>
            <a:off x="214313" y="2286000"/>
            <a:ext cx="3365500" cy="3416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Считался ЛЕВ царём зверей,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Но это было встарь.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 любят в наши дни царей,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 Лев – уже не царь.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Душил он зверски всех подряд,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Свирепо расправлялся,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А правил плохо, говорят,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 делами не справлялся.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Теперь сидит он присмирев.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 перед ним – ограда.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Он не доволен, этот Лев,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Но так ему и надо!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285728"/>
            <a:ext cx="1214446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 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8000" b="1" dirty="0"/>
          </a:p>
        </p:txBody>
      </p:sp>
      <p:sp>
        <p:nvSpPr>
          <p:cNvPr id="17414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1214438" y="6492875"/>
            <a:ext cx="65722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2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28604"/>
            <a:ext cx="3536149" cy="500063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71604" y="5786454"/>
            <a:ext cx="167520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hlinkClick r:id="rId3" action="ppaction://hlinkfile"/>
              </a:rPr>
              <a:t>РАСПЕЧАТАТЬ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571480"/>
            <a:ext cx="371477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Я люблю свою лошадку, </a:t>
            </a:r>
            <a:br>
              <a:rPr lang="ru-RU" sz="2000" b="1" dirty="0" smtClean="0"/>
            </a:br>
            <a:r>
              <a:rPr lang="ru-RU" sz="2000" b="1" dirty="0" smtClean="0"/>
              <a:t>Причешу ей шёрстку гладко, </a:t>
            </a:r>
            <a:br>
              <a:rPr lang="ru-RU" sz="2000" b="1" dirty="0" smtClean="0"/>
            </a:br>
            <a:r>
              <a:rPr lang="ru-RU" sz="2000" b="1" dirty="0" smtClean="0"/>
              <a:t>Гребешком приглажу хвостик </a:t>
            </a:r>
            <a:br>
              <a:rPr lang="ru-RU" sz="2000" b="1" dirty="0" smtClean="0"/>
            </a:br>
            <a:r>
              <a:rPr lang="ru-RU" sz="2000" b="1" dirty="0" smtClean="0"/>
              <a:t>И верхом поеду в гости.</a:t>
            </a:r>
            <a:endParaRPr lang="ru-RU" sz="2000" b="1" dirty="0"/>
          </a:p>
        </p:txBody>
      </p:sp>
      <p:pic>
        <p:nvPicPr>
          <p:cNvPr id="6" name="Рисунок 5" descr="1256763221_loshadka-po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214554"/>
            <a:ext cx="4042540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6000" b="1" dirty="0"/>
              <a:t>ЛА 		ЛО		ЛЫ</a:t>
            </a:r>
          </a:p>
          <a:p>
            <a:pPr>
              <a:buFontTx/>
              <a:buNone/>
            </a:pPr>
            <a:r>
              <a:rPr lang="ru-RU" sz="6000" b="1" dirty="0"/>
              <a:t>ЛИ		ЛУ 		АЛ	</a:t>
            </a:r>
          </a:p>
          <a:p>
            <a:pPr>
              <a:buFontTx/>
              <a:buNone/>
            </a:pPr>
            <a:r>
              <a:rPr lang="ru-RU" sz="6000" b="1" dirty="0"/>
              <a:t>ИЛ		УЛ		</a:t>
            </a:r>
            <a:r>
              <a:rPr lang="ru-RU" sz="6000" b="1" dirty="0" smtClean="0"/>
              <a:t>      ОЛ</a:t>
            </a:r>
            <a:r>
              <a:rPr lang="ru-RU" sz="6000" b="1" dirty="0"/>
              <a:t>	</a:t>
            </a:r>
          </a:p>
          <a:p>
            <a:pPr>
              <a:buFontTx/>
              <a:buNone/>
            </a:pPr>
            <a:r>
              <a:rPr lang="ru-RU" sz="6000" b="1" dirty="0"/>
              <a:t>ЫЛ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S0025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989138"/>
            <a:ext cx="2665412" cy="2316162"/>
          </a:xfrm>
          <a:prstGeom prst="rect">
            <a:avLst/>
          </a:prstGeom>
          <a:noFill/>
        </p:spPr>
      </p:pic>
      <p:pic>
        <p:nvPicPr>
          <p:cNvPr id="9223" name="Picture 7" descr="BS0098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0238" y="981075"/>
            <a:ext cx="3005137" cy="3324225"/>
          </a:xfrm>
          <a:prstGeom prst="rect">
            <a:avLst/>
          </a:prstGeom>
          <a:noFill/>
        </p:spPr>
      </p:pic>
      <p:pic>
        <p:nvPicPr>
          <p:cNvPr id="9224" name="Picture 8" descr="BS0099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60350"/>
            <a:ext cx="3240087" cy="1985963"/>
          </a:xfrm>
          <a:prstGeom prst="rect">
            <a:avLst/>
          </a:prstGeom>
          <a:noFill/>
        </p:spPr>
      </p:pic>
      <p:pic>
        <p:nvPicPr>
          <p:cNvPr id="9226" name="Picture 10" descr="BS01149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4149725"/>
            <a:ext cx="2651125" cy="2171700"/>
          </a:xfrm>
          <a:prstGeom prst="rect">
            <a:avLst/>
          </a:prstGeom>
          <a:noFill/>
        </p:spPr>
      </p:pic>
      <p:pic>
        <p:nvPicPr>
          <p:cNvPr id="9227" name="Picture 11" descr="HH00972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292600"/>
            <a:ext cx="2087562" cy="1893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BS0115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33375"/>
            <a:ext cx="3708400" cy="2641600"/>
          </a:xfrm>
          <a:prstGeom prst="rect">
            <a:avLst/>
          </a:prstGeom>
          <a:noFill/>
        </p:spPr>
      </p:pic>
      <p:pic>
        <p:nvPicPr>
          <p:cNvPr id="10248" name="Picture 8" descr="HH0073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04813"/>
            <a:ext cx="2447925" cy="1292225"/>
          </a:xfrm>
          <a:prstGeom prst="rect">
            <a:avLst/>
          </a:prstGeom>
          <a:noFill/>
        </p:spPr>
      </p:pic>
      <p:pic>
        <p:nvPicPr>
          <p:cNvPr id="10249" name="Picture 9" descr="HH00859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844675"/>
            <a:ext cx="1982787" cy="2603500"/>
          </a:xfrm>
          <a:prstGeom prst="rect">
            <a:avLst/>
          </a:prstGeom>
          <a:noFill/>
        </p:spPr>
      </p:pic>
      <p:pic>
        <p:nvPicPr>
          <p:cNvPr id="10251" name="Picture 11" descr="HH00927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4508500"/>
            <a:ext cx="4321175" cy="2014538"/>
          </a:xfrm>
          <a:prstGeom prst="rect">
            <a:avLst/>
          </a:prstGeom>
          <a:noFill/>
        </p:spPr>
      </p:pic>
      <p:pic>
        <p:nvPicPr>
          <p:cNvPr id="10254" name="Picture 14" descr="HH01215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284538"/>
            <a:ext cx="2406650" cy="299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AG00181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9988" y="2484438"/>
            <a:ext cx="2446337" cy="1458912"/>
          </a:xfrm>
          <a:prstGeom prst="rect">
            <a:avLst/>
          </a:prstGeom>
          <a:noFill/>
        </p:spPr>
      </p:pic>
      <p:pic>
        <p:nvPicPr>
          <p:cNvPr id="21509" name="Picture 5" descr="AG00178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836613"/>
            <a:ext cx="2990850" cy="1787525"/>
          </a:xfrm>
          <a:prstGeom prst="rect">
            <a:avLst/>
          </a:prstGeom>
          <a:noFill/>
        </p:spPr>
      </p:pic>
      <p:pic>
        <p:nvPicPr>
          <p:cNvPr id="21510" name="Picture 6" descr="AG00213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023938"/>
            <a:ext cx="3095625" cy="1998662"/>
          </a:xfrm>
          <a:prstGeom prst="rect">
            <a:avLst/>
          </a:prstGeom>
          <a:noFill/>
        </p:spPr>
      </p:pic>
      <p:pic>
        <p:nvPicPr>
          <p:cNvPr id="21511" name="Picture 7" descr="AG0034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4652963"/>
            <a:ext cx="1582738" cy="1416050"/>
          </a:xfrm>
          <a:prstGeom prst="rect">
            <a:avLst/>
          </a:prstGeom>
          <a:noFill/>
        </p:spPr>
      </p:pic>
      <p:pic>
        <p:nvPicPr>
          <p:cNvPr id="21512" name="Picture 8" descr="J007623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3933825"/>
            <a:ext cx="2068513" cy="21955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H0088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620713"/>
            <a:ext cx="2338388" cy="2447925"/>
          </a:xfrm>
          <a:prstGeom prst="rect">
            <a:avLst/>
          </a:prstGeom>
          <a:noFill/>
        </p:spPr>
      </p:pic>
      <p:pic>
        <p:nvPicPr>
          <p:cNvPr id="13317" name="Picture 5" descr="HH0114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8913"/>
            <a:ext cx="2147887" cy="3887787"/>
          </a:xfrm>
          <a:prstGeom prst="rect">
            <a:avLst/>
          </a:prstGeom>
          <a:noFill/>
        </p:spPr>
      </p:pic>
      <p:pic>
        <p:nvPicPr>
          <p:cNvPr id="13321" name="Picture 9" descr="HH0165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0"/>
            <a:ext cx="2690813" cy="3468688"/>
          </a:xfrm>
          <a:prstGeom prst="rect">
            <a:avLst/>
          </a:prstGeom>
          <a:noFill/>
        </p:spPr>
      </p:pic>
      <p:pic>
        <p:nvPicPr>
          <p:cNvPr id="13322" name="Picture 10" descr="HH01656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3141663"/>
            <a:ext cx="3648075" cy="3468687"/>
          </a:xfrm>
          <a:prstGeom prst="rect">
            <a:avLst/>
          </a:prstGeom>
          <a:noFill/>
        </p:spPr>
      </p:pic>
      <p:pic>
        <p:nvPicPr>
          <p:cNvPr id="13323" name="Picture 11" descr="HH01424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724400"/>
            <a:ext cx="1944688" cy="1790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N0053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620713"/>
            <a:ext cx="2695575" cy="2808287"/>
          </a:xfrm>
          <a:prstGeom prst="rect">
            <a:avLst/>
          </a:prstGeom>
          <a:noFill/>
        </p:spPr>
      </p:pic>
      <p:pic>
        <p:nvPicPr>
          <p:cNvPr id="14341" name="Picture 5" descr="IN0028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76250"/>
            <a:ext cx="1481137" cy="3163888"/>
          </a:xfrm>
          <a:prstGeom prst="rect">
            <a:avLst/>
          </a:prstGeom>
          <a:noFill/>
        </p:spPr>
      </p:pic>
      <p:pic>
        <p:nvPicPr>
          <p:cNvPr id="14344" name="Picture 8" descr="IN0024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636838"/>
            <a:ext cx="2732087" cy="884237"/>
          </a:xfrm>
          <a:prstGeom prst="rect">
            <a:avLst/>
          </a:prstGeom>
          <a:noFill/>
        </p:spPr>
      </p:pic>
      <p:pic>
        <p:nvPicPr>
          <p:cNvPr id="14345" name="Picture 9" descr="IN00259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4005263"/>
            <a:ext cx="1924050" cy="2155825"/>
          </a:xfrm>
          <a:prstGeom prst="rect">
            <a:avLst/>
          </a:prstGeom>
          <a:noFill/>
        </p:spPr>
      </p:pic>
      <p:pic>
        <p:nvPicPr>
          <p:cNvPr id="14347" name="Picture 11" descr="IN00644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3716338"/>
            <a:ext cx="2555875" cy="2365375"/>
          </a:xfrm>
          <a:prstGeom prst="rect">
            <a:avLst/>
          </a:prstGeom>
          <a:noFill/>
        </p:spPr>
      </p:pic>
      <p:pic>
        <p:nvPicPr>
          <p:cNvPr id="14348" name="Picture 12" descr="dom03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333375"/>
            <a:ext cx="2519363" cy="1889125"/>
          </a:xfrm>
          <a:prstGeom prst="rect">
            <a:avLst/>
          </a:prstGeom>
          <a:noFill/>
        </p:spPr>
      </p:pic>
      <p:pic>
        <p:nvPicPr>
          <p:cNvPr id="14349" name="Picture 13" descr="HH00705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>
            <a:off x="3708400" y="4149725"/>
            <a:ext cx="1179513" cy="1939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5.frame.ozstatic.by/1000/808/143/10/10143808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2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H0087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549275"/>
            <a:ext cx="4392613" cy="4240213"/>
          </a:xfrm>
          <a:prstGeom prst="rect">
            <a:avLst/>
          </a:prstGeom>
          <a:noFill/>
        </p:spPr>
      </p:pic>
      <p:pic>
        <p:nvPicPr>
          <p:cNvPr id="12293" name="Picture 5" descr="HH0160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6313" y="1196975"/>
            <a:ext cx="2357437" cy="3887788"/>
          </a:xfrm>
          <a:prstGeom prst="rect">
            <a:avLst/>
          </a:prstGeom>
          <a:noFill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051050" y="4652963"/>
            <a:ext cx="11318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1908175" y="4941888"/>
            <a:ext cx="1223963" cy="935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500563" y="4868863"/>
            <a:ext cx="9429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 flipV="1">
            <a:off x="4284663" y="5805488"/>
            <a:ext cx="64770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4932363" y="5661025"/>
            <a:ext cx="576262" cy="790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57514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858148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39757 0.18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7 0.1831 C -0.39618 0.18588 -0.39479 0.18866 -0.39115 0.19329 C -0.3875 0.19792 -0.37969 0.20671 -0.37587 0.21042 C -0.37205 0.21412 -0.37205 0.2132 -0.36806 0.21551 C -0.36406 0.21783 -0.35816 0.22431 -0.35139 0.22408 C -0.34462 0.22384 -0.33559 0.21991 -0.32708 0.21366 C -0.31858 0.20741 -0.30937 0.19792 -0.30017 0.18634 C -0.29097 0.17477 -0.28507 0.1632 -0.27205 0.14375 C -0.25903 0.12431 -0.23976 0.10139 -0.22205 0.07014 C -0.20434 0.03889 -0.17882 -0.01435 -0.16562 -0.04444 C -0.15243 -0.07454 -0.14601 -0.10393 -0.14253 -0.11111 C -0.13906 -0.11829 -0.14219 -0.09977 -0.14514 -0.08704 C -0.14809 -0.0743 -0.15417 -0.0537 -0.16042 -0.03403 C -0.16667 -0.01435 -0.17431 0.00625 -0.18229 0.03079 C -0.19028 0.05533 -0.20104 0.09051 -0.20781 0.11296 C -0.21458 0.13542 -0.22014 0.15208 -0.22326 0.16597 C -0.22639 0.17986 -0.22795 0.18889 -0.22708 0.19676 C -0.22622 0.20463 -0.22361 0.21111 -0.21806 0.21366 C -0.2125 0.2162 -0.20295 0.21574 -0.19375 0.21204 C -0.18455 0.20833 -0.17309 0.19861 -0.16302 0.19144 C -0.15295 0.18426 -0.14323 0.17662 -0.13351 0.16921 " pathEditMode="relative" rAng="0" ptsTypes="aaaaaaaaaaaaaaaaaaaaA">
                                      <p:cBhvr>
                                        <p:cTn id="10" dur="5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09954" flipV="1">
            <a:off x="6443663" y="4581525"/>
            <a:ext cx="1944687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100392" y="5661248"/>
            <a:ext cx="792088" cy="682376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51563 0.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62 0.1412 C -0.51458 0.1456 -0.51337 0.15023 -0.51042 0.15671 C -0.50747 0.16319 -0.50295 0.17315 -0.49757 0.18055 C -0.49219 0.18796 -0.48507 0.19699 -0.47847 0.20116 C -0.47187 0.20509 -0.4651 0.20532 -0.45781 0.2044 C -0.45052 0.20347 -0.44375 0.20116 -0.43472 0.19606 C -0.42569 0.19097 -0.41406 0.18264 -0.40399 0.17384 C -0.39392 0.16504 -0.38941 0.15949 -0.37448 0.14305 C -0.35955 0.12662 -0.33299 0.09792 -0.31424 0.07454 C -0.29549 0.05116 -0.28351 0.03773 -0.26181 0.00278 C -0.2401 -0.03218 -0.20955 -0.08658 -0.18351 -0.13565 C -0.15747 -0.18472 -0.12778 -0.24283 -0.10538 -0.29121 C -0.08299 -0.33958 -0.06458 -0.38773 -0.04896 -0.42616 C -0.03351 -0.46458 -0.01493 -0.51921 -0.01319 -0.52199 C -0.01111 -0.52477 -0.02812 -0.47199 -0.0375 -0.44329 C -0.04653 -0.41458 -0.05608 -0.38773 -0.06806 -0.34931 C -0.08003 -0.31088 -0.09444 -0.26088 -0.1092 -0.2125 C -0.12396 -0.16412 -0.14028 -0.10996 -0.1566 -0.0588 C -0.17292 -0.00764 -0.19531 0.05787 -0.2066 0.09514 C -0.21788 0.13217 -0.22378 0.14514 -0.22448 0.16342 C -0.22517 0.18171 -0.21979 0.20046 -0.21042 0.2044 C -0.20104 0.20833 -0.18125 0.19537 -0.16806 0.1875 C -0.15486 0.17963 -0.14149 0.16528 -0.1309 0.15671 C -0.12031 0.14815 -0.11215 0.14213 -0.10399 0.13611 " pathEditMode="relative" rAng="0" ptsTypes="aaaaaaaaaaaaaaaaaaaaaaaA">
                                      <p:cBhvr>
                                        <p:cTn id="10" dur="5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857232"/>
            <a:ext cx="8072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ЕЛЕНА</a:t>
            </a:r>
          </a:p>
          <a:p>
            <a:r>
              <a:rPr lang="ru-RU" sz="7200" dirty="0" smtClean="0"/>
              <a:t>             ЛЕЙКА    </a:t>
            </a:r>
          </a:p>
          <a:p>
            <a:r>
              <a:rPr lang="ru-RU" sz="7200" dirty="0" smtClean="0"/>
              <a:t> </a:t>
            </a:r>
            <a:r>
              <a:rPr lang="ru-RU" sz="7200" dirty="0" smtClean="0"/>
              <a:t>                           ЛАЕТ</a:t>
            </a:r>
          </a:p>
          <a:p>
            <a:r>
              <a:rPr lang="ru-RU" sz="7200" dirty="0" smtClean="0"/>
              <a:t>       ХОМЯКИ</a:t>
            </a:r>
            <a:endParaRPr lang="ru-RU" sz="7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00042"/>
            <a:ext cx="5725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http://prazdnichek.info/106-loshadka-poni.html</a:t>
            </a:r>
            <a:r>
              <a:rPr lang="en-US" dirty="0" smtClean="0"/>
              <a:t> </a:t>
            </a:r>
            <a:r>
              <a:rPr lang="ru-RU" dirty="0" smtClean="0"/>
              <a:t> - лошадка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8"/>
            <a:ext cx="5572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>
                <a:hlinkClick r:id="rId3"/>
              </a:rPr>
              <a:t>http://alphabook.ru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736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Слайды с написанием письменных букв из презентации </a:t>
            </a:r>
            <a:r>
              <a:rPr lang="ru-RU" dirty="0" err="1" smtClean="0"/>
              <a:t>Чулихиной</a:t>
            </a:r>
            <a:r>
              <a:rPr lang="ru-RU" dirty="0" smtClean="0"/>
              <a:t> Е. А.</a:t>
            </a:r>
          </a:p>
          <a:p>
            <a:r>
              <a:rPr lang="ru-RU" dirty="0" smtClean="0"/>
              <a:t>«Анимированный плакат Письменные буквы русского алфавита».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3116"/>
            <a:ext cx="7547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http://Lenagold.ru</a:t>
            </a:r>
            <a:r>
              <a:rPr lang="en-US" dirty="0" smtClean="0"/>
              <a:t>  </a:t>
            </a:r>
            <a:r>
              <a:rPr lang="ru-RU" dirty="0" smtClean="0"/>
              <a:t> -  лимон, ландыши, лиса, лист, лягушка, дети, женщина.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2500306"/>
            <a:ext cx="210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www.raskraska.com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924944"/>
            <a:ext cx="4624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hlinkClick r:id="rId6"/>
              </a:rPr>
              <a:t>http://clipartcorel.narod.ru/index.html</a:t>
            </a:r>
            <a:r>
              <a:rPr lang="ru-RU" dirty="0"/>
              <a:t> - </a:t>
            </a:r>
            <a:r>
              <a:rPr lang="ru-RU" dirty="0" smtClean="0"/>
              <a:t>рамки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284984"/>
            <a:ext cx="460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7"/>
              </a:rPr>
              <a:t>http://www.dkataev.ru/alphabet.html</a:t>
            </a:r>
            <a:r>
              <a:rPr lang="ru-RU" dirty="0" smtClean="0"/>
              <a:t> алфавит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717032"/>
            <a:ext cx="4898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>
                <a:hlinkClick r:id="rId8"/>
              </a:rPr>
              <a:t>www.babyblog.ru</a:t>
            </a:r>
            <a:r>
              <a:rPr lang="ru-RU" dirty="0" smtClean="0">
                <a:hlinkClick r:id="rId8"/>
              </a:rPr>
              <a:t>/</a:t>
            </a:r>
            <a:r>
              <a:rPr lang="ru-RU" dirty="0" err="1" smtClean="0">
                <a:hlinkClick r:id="rId8"/>
              </a:rPr>
              <a:t>user</a:t>
            </a:r>
            <a:r>
              <a:rPr lang="ru-RU" dirty="0" smtClean="0">
                <a:hlinkClick r:id="rId8"/>
              </a:rPr>
              <a:t>/</a:t>
            </a:r>
            <a:r>
              <a:rPr lang="ru-RU" dirty="0" err="1" smtClean="0">
                <a:hlinkClick r:id="rId8"/>
              </a:rPr>
              <a:t>Abrikosik</a:t>
            </a:r>
            <a:r>
              <a:rPr lang="ru-RU" dirty="0" smtClean="0">
                <a:hlinkClick r:id="rId8"/>
              </a:rPr>
              <a:t>/917147</a:t>
            </a:r>
            <a:r>
              <a:rPr lang="en-US" dirty="0" smtClean="0"/>
              <a:t> - </a:t>
            </a:r>
            <a:r>
              <a:rPr lang="ru-RU" dirty="0" smtClean="0"/>
              <a:t>буквы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3-tub-ru.yandex.net/i?id=524341113-3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71500"/>
            <a:ext cx="8281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14288"/>
          <a:ext cx="9144000" cy="6843712"/>
        </p:xfrm>
        <a:graphic>
          <a:graphicData uri="http://schemas.openxmlformats.org/presentationml/2006/ole">
            <p:oleObj spid="_x0000_s1026" name="Слайд" r:id="rId3" imgW="4572024" imgH="3428881" progId="PowerPoint.Slide.8">
              <p:embed/>
            </p:oleObj>
          </a:graphicData>
        </a:graphic>
      </p:graphicFrame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060575"/>
            <a:ext cx="127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Image0004"/>
          <p:cNvPicPr>
            <a:picLocks noChangeAspect="1" noChangeArrowheads="1"/>
          </p:cNvPicPr>
          <p:nvPr/>
        </p:nvPicPr>
        <p:blipFill>
          <a:blip r:embed="rId5"/>
          <a:srcRect l="4762" t="69362" r="71431" b="13469"/>
          <a:stretch>
            <a:fillRect/>
          </a:stretch>
        </p:blipFill>
        <p:spPr bwMode="auto">
          <a:xfrm>
            <a:off x="1835150" y="2133600"/>
            <a:ext cx="135413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Image0004"/>
          <p:cNvPicPr>
            <a:picLocks noChangeAspect="1" noChangeArrowheads="1"/>
          </p:cNvPicPr>
          <p:nvPr/>
        </p:nvPicPr>
        <p:blipFill>
          <a:blip r:embed="rId6"/>
          <a:srcRect l="6190" t="6398" r="71431" b="67342"/>
          <a:stretch>
            <a:fillRect/>
          </a:stretch>
        </p:blipFill>
        <p:spPr bwMode="auto">
          <a:xfrm>
            <a:off x="179388" y="3716338"/>
            <a:ext cx="1211262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Image0004"/>
          <p:cNvPicPr>
            <a:picLocks noChangeAspect="1" noChangeArrowheads="1"/>
          </p:cNvPicPr>
          <p:nvPr/>
        </p:nvPicPr>
        <p:blipFill>
          <a:blip r:embed="rId7"/>
          <a:srcRect l="42859" t="43098" r="20953" b="40405"/>
          <a:stretch>
            <a:fillRect/>
          </a:stretch>
        </p:blipFill>
        <p:spPr bwMode="auto">
          <a:xfrm>
            <a:off x="1692275" y="3644900"/>
            <a:ext cx="1944688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92275" y="5229225"/>
            <a:ext cx="195103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4071938" y="1571625"/>
            <a:ext cx="5762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auto">
          <a:xfrm>
            <a:off x="5364163" y="2997200"/>
            <a:ext cx="6477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</a:t>
            </a:r>
          </a:p>
        </p:txBody>
      </p:sp>
      <p:sp>
        <p:nvSpPr>
          <p:cNvPr id="25611" name="WordArt 11"/>
          <p:cNvSpPr>
            <a:spLocks noChangeArrowheads="1" noChangeShapeType="1" noTextEdit="1"/>
          </p:cNvSpPr>
          <p:nvPr/>
        </p:nvSpPr>
        <p:spPr bwMode="auto">
          <a:xfrm>
            <a:off x="6156325" y="3860800"/>
            <a:ext cx="71913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</a:t>
            </a:r>
          </a:p>
        </p:txBody>
      </p:sp>
      <p:sp>
        <p:nvSpPr>
          <p:cNvPr id="25612" name="WordArt 12"/>
          <p:cNvSpPr>
            <a:spLocks noChangeArrowheads="1" noChangeShapeType="1" noTextEdit="1"/>
          </p:cNvSpPr>
          <p:nvPr/>
        </p:nvSpPr>
        <p:spPr bwMode="auto">
          <a:xfrm>
            <a:off x="7019925" y="4581525"/>
            <a:ext cx="7921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</a:t>
            </a:r>
          </a:p>
        </p:txBody>
      </p:sp>
      <p:sp>
        <p:nvSpPr>
          <p:cNvPr id="25613" name="WordArt 13"/>
          <p:cNvSpPr>
            <a:spLocks noChangeArrowheads="1" noChangeShapeType="1" noTextEdit="1"/>
          </p:cNvSpPr>
          <p:nvPr/>
        </p:nvSpPr>
        <p:spPr bwMode="auto">
          <a:xfrm>
            <a:off x="8027988" y="5589588"/>
            <a:ext cx="79216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ы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1835150" y="188913"/>
            <a:ext cx="41243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FF"/>
                </a:solidFill>
                <a:latin typeface="Times New Roman" pitchFamily="18" charset="0"/>
              </a:rPr>
              <a:t>Отгадай звук!  </a:t>
            </a:r>
            <a:br>
              <a:rPr lang="ru-RU" sz="4400" b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4400" b="1">
                <a:solidFill>
                  <a:srgbClr val="0000FF"/>
                </a:solidFill>
                <a:latin typeface="Times New Roman" pitchFamily="18" charset="0"/>
              </a:rPr>
              <a:t>Напиши букву!</a:t>
            </a:r>
          </a:p>
        </p:txBody>
      </p:sp>
      <p:pic>
        <p:nvPicPr>
          <p:cNvPr id="3086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4388" y="188913"/>
            <a:ext cx="1979612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4" descr="http://www.gifpark.ru/Gifs/THINGS/CARANDASH/8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4388" y="1773238"/>
            <a:ext cx="19161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19" descr="19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86188" y="4286250"/>
            <a:ext cx="3381375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500563" y="2214563"/>
            <a:ext cx="758825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8" grpId="0" animBg="1"/>
      <p:bldP spid="25610" grpId="0" animBg="1"/>
      <p:bldP spid="25611" grpId="0" animBg="1"/>
      <p:bldP spid="25612" grpId="0" animBg="1"/>
      <p:bldP spid="256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latin typeface="Georgia" pitchFamily="18" charset="0"/>
              </a:rPr>
              <a:t>Часть первая</a:t>
            </a:r>
            <a:endParaRPr lang="ru-RU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Georgia" pitchFamily="18" charset="0"/>
              </a:rPr>
              <a:t>Давным-давно жили-были звуки. И было их шесть. У каждого звука был свой характер:</a:t>
            </a:r>
            <a:br>
              <a:rPr lang="ru-RU" dirty="0">
                <a:latin typeface="Georgia" pitchFamily="18" charset="0"/>
              </a:rPr>
            </a:br>
            <a:r>
              <a:rPr lang="ru-RU" cap="small" dirty="0">
                <a:latin typeface="Georgia" pitchFamily="18" charset="0"/>
              </a:rPr>
              <a:t>«а»</a:t>
            </a:r>
            <a:r>
              <a:rPr lang="ru-RU" dirty="0">
                <a:latin typeface="Georgia" pitchFamily="18" charset="0"/>
              </a:rPr>
              <a:t> - радостный и веселый,</a:t>
            </a:r>
            <a:br>
              <a:rPr lang="ru-RU" dirty="0">
                <a:latin typeface="Georgia" pitchFamily="18" charset="0"/>
              </a:rPr>
            </a:br>
            <a:r>
              <a:rPr lang="ru-RU" cap="small" dirty="0">
                <a:latin typeface="Georgia" pitchFamily="18" charset="0"/>
              </a:rPr>
              <a:t>«у»</a:t>
            </a:r>
            <a:r>
              <a:rPr lang="ru-RU" dirty="0">
                <a:latin typeface="Georgia" pitchFamily="18" charset="0"/>
              </a:rPr>
              <a:t> - угрюмый, задумчивый,</a:t>
            </a:r>
            <a:br>
              <a:rPr lang="ru-RU" dirty="0">
                <a:latin typeface="Georgia" pitchFamily="18" charset="0"/>
              </a:rPr>
            </a:br>
            <a:r>
              <a:rPr lang="ru-RU" cap="small" dirty="0">
                <a:latin typeface="Georgia" pitchFamily="18" charset="0"/>
              </a:rPr>
              <a:t>«о»</a:t>
            </a:r>
            <a:r>
              <a:rPr lang="ru-RU" dirty="0">
                <a:latin typeface="Georgia" pitchFamily="18" charset="0"/>
              </a:rPr>
              <a:t> - очень любил всему удивляться,</a:t>
            </a:r>
            <a:br>
              <a:rPr lang="ru-RU" dirty="0">
                <a:latin typeface="Georgia" pitchFamily="18" charset="0"/>
              </a:rPr>
            </a:br>
            <a:r>
              <a:rPr lang="ru-RU" cap="small" dirty="0">
                <a:latin typeface="Georgia" pitchFamily="18" charset="0"/>
              </a:rPr>
              <a:t>«и»</a:t>
            </a:r>
            <a:r>
              <a:rPr lang="ru-RU" dirty="0">
                <a:latin typeface="Georgia" pitchFamily="18" charset="0"/>
              </a:rPr>
              <a:t> - игривый, улыбчивый,</a:t>
            </a:r>
            <a:br>
              <a:rPr lang="ru-RU" dirty="0">
                <a:latin typeface="Georgia" pitchFamily="18" charset="0"/>
              </a:rPr>
            </a:br>
            <a:r>
              <a:rPr lang="ru-RU" cap="small" dirty="0">
                <a:latin typeface="Georgia" pitchFamily="18" charset="0"/>
              </a:rPr>
              <a:t>«э»</a:t>
            </a:r>
            <a:r>
              <a:rPr lang="ru-RU" dirty="0">
                <a:latin typeface="Georgia" pitchFamily="18" charset="0"/>
              </a:rPr>
              <a:t> - медлительный, рассудительный,</a:t>
            </a:r>
            <a:br>
              <a:rPr lang="ru-RU" dirty="0">
                <a:latin typeface="Georgia" pitchFamily="18" charset="0"/>
              </a:rPr>
            </a:br>
            <a:r>
              <a:rPr lang="ru-RU" cap="small" dirty="0">
                <a:latin typeface="Georgia" pitchFamily="18" charset="0"/>
              </a:rPr>
              <a:t>«ы»</a:t>
            </a:r>
            <a:r>
              <a:rPr lang="ru-RU" dirty="0">
                <a:latin typeface="Georgia" pitchFamily="18" charset="0"/>
              </a:rPr>
              <a:t> - самый серьезный и хмурый.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3315" name="Рисунок 12" descr="Фонематические сказки: гласные зву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75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0" y="0"/>
            <a:ext cx="2143125" cy="2857500"/>
            <a:chOff x="2460625" y="908050"/>
            <a:chExt cx="4294188" cy="4681538"/>
          </a:xfrm>
        </p:grpSpPr>
        <p:sp>
          <p:nvSpPr>
            <p:cNvPr id="15437" name="Oval 5"/>
            <p:cNvSpPr>
              <a:spLocks noChangeArrowheads="1"/>
            </p:cNvSpPr>
            <p:nvPr/>
          </p:nvSpPr>
          <p:spPr bwMode="auto">
            <a:xfrm>
              <a:off x="2987675" y="908050"/>
              <a:ext cx="3240088" cy="33115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38" name="Line 6"/>
            <p:cNvSpPr>
              <a:spLocks noChangeShapeType="1"/>
            </p:cNvSpPr>
            <p:nvPr/>
          </p:nvSpPr>
          <p:spPr bwMode="auto">
            <a:xfrm flipH="1">
              <a:off x="4211638" y="4149725"/>
              <a:ext cx="73025" cy="1150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9" name="Line 7"/>
            <p:cNvSpPr>
              <a:spLocks noChangeShapeType="1"/>
            </p:cNvSpPr>
            <p:nvPr/>
          </p:nvSpPr>
          <p:spPr bwMode="auto">
            <a:xfrm>
              <a:off x="5076825" y="4149725"/>
              <a:ext cx="71438" cy="1150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0" name="Oval 8"/>
            <p:cNvSpPr>
              <a:spLocks noChangeArrowheads="1"/>
            </p:cNvSpPr>
            <p:nvPr/>
          </p:nvSpPr>
          <p:spPr bwMode="auto">
            <a:xfrm>
              <a:off x="3276600" y="5084763"/>
              <a:ext cx="936625" cy="504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41" name="Oval 9"/>
            <p:cNvSpPr>
              <a:spLocks noChangeArrowheads="1"/>
            </p:cNvSpPr>
            <p:nvPr/>
          </p:nvSpPr>
          <p:spPr bwMode="auto">
            <a:xfrm>
              <a:off x="5148263" y="5084763"/>
              <a:ext cx="936625" cy="504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42" name="Freeform 13"/>
            <p:cNvSpPr>
              <a:spLocks/>
            </p:cNvSpPr>
            <p:nvPr/>
          </p:nvSpPr>
          <p:spPr bwMode="auto">
            <a:xfrm>
              <a:off x="2460625" y="2060575"/>
              <a:ext cx="742950" cy="1368425"/>
            </a:xfrm>
            <a:custGeom>
              <a:avLst/>
              <a:gdLst>
                <a:gd name="T0" fmla="*/ 2147483647 w 468"/>
                <a:gd name="T1" fmla="*/ 0 h 862"/>
                <a:gd name="T2" fmla="*/ 2147483647 w 468"/>
                <a:gd name="T3" fmla="*/ 2147483647 h 862"/>
                <a:gd name="T4" fmla="*/ 2147483647 w 46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468"/>
                <a:gd name="T10" fmla="*/ 0 h 862"/>
                <a:gd name="T11" fmla="*/ 468 w 46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862">
                  <a:moveTo>
                    <a:pt x="377" y="0"/>
                  </a:moveTo>
                  <a:cubicBezTo>
                    <a:pt x="188" y="223"/>
                    <a:pt x="0" y="446"/>
                    <a:pt x="15" y="590"/>
                  </a:cubicBezTo>
                  <a:cubicBezTo>
                    <a:pt x="30" y="734"/>
                    <a:pt x="393" y="817"/>
                    <a:pt x="468" y="86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3" name="Freeform 14"/>
            <p:cNvSpPr>
              <a:spLocks/>
            </p:cNvSpPr>
            <p:nvPr/>
          </p:nvSpPr>
          <p:spPr bwMode="auto">
            <a:xfrm rot="-10083800">
              <a:off x="6011863" y="2133600"/>
              <a:ext cx="742950" cy="1368425"/>
            </a:xfrm>
            <a:custGeom>
              <a:avLst/>
              <a:gdLst>
                <a:gd name="T0" fmla="*/ 2147483647 w 468"/>
                <a:gd name="T1" fmla="*/ 0 h 862"/>
                <a:gd name="T2" fmla="*/ 2147483647 w 468"/>
                <a:gd name="T3" fmla="*/ 2147483647 h 862"/>
                <a:gd name="T4" fmla="*/ 2147483647 w 46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468"/>
                <a:gd name="T10" fmla="*/ 0 h 862"/>
                <a:gd name="T11" fmla="*/ 468 w 46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862">
                  <a:moveTo>
                    <a:pt x="377" y="0"/>
                  </a:moveTo>
                  <a:cubicBezTo>
                    <a:pt x="188" y="223"/>
                    <a:pt x="0" y="446"/>
                    <a:pt x="15" y="590"/>
                  </a:cubicBezTo>
                  <a:cubicBezTo>
                    <a:pt x="30" y="734"/>
                    <a:pt x="393" y="817"/>
                    <a:pt x="468" y="86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4" name="Oval 15"/>
            <p:cNvSpPr>
              <a:spLocks noChangeArrowheads="1"/>
            </p:cNvSpPr>
            <p:nvPr/>
          </p:nvSpPr>
          <p:spPr bwMode="auto">
            <a:xfrm>
              <a:off x="3132138" y="3357563"/>
              <a:ext cx="2159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45" name="Oval 16"/>
            <p:cNvSpPr>
              <a:spLocks noChangeArrowheads="1"/>
            </p:cNvSpPr>
            <p:nvPr/>
          </p:nvSpPr>
          <p:spPr bwMode="auto">
            <a:xfrm>
              <a:off x="5940425" y="3357563"/>
              <a:ext cx="2159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214282" y="3214686"/>
            <a:ext cx="1714483" cy="2571766"/>
            <a:chOff x="2460625" y="908050"/>
            <a:chExt cx="4294188" cy="4681538"/>
          </a:xfrm>
        </p:grpSpPr>
        <p:sp>
          <p:nvSpPr>
            <p:cNvPr id="15428" name="Oval 5"/>
            <p:cNvSpPr>
              <a:spLocks noChangeArrowheads="1"/>
            </p:cNvSpPr>
            <p:nvPr/>
          </p:nvSpPr>
          <p:spPr bwMode="auto">
            <a:xfrm>
              <a:off x="2987675" y="908050"/>
              <a:ext cx="3240088" cy="33115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29" name="Line 6"/>
            <p:cNvSpPr>
              <a:spLocks noChangeShapeType="1"/>
            </p:cNvSpPr>
            <p:nvPr/>
          </p:nvSpPr>
          <p:spPr bwMode="auto">
            <a:xfrm flipH="1">
              <a:off x="4211638" y="4149725"/>
              <a:ext cx="73025" cy="1150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0" name="Line 7"/>
            <p:cNvSpPr>
              <a:spLocks noChangeShapeType="1"/>
            </p:cNvSpPr>
            <p:nvPr/>
          </p:nvSpPr>
          <p:spPr bwMode="auto">
            <a:xfrm>
              <a:off x="5076825" y="4149725"/>
              <a:ext cx="71438" cy="1150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1" name="Oval 8"/>
            <p:cNvSpPr>
              <a:spLocks noChangeArrowheads="1"/>
            </p:cNvSpPr>
            <p:nvPr/>
          </p:nvSpPr>
          <p:spPr bwMode="auto">
            <a:xfrm>
              <a:off x="3276600" y="5084763"/>
              <a:ext cx="936625" cy="504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32" name="Oval 9"/>
            <p:cNvSpPr>
              <a:spLocks noChangeArrowheads="1"/>
            </p:cNvSpPr>
            <p:nvPr/>
          </p:nvSpPr>
          <p:spPr bwMode="auto">
            <a:xfrm>
              <a:off x="5148263" y="5084763"/>
              <a:ext cx="936625" cy="504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33" name="Freeform 13"/>
            <p:cNvSpPr>
              <a:spLocks/>
            </p:cNvSpPr>
            <p:nvPr/>
          </p:nvSpPr>
          <p:spPr bwMode="auto">
            <a:xfrm>
              <a:off x="2460625" y="2060575"/>
              <a:ext cx="742950" cy="1368425"/>
            </a:xfrm>
            <a:custGeom>
              <a:avLst/>
              <a:gdLst>
                <a:gd name="T0" fmla="*/ 2147483647 w 468"/>
                <a:gd name="T1" fmla="*/ 0 h 862"/>
                <a:gd name="T2" fmla="*/ 2147483647 w 468"/>
                <a:gd name="T3" fmla="*/ 2147483647 h 862"/>
                <a:gd name="T4" fmla="*/ 2147483647 w 46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468"/>
                <a:gd name="T10" fmla="*/ 0 h 862"/>
                <a:gd name="T11" fmla="*/ 468 w 46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862">
                  <a:moveTo>
                    <a:pt x="377" y="0"/>
                  </a:moveTo>
                  <a:cubicBezTo>
                    <a:pt x="188" y="223"/>
                    <a:pt x="0" y="446"/>
                    <a:pt x="15" y="590"/>
                  </a:cubicBezTo>
                  <a:cubicBezTo>
                    <a:pt x="30" y="734"/>
                    <a:pt x="393" y="817"/>
                    <a:pt x="468" y="86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4" name="Freeform 14"/>
            <p:cNvSpPr>
              <a:spLocks/>
            </p:cNvSpPr>
            <p:nvPr/>
          </p:nvSpPr>
          <p:spPr bwMode="auto">
            <a:xfrm rot="-10083800">
              <a:off x="6011863" y="2133600"/>
              <a:ext cx="742950" cy="1368425"/>
            </a:xfrm>
            <a:custGeom>
              <a:avLst/>
              <a:gdLst>
                <a:gd name="T0" fmla="*/ 2147483647 w 468"/>
                <a:gd name="T1" fmla="*/ 0 h 862"/>
                <a:gd name="T2" fmla="*/ 2147483647 w 468"/>
                <a:gd name="T3" fmla="*/ 2147483647 h 862"/>
                <a:gd name="T4" fmla="*/ 2147483647 w 46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468"/>
                <a:gd name="T10" fmla="*/ 0 h 862"/>
                <a:gd name="T11" fmla="*/ 468 w 46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862">
                  <a:moveTo>
                    <a:pt x="377" y="0"/>
                  </a:moveTo>
                  <a:cubicBezTo>
                    <a:pt x="188" y="223"/>
                    <a:pt x="0" y="446"/>
                    <a:pt x="15" y="590"/>
                  </a:cubicBezTo>
                  <a:cubicBezTo>
                    <a:pt x="30" y="734"/>
                    <a:pt x="393" y="817"/>
                    <a:pt x="468" y="86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5" name="Oval 15"/>
            <p:cNvSpPr>
              <a:spLocks noChangeArrowheads="1"/>
            </p:cNvSpPr>
            <p:nvPr/>
          </p:nvSpPr>
          <p:spPr bwMode="auto">
            <a:xfrm>
              <a:off x="3132138" y="3357563"/>
              <a:ext cx="2159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36" name="Oval 16"/>
            <p:cNvSpPr>
              <a:spLocks noChangeArrowheads="1"/>
            </p:cNvSpPr>
            <p:nvPr/>
          </p:nvSpPr>
          <p:spPr bwMode="auto">
            <a:xfrm>
              <a:off x="5940425" y="3357563"/>
              <a:ext cx="2159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Группа 51"/>
          <p:cNvGrpSpPr>
            <a:grpSpLocks/>
          </p:cNvGrpSpPr>
          <p:nvPr/>
        </p:nvGrpSpPr>
        <p:grpSpPr bwMode="auto">
          <a:xfrm>
            <a:off x="1643063" y="0"/>
            <a:ext cx="2286000" cy="2857500"/>
            <a:chOff x="2460625" y="908050"/>
            <a:chExt cx="4294188" cy="4681538"/>
          </a:xfrm>
        </p:grpSpPr>
        <p:sp>
          <p:nvSpPr>
            <p:cNvPr id="15419" name="Oval 5"/>
            <p:cNvSpPr>
              <a:spLocks noChangeArrowheads="1"/>
            </p:cNvSpPr>
            <p:nvPr/>
          </p:nvSpPr>
          <p:spPr bwMode="auto">
            <a:xfrm>
              <a:off x="2987675" y="908050"/>
              <a:ext cx="3240088" cy="33115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20" name="Line 6"/>
            <p:cNvSpPr>
              <a:spLocks noChangeShapeType="1"/>
            </p:cNvSpPr>
            <p:nvPr/>
          </p:nvSpPr>
          <p:spPr bwMode="auto">
            <a:xfrm flipH="1">
              <a:off x="4211638" y="4149725"/>
              <a:ext cx="73025" cy="1150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1" name="Line 7"/>
            <p:cNvSpPr>
              <a:spLocks noChangeShapeType="1"/>
            </p:cNvSpPr>
            <p:nvPr/>
          </p:nvSpPr>
          <p:spPr bwMode="auto">
            <a:xfrm>
              <a:off x="5076825" y="4149725"/>
              <a:ext cx="71438" cy="1150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2" name="Oval 8"/>
            <p:cNvSpPr>
              <a:spLocks noChangeArrowheads="1"/>
            </p:cNvSpPr>
            <p:nvPr/>
          </p:nvSpPr>
          <p:spPr bwMode="auto">
            <a:xfrm>
              <a:off x="3276600" y="5084763"/>
              <a:ext cx="936625" cy="504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23" name="Oval 9"/>
            <p:cNvSpPr>
              <a:spLocks noChangeArrowheads="1"/>
            </p:cNvSpPr>
            <p:nvPr/>
          </p:nvSpPr>
          <p:spPr bwMode="auto">
            <a:xfrm>
              <a:off x="5148263" y="5084763"/>
              <a:ext cx="936625" cy="504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24" name="Freeform 13"/>
            <p:cNvSpPr>
              <a:spLocks/>
            </p:cNvSpPr>
            <p:nvPr/>
          </p:nvSpPr>
          <p:spPr bwMode="auto">
            <a:xfrm>
              <a:off x="2460625" y="2060575"/>
              <a:ext cx="742950" cy="1368425"/>
            </a:xfrm>
            <a:custGeom>
              <a:avLst/>
              <a:gdLst>
                <a:gd name="T0" fmla="*/ 2147483647 w 468"/>
                <a:gd name="T1" fmla="*/ 0 h 862"/>
                <a:gd name="T2" fmla="*/ 2147483647 w 468"/>
                <a:gd name="T3" fmla="*/ 2147483647 h 862"/>
                <a:gd name="T4" fmla="*/ 2147483647 w 46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468"/>
                <a:gd name="T10" fmla="*/ 0 h 862"/>
                <a:gd name="T11" fmla="*/ 468 w 46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862">
                  <a:moveTo>
                    <a:pt x="377" y="0"/>
                  </a:moveTo>
                  <a:cubicBezTo>
                    <a:pt x="188" y="223"/>
                    <a:pt x="0" y="446"/>
                    <a:pt x="15" y="590"/>
                  </a:cubicBezTo>
                  <a:cubicBezTo>
                    <a:pt x="30" y="734"/>
                    <a:pt x="393" y="817"/>
                    <a:pt x="468" y="86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5" name="Freeform 14"/>
            <p:cNvSpPr>
              <a:spLocks/>
            </p:cNvSpPr>
            <p:nvPr/>
          </p:nvSpPr>
          <p:spPr bwMode="auto">
            <a:xfrm rot="-10083800">
              <a:off x="6011863" y="2133600"/>
              <a:ext cx="742950" cy="1368425"/>
            </a:xfrm>
            <a:custGeom>
              <a:avLst/>
              <a:gdLst>
                <a:gd name="T0" fmla="*/ 2147483647 w 468"/>
                <a:gd name="T1" fmla="*/ 0 h 862"/>
                <a:gd name="T2" fmla="*/ 2147483647 w 468"/>
                <a:gd name="T3" fmla="*/ 2147483647 h 862"/>
                <a:gd name="T4" fmla="*/ 2147483647 w 46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468"/>
                <a:gd name="T10" fmla="*/ 0 h 862"/>
                <a:gd name="T11" fmla="*/ 468 w 46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862">
                  <a:moveTo>
                    <a:pt x="377" y="0"/>
                  </a:moveTo>
                  <a:cubicBezTo>
                    <a:pt x="188" y="223"/>
                    <a:pt x="0" y="446"/>
                    <a:pt x="15" y="590"/>
                  </a:cubicBezTo>
                  <a:cubicBezTo>
                    <a:pt x="30" y="734"/>
                    <a:pt x="393" y="817"/>
                    <a:pt x="468" y="86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6" name="Oval 15"/>
            <p:cNvSpPr>
              <a:spLocks noChangeArrowheads="1"/>
            </p:cNvSpPr>
            <p:nvPr/>
          </p:nvSpPr>
          <p:spPr bwMode="auto">
            <a:xfrm>
              <a:off x="3132138" y="3357563"/>
              <a:ext cx="2159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27" name="Oval 16"/>
            <p:cNvSpPr>
              <a:spLocks noChangeArrowheads="1"/>
            </p:cNvSpPr>
            <p:nvPr/>
          </p:nvSpPr>
          <p:spPr bwMode="auto">
            <a:xfrm>
              <a:off x="5940425" y="3357563"/>
              <a:ext cx="2159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Группа 61"/>
          <p:cNvGrpSpPr>
            <a:grpSpLocks/>
          </p:cNvGrpSpPr>
          <p:nvPr/>
        </p:nvGrpSpPr>
        <p:grpSpPr bwMode="auto">
          <a:xfrm>
            <a:off x="3357563" y="0"/>
            <a:ext cx="2286000" cy="2857500"/>
            <a:chOff x="2460625" y="908050"/>
            <a:chExt cx="4294188" cy="4681538"/>
          </a:xfrm>
        </p:grpSpPr>
        <p:sp>
          <p:nvSpPr>
            <p:cNvPr id="15410" name="Oval 5"/>
            <p:cNvSpPr>
              <a:spLocks noChangeArrowheads="1"/>
            </p:cNvSpPr>
            <p:nvPr/>
          </p:nvSpPr>
          <p:spPr bwMode="auto">
            <a:xfrm>
              <a:off x="2987675" y="908050"/>
              <a:ext cx="3240088" cy="33115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1" name="Line 6"/>
            <p:cNvSpPr>
              <a:spLocks noChangeShapeType="1"/>
            </p:cNvSpPr>
            <p:nvPr/>
          </p:nvSpPr>
          <p:spPr bwMode="auto">
            <a:xfrm flipH="1">
              <a:off x="4211638" y="4149725"/>
              <a:ext cx="73025" cy="1150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2" name="Line 7"/>
            <p:cNvSpPr>
              <a:spLocks noChangeShapeType="1"/>
            </p:cNvSpPr>
            <p:nvPr/>
          </p:nvSpPr>
          <p:spPr bwMode="auto">
            <a:xfrm>
              <a:off x="5076825" y="4149725"/>
              <a:ext cx="71438" cy="1150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3" name="Oval 8"/>
            <p:cNvSpPr>
              <a:spLocks noChangeArrowheads="1"/>
            </p:cNvSpPr>
            <p:nvPr/>
          </p:nvSpPr>
          <p:spPr bwMode="auto">
            <a:xfrm>
              <a:off x="3276600" y="5084763"/>
              <a:ext cx="936625" cy="504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4" name="Oval 9"/>
            <p:cNvSpPr>
              <a:spLocks noChangeArrowheads="1"/>
            </p:cNvSpPr>
            <p:nvPr/>
          </p:nvSpPr>
          <p:spPr bwMode="auto">
            <a:xfrm>
              <a:off x="5148263" y="5084763"/>
              <a:ext cx="936625" cy="504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5" name="Freeform 13"/>
            <p:cNvSpPr>
              <a:spLocks/>
            </p:cNvSpPr>
            <p:nvPr/>
          </p:nvSpPr>
          <p:spPr bwMode="auto">
            <a:xfrm>
              <a:off x="2460625" y="2060575"/>
              <a:ext cx="742950" cy="1368425"/>
            </a:xfrm>
            <a:custGeom>
              <a:avLst/>
              <a:gdLst>
                <a:gd name="T0" fmla="*/ 2147483647 w 468"/>
                <a:gd name="T1" fmla="*/ 0 h 862"/>
                <a:gd name="T2" fmla="*/ 2147483647 w 468"/>
                <a:gd name="T3" fmla="*/ 2147483647 h 862"/>
                <a:gd name="T4" fmla="*/ 2147483647 w 46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468"/>
                <a:gd name="T10" fmla="*/ 0 h 862"/>
                <a:gd name="T11" fmla="*/ 468 w 46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862">
                  <a:moveTo>
                    <a:pt x="377" y="0"/>
                  </a:moveTo>
                  <a:cubicBezTo>
                    <a:pt x="188" y="223"/>
                    <a:pt x="0" y="446"/>
                    <a:pt x="15" y="590"/>
                  </a:cubicBezTo>
                  <a:cubicBezTo>
                    <a:pt x="30" y="734"/>
                    <a:pt x="393" y="817"/>
                    <a:pt x="468" y="86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6" name="Freeform 14"/>
            <p:cNvSpPr>
              <a:spLocks/>
            </p:cNvSpPr>
            <p:nvPr/>
          </p:nvSpPr>
          <p:spPr bwMode="auto">
            <a:xfrm rot="-10083800">
              <a:off x="6011863" y="2133600"/>
              <a:ext cx="742950" cy="1368425"/>
            </a:xfrm>
            <a:custGeom>
              <a:avLst/>
              <a:gdLst>
                <a:gd name="T0" fmla="*/ 2147483647 w 468"/>
                <a:gd name="T1" fmla="*/ 0 h 862"/>
                <a:gd name="T2" fmla="*/ 2147483647 w 468"/>
                <a:gd name="T3" fmla="*/ 2147483647 h 862"/>
                <a:gd name="T4" fmla="*/ 2147483647 w 46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468"/>
                <a:gd name="T10" fmla="*/ 0 h 862"/>
                <a:gd name="T11" fmla="*/ 468 w 46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862">
                  <a:moveTo>
                    <a:pt x="377" y="0"/>
                  </a:moveTo>
                  <a:cubicBezTo>
                    <a:pt x="188" y="223"/>
                    <a:pt x="0" y="446"/>
                    <a:pt x="15" y="590"/>
                  </a:cubicBezTo>
                  <a:cubicBezTo>
                    <a:pt x="30" y="734"/>
                    <a:pt x="393" y="817"/>
                    <a:pt x="468" y="86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7" name="Oval 15"/>
            <p:cNvSpPr>
              <a:spLocks noChangeArrowheads="1"/>
            </p:cNvSpPr>
            <p:nvPr/>
          </p:nvSpPr>
          <p:spPr bwMode="auto">
            <a:xfrm>
              <a:off x="3132138" y="3357563"/>
              <a:ext cx="2159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8" name="Oval 16"/>
            <p:cNvSpPr>
              <a:spLocks noChangeArrowheads="1"/>
            </p:cNvSpPr>
            <p:nvPr/>
          </p:nvSpPr>
          <p:spPr bwMode="auto">
            <a:xfrm>
              <a:off x="5940425" y="3357563"/>
              <a:ext cx="2159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Группа 71"/>
          <p:cNvGrpSpPr>
            <a:grpSpLocks/>
          </p:cNvGrpSpPr>
          <p:nvPr/>
        </p:nvGrpSpPr>
        <p:grpSpPr bwMode="auto">
          <a:xfrm>
            <a:off x="5143500" y="0"/>
            <a:ext cx="2286000" cy="2857500"/>
            <a:chOff x="2460625" y="908050"/>
            <a:chExt cx="4294188" cy="4681538"/>
          </a:xfrm>
        </p:grpSpPr>
        <p:sp>
          <p:nvSpPr>
            <p:cNvPr id="15401" name="Oval 5"/>
            <p:cNvSpPr>
              <a:spLocks noChangeArrowheads="1"/>
            </p:cNvSpPr>
            <p:nvPr/>
          </p:nvSpPr>
          <p:spPr bwMode="auto">
            <a:xfrm>
              <a:off x="2987675" y="908050"/>
              <a:ext cx="3240088" cy="33115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2" name="Line 6"/>
            <p:cNvSpPr>
              <a:spLocks noChangeShapeType="1"/>
            </p:cNvSpPr>
            <p:nvPr/>
          </p:nvSpPr>
          <p:spPr bwMode="auto">
            <a:xfrm flipH="1">
              <a:off x="4211638" y="4149725"/>
              <a:ext cx="73025" cy="1150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3" name="Line 7"/>
            <p:cNvSpPr>
              <a:spLocks noChangeShapeType="1"/>
            </p:cNvSpPr>
            <p:nvPr/>
          </p:nvSpPr>
          <p:spPr bwMode="auto">
            <a:xfrm>
              <a:off x="5076825" y="4149725"/>
              <a:ext cx="71438" cy="1150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4" name="Oval 8"/>
            <p:cNvSpPr>
              <a:spLocks noChangeArrowheads="1"/>
            </p:cNvSpPr>
            <p:nvPr/>
          </p:nvSpPr>
          <p:spPr bwMode="auto">
            <a:xfrm>
              <a:off x="3276600" y="5084763"/>
              <a:ext cx="936625" cy="504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5" name="Oval 9"/>
            <p:cNvSpPr>
              <a:spLocks noChangeArrowheads="1"/>
            </p:cNvSpPr>
            <p:nvPr/>
          </p:nvSpPr>
          <p:spPr bwMode="auto">
            <a:xfrm>
              <a:off x="5148263" y="5084763"/>
              <a:ext cx="936625" cy="504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6" name="Freeform 13"/>
            <p:cNvSpPr>
              <a:spLocks/>
            </p:cNvSpPr>
            <p:nvPr/>
          </p:nvSpPr>
          <p:spPr bwMode="auto">
            <a:xfrm>
              <a:off x="2460625" y="2060575"/>
              <a:ext cx="742950" cy="1368425"/>
            </a:xfrm>
            <a:custGeom>
              <a:avLst/>
              <a:gdLst>
                <a:gd name="T0" fmla="*/ 2147483647 w 468"/>
                <a:gd name="T1" fmla="*/ 0 h 862"/>
                <a:gd name="T2" fmla="*/ 2147483647 w 468"/>
                <a:gd name="T3" fmla="*/ 2147483647 h 862"/>
                <a:gd name="T4" fmla="*/ 2147483647 w 46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468"/>
                <a:gd name="T10" fmla="*/ 0 h 862"/>
                <a:gd name="T11" fmla="*/ 468 w 46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862">
                  <a:moveTo>
                    <a:pt x="377" y="0"/>
                  </a:moveTo>
                  <a:cubicBezTo>
                    <a:pt x="188" y="223"/>
                    <a:pt x="0" y="446"/>
                    <a:pt x="15" y="590"/>
                  </a:cubicBezTo>
                  <a:cubicBezTo>
                    <a:pt x="30" y="734"/>
                    <a:pt x="393" y="817"/>
                    <a:pt x="468" y="86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7" name="Freeform 14"/>
            <p:cNvSpPr>
              <a:spLocks/>
            </p:cNvSpPr>
            <p:nvPr/>
          </p:nvSpPr>
          <p:spPr bwMode="auto">
            <a:xfrm rot="-10083800">
              <a:off x="6011863" y="2133600"/>
              <a:ext cx="742950" cy="1368425"/>
            </a:xfrm>
            <a:custGeom>
              <a:avLst/>
              <a:gdLst>
                <a:gd name="T0" fmla="*/ 2147483647 w 468"/>
                <a:gd name="T1" fmla="*/ 0 h 862"/>
                <a:gd name="T2" fmla="*/ 2147483647 w 468"/>
                <a:gd name="T3" fmla="*/ 2147483647 h 862"/>
                <a:gd name="T4" fmla="*/ 2147483647 w 46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468"/>
                <a:gd name="T10" fmla="*/ 0 h 862"/>
                <a:gd name="T11" fmla="*/ 468 w 46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862">
                  <a:moveTo>
                    <a:pt x="377" y="0"/>
                  </a:moveTo>
                  <a:cubicBezTo>
                    <a:pt x="188" y="223"/>
                    <a:pt x="0" y="446"/>
                    <a:pt x="15" y="590"/>
                  </a:cubicBezTo>
                  <a:cubicBezTo>
                    <a:pt x="30" y="734"/>
                    <a:pt x="393" y="817"/>
                    <a:pt x="468" y="86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8" name="Oval 15"/>
            <p:cNvSpPr>
              <a:spLocks noChangeArrowheads="1"/>
            </p:cNvSpPr>
            <p:nvPr/>
          </p:nvSpPr>
          <p:spPr bwMode="auto">
            <a:xfrm>
              <a:off x="3132138" y="3357563"/>
              <a:ext cx="2159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9" name="Oval 16"/>
            <p:cNvSpPr>
              <a:spLocks noChangeArrowheads="1"/>
            </p:cNvSpPr>
            <p:nvPr/>
          </p:nvSpPr>
          <p:spPr bwMode="auto">
            <a:xfrm>
              <a:off x="5940425" y="3357563"/>
              <a:ext cx="2159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Группа 81"/>
          <p:cNvGrpSpPr>
            <a:grpSpLocks/>
          </p:cNvGrpSpPr>
          <p:nvPr/>
        </p:nvGrpSpPr>
        <p:grpSpPr bwMode="auto">
          <a:xfrm>
            <a:off x="7000875" y="0"/>
            <a:ext cx="2286000" cy="2857500"/>
            <a:chOff x="2460625" y="908050"/>
            <a:chExt cx="4294188" cy="4681538"/>
          </a:xfrm>
        </p:grpSpPr>
        <p:sp>
          <p:nvSpPr>
            <p:cNvPr id="15392" name="Oval 5"/>
            <p:cNvSpPr>
              <a:spLocks noChangeArrowheads="1"/>
            </p:cNvSpPr>
            <p:nvPr/>
          </p:nvSpPr>
          <p:spPr bwMode="auto">
            <a:xfrm>
              <a:off x="2987675" y="908050"/>
              <a:ext cx="3240088" cy="33115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3" name="Line 6"/>
            <p:cNvSpPr>
              <a:spLocks noChangeShapeType="1"/>
            </p:cNvSpPr>
            <p:nvPr/>
          </p:nvSpPr>
          <p:spPr bwMode="auto">
            <a:xfrm flipH="1">
              <a:off x="4211638" y="4149725"/>
              <a:ext cx="73025" cy="1150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4" name="Line 7"/>
            <p:cNvSpPr>
              <a:spLocks noChangeShapeType="1"/>
            </p:cNvSpPr>
            <p:nvPr/>
          </p:nvSpPr>
          <p:spPr bwMode="auto">
            <a:xfrm>
              <a:off x="5076825" y="4149725"/>
              <a:ext cx="71438" cy="1150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5" name="Oval 8"/>
            <p:cNvSpPr>
              <a:spLocks noChangeArrowheads="1"/>
            </p:cNvSpPr>
            <p:nvPr/>
          </p:nvSpPr>
          <p:spPr bwMode="auto">
            <a:xfrm>
              <a:off x="3276600" y="5084763"/>
              <a:ext cx="936625" cy="504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6" name="Oval 9"/>
            <p:cNvSpPr>
              <a:spLocks noChangeArrowheads="1"/>
            </p:cNvSpPr>
            <p:nvPr/>
          </p:nvSpPr>
          <p:spPr bwMode="auto">
            <a:xfrm>
              <a:off x="5148263" y="5084763"/>
              <a:ext cx="936625" cy="504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7" name="Freeform 13"/>
            <p:cNvSpPr>
              <a:spLocks/>
            </p:cNvSpPr>
            <p:nvPr/>
          </p:nvSpPr>
          <p:spPr bwMode="auto">
            <a:xfrm>
              <a:off x="2460625" y="2060575"/>
              <a:ext cx="742950" cy="1368425"/>
            </a:xfrm>
            <a:custGeom>
              <a:avLst/>
              <a:gdLst>
                <a:gd name="T0" fmla="*/ 2147483647 w 468"/>
                <a:gd name="T1" fmla="*/ 0 h 862"/>
                <a:gd name="T2" fmla="*/ 2147483647 w 468"/>
                <a:gd name="T3" fmla="*/ 2147483647 h 862"/>
                <a:gd name="T4" fmla="*/ 2147483647 w 46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468"/>
                <a:gd name="T10" fmla="*/ 0 h 862"/>
                <a:gd name="T11" fmla="*/ 468 w 46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862">
                  <a:moveTo>
                    <a:pt x="377" y="0"/>
                  </a:moveTo>
                  <a:cubicBezTo>
                    <a:pt x="188" y="223"/>
                    <a:pt x="0" y="446"/>
                    <a:pt x="15" y="590"/>
                  </a:cubicBezTo>
                  <a:cubicBezTo>
                    <a:pt x="30" y="734"/>
                    <a:pt x="393" y="817"/>
                    <a:pt x="468" y="86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8" name="Freeform 14"/>
            <p:cNvSpPr>
              <a:spLocks/>
            </p:cNvSpPr>
            <p:nvPr/>
          </p:nvSpPr>
          <p:spPr bwMode="auto">
            <a:xfrm rot="-10083800">
              <a:off x="6011863" y="2133600"/>
              <a:ext cx="742950" cy="1368425"/>
            </a:xfrm>
            <a:custGeom>
              <a:avLst/>
              <a:gdLst>
                <a:gd name="T0" fmla="*/ 2147483647 w 468"/>
                <a:gd name="T1" fmla="*/ 0 h 862"/>
                <a:gd name="T2" fmla="*/ 2147483647 w 468"/>
                <a:gd name="T3" fmla="*/ 2147483647 h 862"/>
                <a:gd name="T4" fmla="*/ 2147483647 w 46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468"/>
                <a:gd name="T10" fmla="*/ 0 h 862"/>
                <a:gd name="T11" fmla="*/ 468 w 46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862">
                  <a:moveTo>
                    <a:pt x="377" y="0"/>
                  </a:moveTo>
                  <a:cubicBezTo>
                    <a:pt x="188" y="223"/>
                    <a:pt x="0" y="446"/>
                    <a:pt x="15" y="590"/>
                  </a:cubicBezTo>
                  <a:cubicBezTo>
                    <a:pt x="30" y="734"/>
                    <a:pt x="393" y="817"/>
                    <a:pt x="468" y="86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9" name="Oval 15"/>
            <p:cNvSpPr>
              <a:spLocks noChangeArrowheads="1"/>
            </p:cNvSpPr>
            <p:nvPr/>
          </p:nvSpPr>
          <p:spPr bwMode="auto">
            <a:xfrm>
              <a:off x="3132138" y="3357563"/>
              <a:ext cx="2159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0" name="Oval 16"/>
            <p:cNvSpPr>
              <a:spLocks noChangeArrowheads="1"/>
            </p:cNvSpPr>
            <p:nvPr/>
          </p:nvSpPr>
          <p:spPr bwMode="auto">
            <a:xfrm>
              <a:off x="5940425" y="3357563"/>
              <a:ext cx="2159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68" name="TextBox 91"/>
          <p:cNvSpPr txBox="1">
            <a:spLocks noChangeArrowheads="1"/>
          </p:cNvSpPr>
          <p:nvPr/>
        </p:nvSpPr>
        <p:spPr bwMode="auto">
          <a:xfrm>
            <a:off x="714348" y="3286124"/>
            <a:ext cx="1571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dirty="0"/>
              <a:t>И</a:t>
            </a:r>
          </a:p>
        </p:txBody>
      </p:sp>
      <p:grpSp>
        <p:nvGrpSpPr>
          <p:cNvPr id="8" name="Группа 97"/>
          <p:cNvGrpSpPr>
            <a:grpSpLocks/>
          </p:cNvGrpSpPr>
          <p:nvPr/>
        </p:nvGrpSpPr>
        <p:grpSpPr bwMode="auto">
          <a:xfrm>
            <a:off x="500034" y="4357694"/>
            <a:ext cx="1079322" cy="1031756"/>
            <a:chOff x="1266121" y="4227409"/>
            <a:chExt cx="3211581" cy="912582"/>
          </a:xfrm>
        </p:grpSpPr>
        <p:cxnSp>
          <p:nvCxnSpPr>
            <p:cNvPr id="94" name="Прямая соединительная линия 93"/>
            <p:cNvCxnSpPr>
              <a:stCxn id="15436" idx="6"/>
            </p:cNvCxnSpPr>
            <p:nvPr/>
          </p:nvCxnSpPr>
          <p:spPr>
            <a:xfrm flipV="1">
              <a:off x="1266121" y="4286255"/>
              <a:ext cx="2096370" cy="39241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Равнобедренный треугольник 96"/>
            <p:cNvSpPr/>
            <p:nvPr/>
          </p:nvSpPr>
          <p:spPr>
            <a:xfrm rot="8244365">
              <a:off x="3688945" y="4227409"/>
              <a:ext cx="788757" cy="912582"/>
            </a:xfrm>
            <a:prstGeom prst="triangle">
              <a:avLst>
                <a:gd name="adj" fmla="val 753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9" name="Группа 104"/>
          <p:cNvGrpSpPr>
            <a:grpSpLocks/>
          </p:cNvGrpSpPr>
          <p:nvPr/>
        </p:nvGrpSpPr>
        <p:grpSpPr bwMode="auto">
          <a:xfrm>
            <a:off x="357188" y="857250"/>
            <a:ext cx="1490662" cy="1100138"/>
            <a:chOff x="2949340" y="4286256"/>
            <a:chExt cx="1490682" cy="1099434"/>
          </a:xfrm>
        </p:grpSpPr>
        <p:cxnSp>
          <p:nvCxnSpPr>
            <p:cNvPr id="106" name="Прямая соединительная линия 105"/>
            <p:cNvCxnSpPr/>
            <p:nvPr/>
          </p:nvCxnSpPr>
          <p:spPr>
            <a:xfrm flipV="1">
              <a:off x="2949340" y="4286256"/>
              <a:ext cx="1050939" cy="840837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Равнобедренный треугольник 106"/>
            <p:cNvSpPr/>
            <p:nvPr/>
          </p:nvSpPr>
          <p:spPr>
            <a:xfrm rot="8244365">
              <a:off x="3939953" y="4314813"/>
              <a:ext cx="500069" cy="1070877"/>
            </a:xfrm>
            <a:prstGeom prst="triangle">
              <a:avLst/>
            </a:prstGeom>
            <a:solidFill>
              <a:srgbClr val="0000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0" name="Группа 107"/>
          <p:cNvGrpSpPr>
            <a:grpSpLocks/>
          </p:cNvGrpSpPr>
          <p:nvPr/>
        </p:nvGrpSpPr>
        <p:grpSpPr bwMode="auto">
          <a:xfrm>
            <a:off x="5500688" y="928688"/>
            <a:ext cx="1490662" cy="1100137"/>
            <a:chOff x="2949340" y="4286256"/>
            <a:chExt cx="1490682" cy="1099434"/>
          </a:xfrm>
        </p:grpSpPr>
        <p:cxnSp>
          <p:nvCxnSpPr>
            <p:cNvPr id="109" name="Прямая соединительная линия 108"/>
            <p:cNvCxnSpPr/>
            <p:nvPr/>
          </p:nvCxnSpPr>
          <p:spPr>
            <a:xfrm flipV="1">
              <a:off x="2949340" y="4286256"/>
              <a:ext cx="1050939" cy="840837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Равнобедренный треугольник 109"/>
            <p:cNvSpPr/>
            <p:nvPr/>
          </p:nvSpPr>
          <p:spPr>
            <a:xfrm rot="8244365">
              <a:off x="3939953" y="4314813"/>
              <a:ext cx="500069" cy="1070877"/>
            </a:xfrm>
            <a:prstGeom prst="triangle">
              <a:avLst/>
            </a:prstGeom>
            <a:solidFill>
              <a:srgbClr val="0000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1" name="Группа 110"/>
          <p:cNvGrpSpPr>
            <a:grpSpLocks/>
          </p:cNvGrpSpPr>
          <p:nvPr/>
        </p:nvGrpSpPr>
        <p:grpSpPr bwMode="auto">
          <a:xfrm>
            <a:off x="3786188" y="785813"/>
            <a:ext cx="1490662" cy="1100137"/>
            <a:chOff x="2949340" y="4286256"/>
            <a:chExt cx="1490682" cy="1099434"/>
          </a:xfrm>
        </p:grpSpPr>
        <p:cxnSp>
          <p:nvCxnSpPr>
            <p:cNvPr id="112" name="Прямая соединительная линия 111"/>
            <p:cNvCxnSpPr/>
            <p:nvPr/>
          </p:nvCxnSpPr>
          <p:spPr>
            <a:xfrm flipV="1">
              <a:off x="2949340" y="4286256"/>
              <a:ext cx="1050939" cy="840837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Равнобедренный треугольник 112"/>
            <p:cNvSpPr/>
            <p:nvPr/>
          </p:nvSpPr>
          <p:spPr>
            <a:xfrm rot="8244365">
              <a:off x="3939953" y="4314813"/>
              <a:ext cx="500069" cy="1070877"/>
            </a:xfrm>
            <a:prstGeom prst="triangle">
              <a:avLst/>
            </a:prstGeom>
            <a:solidFill>
              <a:srgbClr val="0000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2" name="Группа 113"/>
          <p:cNvGrpSpPr>
            <a:grpSpLocks/>
          </p:cNvGrpSpPr>
          <p:nvPr/>
        </p:nvGrpSpPr>
        <p:grpSpPr bwMode="auto">
          <a:xfrm>
            <a:off x="2071688" y="928688"/>
            <a:ext cx="1490662" cy="1100137"/>
            <a:chOff x="2949340" y="4286256"/>
            <a:chExt cx="1490682" cy="1099434"/>
          </a:xfrm>
        </p:grpSpPr>
        <p:cxnSp>
          <p:nvCxnSpPr>
            <p:cNvPr id="115" name="Прямая соединительная линия 114"/>
            <p:cNvCxnSpPr/>
            <p:nvPr/>
          </p:nvCxnSpPr>
          <p:spPr>
            <a:xfrm flipV="1">
              <a:off x="2949340" y="4286256"/>
              <a:ext cx="1050939" cy="840837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Равнобедренный треугольник 115"/>
            <p:cNvSpPr/>
            <p:nvPr/>
          </p:nvSpPr>
          <p:spPr>
            <a:xfrm rot="8244365">
              <a:off x="3939953" y="4314813"/>
              <a:ext cx="500069" cy="1070877"/>
            </a:xfrm>
            <a:prstGeom prst="triangle">
              <a:avLst/>
            </a:prstGeom>
            <a:solidFill>
              <a:srgbClr val="0000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3" name="Группа 116"/>
          <p:cNvGrpSpPr>
            <a:grpSpLocks/>
          </p:cNvGrpSpPr>
          <p:nvPr/>
        </p:nvGrpSpPr>
        <p:grpSpPr bwMode="auto">
          <a:xfrm>
            <a:off x="7358063" y="928688"/>
            <a:ext cx="1490662" cy="1100137"/>
            <a:chOff x="2949340" y="4286256"/>
            <a:chExt cx="1490682" cy="1099434"/>
          </a:xfrm>
        </p:grpSpPr>
        <p:cxnSp>
          <p:nvCxnSpPr>
            <p:cNvPr id="118" name="Прямая соединительная линия 117"/>
            <p:cNvCxnSpPr/>
            <p:nvPr/>
          </p:nvCxnSpPr>
          <p:spPr>
            <a:xfrm flipV="1">
              <a:off x="2949340" y="4286256"/>
              <a:ext cx="1050939" cy="840837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Равнобедренный треугольник 118"/>
            <p:cNvSpPr/>
            <p:nvPr/>
          </p:nvSpPr>
          <p:spPr>
            <a:xfrm rot="8244365">
              <a:off x="3939953" y="4314813"/>
              <a:ext cx="500069" cy="1070877"/>
            </a:xfrm>
            <a:prstGeom prst="triangle">
              <a:avLst/>
            </a:prstGeom>
            <a:solidFill>
              <a:srgbClr val="0000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375" name="TextBox 119"/>
          <p:cNvSpPr txBox="1">
            <a:spLocks noChangeArrowheads="1"/>
          </p:cNvSpPr>
          <p:nvPr/>
        </p:nvSpPr>
        <p:spPr bwMode="auto">
          <a:xfrm>
            <a:off x="642938" y="142875"/>
            <a:ext cx="928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/>
              <a:t>А</a:t>
            </a:r>
          </a:p>
        </p:txBody>
      </p:sp>
      <p:sp>
        <p:nvSpPr>
          <p:cNvPr id="15376" name="Прямоугольник 120"/>
          <p:cNvSpPr>
            <a:spLocks noChangeArrowheads="1"/>
          </p:cNvSpPr>
          <p:nvPr/>
        </p:nvSpPr>
        <p:spPr bwMode="auto">
          <a:xfrm>
            <a:off x="2428875" y="142875"/>
            <a:ext cx="723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/>
              <a:t>О</a:t>
            </a:r>
          </a:p>
        </p:txBody>
      </p:sp>
      <p:sp>
        <p:nvSpPr>
          <p:cNvPr id="15377" name="TextBox 121"/>
          <p:cNvSpPr txBox="1">
            <a:spLocks noChangeArrowheads="1"/>
          </p:cNvSpPr>
          <p:nvPr/>
        </p:nvSpPr>
        <p:spPr bwMode="auto">
          <a:xfrm>
            <a:off x="4143375" y="214313"/>
            <a:ext cx="857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/>
              <a:t>Э</a:t>
            </a:r>
          </a:p>
        </p:txBody>
      </p:sp>
      <p:sp>
        <p:nvSpPr>
          <p:cNvPr id="15378" name="TextBox 122"/>
          <p:cNvSpPr txBox="1">
            <a:spLocks noChangeArrowheads="1"/>
          </p:cNvSpPr>
          <p:nvPr/>
        </p:nvSpPr>
        <p:spPr bwMode="auto">
          <a:xfrm>
            <a:off x="5929313" y="357188"/>
            <a:ext cx="928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/>
              <a:t>У</a:t>
            </a:r>
          </a:p>
        </p:txBody>
      </p:sp>
      <p:sp>
        <p:nvSpPr>
          <p:cNvPr id="15379" name="TextBox 123"/>
          <p:cNvSpPr txBox="1">
            <a:spLocks noChangeArrowheads="1"/>
          </p:cNvSpPr>
          <p:nvPr/>
        </p:nvSpPr>
        <p:spPr bwMode="auto">
          <a:xfrm>
            <a:off x="7786688" y="285750"/>
            <a:ext cx="10715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Ы</a:t>
            </a:r>
          </a:p>
        </p:txBody>
      </p:sp>
      <p:grpSp>
        <p:nvGrpSpPr>
          <p:cNvPr id="14" name="Группа 11"/>
          <p:cNvGrpSpPr>
            <a:grpSpLocks/>
          </p:cNvGrpSpPr>
          <p:nvPr/>
        </p:nvGrpSpPr>
        <p:grpSpPr bwMode="auto">
          <a:xfrm>
            <a:off x="7143768" y="3286124"/>
            <a:ext cx="1714483" cy="2571766"/>
            <a:chOff x="2460625" y="908050"/>
            <a:chExt cx="4294188" cy="4681538"/>
          </a:xfrm>
        </p:grpSpPr>
        <p:sp>
          <p:nvSpPr>
            <p:cNvPr id="87" name="Oval 5"/>
            <p:cNvSpPr>
              <a:spLocks noChangeArrowheads="1"/>
            </p:cNvSpPr>
            <p:nvPr/>
          </p:nvSpPr>
          <p:spPr bwMode="auto">
            <a:xfrm>
              <a:off x="2987675" y="908050"/>
              <a:ext cx="3240088" cy="33115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Line 6"/>
            <p:cNvSpPr>
              <a:spLocks noChangeShapeType="1"/>
            </p:cNvSpPr>
            <p:nvPr/>
          </p:nvSpPr>
          <p:spPr bwMode="auto">
            <a:xfrm flipH="1">
              <a:off x="4211638" y="4149725"/>
              <a:ext cx="73025" cy="1150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Line 7"/>
            <p:cNvSpPr>
              <a:spLocks noChangeShapeType="1"/>
            </p:cNvSpPr>
            <p:nvPr/>
          </p:nvSpPr>
          <p:spPr bwMode="auto">
            <a:xfrm>
              <a:off x="5076825" y="4149725"/>
              <a:ext cx="71438" cy="1150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Oval 8"/>
            <p:cNvSpPr>
              <a:spLocks noChangeArrowheads="1"/>
            </p:cNvSpPr>
            <p:nvPr/>
          </p:nvSpPr>
          <p:spPr bwMode="auto">
            <a:xfrm>
              <a:off x="3276600" y="5084763"/>
              <a:ext cx="936625" cy="504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Oval 9"/>
            <p:cNvSpPr>
              <a:spLocks noChangeArrowheads="1"/>
            </p:cNvSpPr>
            <p:nvPr/>
          </p:nvSpPr>
          <p:spPr bwMode="auto">
            <a:xfrm>
              <a:off x="5148263" y="5084763"/>
              <a:ext cx="936625" cy="504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Freeform 13"/>
            <p:cNvSpPr>
              <a:spLocks/>
            </p:cNvSpPr>
            <p:nvPr/>
          </p:nvSpPr>
          <p:spPr bwMode="auto">
            <a:xfrm>
              <a:off x="2460625" y="2060575"/>
              <a:ext cx="742950" cy="1368425"/>
            </a:xfrm>
            <a:custGeom>
              <a:avLst/>
              <a:gdLst>
                <a:gd name="T0" fmla="*/ 2147483647 w 468"/>
                <a:gd name="T1" fmla="*/ 0 h 862"/>
                <a:gd name="T2" fmla="*/ 2147483647 w 468"/>
                <a:gd name="T3" fmla="*/ 2147483647 h 862"/>
                <a:gd name="T4" fmla="*/ 2147483647 w 46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468"/>
                <a:gd name="T10" fmla="*/ 0 h 862"/>
                <a:gd name="T11" fmla="*/ 468 w 46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862">
                  <a:moveTo>
                    <a:pt x="377" y="0"/>
                  </a:moveTo>
                  <a:cubicBezTo>
                    <a:pt x="188" y="223"/>
                    <a:pt x="0" y="446"/>
                    <a:pt x="15" y="590"/>
                  </a:cubicBezTo>
                  <a:cubicBezTo>
                    <a:pt x="30" y="734"/>
                    <a:pt x="393" y="817"/>
                    <a:pt x="468" y="86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auto">
            <a:xfrm rot="-10083800">
              <a:off x="6011863" y="2133600"/>
              <a:ext cx="742950" cy="1368425"/>
            </a:xfrm>
            <a:custGeom>
              <a:avLst/>
              <a:gdLst>
                <a:gd name="T0" fmla="*/ 2147483647 w 468"/>
                <a:gd name="T1" fmla="*/ 0 h 862"/>
                <a:gd name="T2" fmla="*/ 2147483647 w 468"/>
                <a:gd name="T3" fmla="*/ 2147483647 h 862"/>
                <a:gd name="T4" fmla="*/ 2147483647 w 46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468"/>
                <a:gd name="T10" fmla="*/ 0 h 862"/>
                <a:gd name="T11" fmla="*/ 468 w 46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862">
                  <a:moveTo>
                    <a:pt x="377" y="0"/>
                  </a:moveTo>
                  <a:cubicBezTo>
                    <a:pt x="188" y="223"/>
                    <a:pt x="0" y="446"/>
                    <a:pt x="15" y="590"/>
                  </a:cubicBezTo>
                  <a:cubicBezTo>
                    <a:pt x="30" y="734"/>
                    <a:pt x="393" y="817"/>
                    <a:pt x="468" y="86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Oval 15"/>
            <p:cNvSpPr>
              <a:spLocks noChangeArrowheads="1"/>
            </p:cNvSpPr>
            <p:nvPr/>
          </p:nvSpPr>
          <p:spPr bwMode="auto">
            <a:xfrm>
              <a:off x="3132138" y="3357563"/>
              <a:ext cx="2159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Oval 16"/>
            <p:cNvSpPr>
              <a:spLocks noChangeArrowheads="1"/>
            </p:cNvSpPr>
            <p:nvPr/>
          </p:nvSpPr>
          <p:spPr bwMode="auto">
            <a:xfrm>
              <a:off x="5940425" y="3357563"/>
              <a:ext cx="2159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Группа 11"/>
          <p:cNvGrpSpPr>
            <a:grpSpLocks/>
          </p:cNvGrpSpPr>
          <p:nvPr/>
        </p:nvGrpSpPr>
        <p:grpSpPr bwMode="auto">
          <a:xfrm>
            <a:off x="5429256" y="3429000"/>
            <a:ext cx="1714483" cy="2571766"/>
            <a:chOff x="2460625" y="908050"/>
            <a:chExt cx="4294188" cy="4681538"/>
          </a:xfrm>
        </p:grpSpPr>
        <p:sp>
          <p:nvSpPr>
            <p:cNvPr id="99" name="Oval 5"/>
            <p:cNvSpPr>
              <a:spLocks noChangeArrowheads="1"/>
            </p:cNvSpPr>
            <p:nvPr/>
          </p:nvSpPr>
          <p:spPr bwMode="auto">
            <a:xfrm>
              <a:off x="2987675" y="908050"/>
              <a:ext cx="3240088" cy="33115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Line 6"/>
            <p:cNvSpPr>
              <a:spLocks noChangeShapeType="1"/>
            </p:cNvSpPr>
            <p:nvPr/>
          </p:nvSpPr>
          <p:spPr bwMode="auto">
            <a:xfrm flipH="1">
              <a:off x="4211638" y="4149725"/>
              <a:ext cx="73025" cy="1150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Line 7"/>
            <p:cNvSpPr>
              <a:spLocks noChangeShapeType="1"/>
            </p:cNvSpPr>
            <p:nvPr/>
          </p:nvSpPr>
          <p:spPr bwMode="auto">
            <a:xfrm>
              <a:off x="5076825" y="4149725"/>
              <a:ext cx="71438" cy="1150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Oval 8"/>
            <p:cNvSpPr>
              <a:spLocks noChangeArrowheads="1"/>
            </p:cNvSpPr>
            <p:nvPr/>
          </p:nvSpPr>
          <p:spPr bwMode="auto">
            <a:xfrm>
              <a:off x="3276600" y="5084763"/>
              <a:ext cx="936625" cy="504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Oval 9"/>
            <p:cNvSpPr>
              <a:spLocks noChangeArrowheads="1"/>
            </p:cNvSpPr>
            <p:nvPr/>
          </p:nvSpPr>
          <p:spPr bwMode="auto">
            <a:xfrm>
              <a:off x="5148263" y="5084763"/>
              <a:ext cx="936625" cy="504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Freeform 13"/>
            <p:cNvSpPr>
              <a:spLocks/>
            </p:cNvSpPr>
            <p:nvPr/>
          </p:nvSpPr>
          <p:spPr bwMode="auto">
            <a:xfrm>
              <a:off x="2460625" y="2060575"/>
              <a:ext cx="742950" cy="1368425"/>
            </a:xfrm>
            <a:custGeom>
              <a:avLst/>
              <a:gdLst>
                <a:gd name="T0" fmla="*/ 2147483647 w 468"/>
                <a:gd name="T1" fmla="*/ 0 h 862"/>
                <a:gd name="T2" fmla="*/ 2147483647 w 468"/>
                <a:gd name="T3" fmla="*/ 2147483647 h 862"/>
                <a:gd name="T4" fmla="*/ 2147483647 w 46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468"/>
                <a:gd name="T10" fmla="*/ 0 h 862"/>
                <a:gd name="T11" fmla="*/ 468 w 46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862">
                  <a:moveTo>
                    <a:pt x="377" y="0"/>
                  </a:moveTo>
                  <a:cubicBezTo>
                    <a:pt x="188" y="223"/>
                    <a:pt x="0" y="446"/>
                    <a:pt x="15" y="590"/>
                  </a:cubicBezTo>
                  <a:cubicBezTo>
                    <a:pt x="30" y="734"/>
                    <a:pt x="393" y="817"/>
                    <a:pt x="468" y="86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4"/>
            <p:cNvSpPr>
              <a:spLocks/>
            </p:cNvSpPr>
            <p:nvPr/>
          </p:nvSpPr>
          <p:spPr bwMode="auto">
            <a:xfrm rot="-10083800">
              <a:off x="6011863" y="2133600"/>
              <a:ext cx="742950" cy="1368425"/>
            </a:xfrm>
            <a:custGeom>
              <a:avLst/>
              <a:gdLst>
                <a:gd name="T0" fmla="*/ 2147483647 w 468"/>
                <a:gd name="T1" fmla="*/ 0 h 862"/>
                <a:gd name="T2" fmla="*/ 2147483647 w 468"/>
                <a:gd name="T3" fmla="*/ 2147483647 h 862"/>
                <a:gd name="T4" fmla="*/ 2147483647 w 46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468"/>
                <a:gd name="T10" fmla="*/ 0 h 862"/>
                <a:gd name="T11" fmla="*/ 468 w 46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862">
                  <a:moveTo>
                    <a:pt x="377" y="0"/>
                  </a:moveTo>
                  <a:cubicBezTo>
                    <a:pt x="188" y="223"/>
                    <a:pt x="0" y="446"/>
                    <a:pt x="15" y="590"/>
                  </a:cubicBezTo>
                  <a:cubicBezTo>
                    <a:pt x="30" y="734"/>
                    <a:pt x="393" y="817"/>
                    <a:pt x="468" y="86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Oval 15"/>
            <p:cNvSpPr>
              <a:spLocks noChangeArrowheads="1"/>
            </p:cNvSpPr>
            <p:nvPr/>
          </p:nvSpPr>
          <p:spPr bwMode="auto">
            <a:xfrm>
              <a:off x="3132138" y="3357563"/>
              <a:ext cx="2159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Oval 16"/>
            <p:cNvSpPr>
              <a:spLocks noChangeArrowheads="1"/>
            </p:cNvSpPr>
            <p:nvPr/>
          </p:nvSpPr>
          <p:spPr bwMode="auto">
            <a:xfrm>
              <a:off x="5940425" y="3357563"/>
              <a:ext cx="2159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Группа 11"/>
          <p:cNvGrpSpPr>
            <a:grpSpLocks/>
          </p:cNvGrpSpPr>
          <p:nvPr/>
        </p:nvGrpSpPr>
        <p:grpSpPr bwMode="auto">
          <a:xfrm>
            <a:off x="3786182" y="3500438"/>
            <a:ext cx="1714483" cy="2571766"/>
            <a:chOff x="2460625" y="908050"/>
            <a:chExt cx="4294188" cy="4681538"/>
          </a:xfrm>
        </p:grpSpPr>
        <p:sp>
          <p:nvSpPr>
            <p:cNvPr id="117" name="Oval 5"/>
            <p:cNvSpPr>
              <a:spLocks noChangeArrowheads="1"/>
            </p:cNvSpPr>
            <p:nvPr/>
          </p:nvSpPr>
          <p:spPr bwMode="auto">
            <a:xfrm>
              <a:off x="2987675" y="908050"/>
              <a:ext cx="3240088" cy="33115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" name="Line 6"/>
            <p:cNvSpPr>
              <a:spLocks noChangeShapeType="1"/>
            </p:cNvSpPr>
            <p:nvPr/>
          </p:nvSpPr>
          <p:spPr bwMode="auto">
            <a:xfrm flipH="1">
              <a:off x="4211638" y="4149725"/>
              <a:ext cx="73025" cy="1150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Line 7"/>
            <p:cNvSpPr>
              <a:spLocks noChangeShapeType="1"/>
            </p:cNvSpPr>
            <p:nvPr/>
          </p:nvSpPr>
          <p:spPr bwMode="auto">
            <a:xfrm>
              <a:off x="5076825" y="4149725"/>
              <a:ext cx="71438" cy="1150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Oval 8"/>
            <p:cNvSpPr>
              <a:spLocks noChangeArrowheads="1"/>
            </p:cNvSpPr>
            <p:nvPr/>
          </p:nvSpPr>
          <p:spPr bwMode="auto">
            <a:xfrm>
              <a:off x="3276600" y="5084763"/>
              <a:ext cx="936625" cy="504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" name="Oval 9"/>
            <p:cNvSpPr>
              <a:spLocks noChangeArrowheads="1"/>
            </p:cNvSpPr>
            <p:nvPr/>
          </p:nvSpPr>
          <p:spPr bwMode="auto">
            <a:xfrm>
              <a:off x="5148263" y="5084763"/>
              <a:ext cx="936625" cy="504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" name="Freeform 13"/>
            <p:cNvSpPr>
              <a:spLocks/>
            </p:cNvSpPr>
            <p:nvPr/>
          </p:nvSpPr>
          <p:spPr bwMode="auto">
            <a:xfrm>
              <a:off x="2460625" y="2060575"/>
              <a:ext cx="742950" cy="1368425"/>
            </a:xfrm>
            <a:custGeom>
              <a:avLst/>
              <a:gdLst>
                <a:gd name="T0" fmla="*/ 2147483647 w 468"/>
                <a:gd name="T1" fmla="*/ 0 h 862"/>
                <a:gd name="T2" fmla="*/ 2147483647 w 468"/>
                <a:gd name="T3" fmla="*/ 2147483647 h 862"/>
                <a:gd name="T4" fmla="*/ 2147483647 w 46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468"/>
                <a:gd name="T10" fmla="*/ 0 h 862"/>
                <a:gd name="T11" fmla="*/ 468 w 46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862">
                  <a:moveTo>
                    <a:pt x="377" y="0"/>
                  </a:moveTo>
                  <a:cubicBezTo>
                    <a:pt x="188" y="223"/>
                    <a:pt x="0" y="446"/>
                    <a:pt x="15" y="590"/>
                  </a:cubicBezTo>
                  <a:cubicBezTo>
                    <a:pt x="30" y="734"/>
                    <a:pt x="393" y="817"/>
                    <a:pt x="468" y="86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4"/>
            <p:cNvSpPr>
              <a:spLocks/>
            </p:cNvSpPr>
            <p:nvPr/>
          </p:nvSpPr>
          <p:spPr bwMode="auto">
            <a:xfrm rot="-10083800">
              <a:off x="6011863" y="2133600"/>
              <a:ext cx="742950" cy="1368425"/>
            </a:xfrm>
            <a:custGeom>
              <a:avLst/>
              <a:gdLst>
                <a:gd name="T0" fmla="*/ 2147483647 w 468"/>
                <a:gd name="T1" fmla="*/ 0 h 862"/>
                <a:gd name="T2" fmla="*/ 2147483647 w 468"/>
                <a:gd name="T3" fmla="*/ 2147483647 h 862"/>
                <a:gd name="T4" fmla="*/ 2147483647 w 46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468"/>
                <a:gd name="T10" fmla="*/ 0 h 862"/>
                <a:gd name="T11" fmla="*/ 468 w 46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862">
                  <a:moveTo>
                    <a:pt x="377" y="0"/>
                  </a:moveTo>
                  <a:cubicBezTo>
                    <a:pt x="188" y="223"/>
                    <a:pt x="0" y="446"/>
                    <a:pt x="15" y="590"/>
                  </a:cubicBezTo>
                  <a:cubicBezTo>
                    <a:pt x="30" y="734"/>
                    <a:pt x="393" y="817"/>
                    <a:pt x="468" y="86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Oval 15"/>
            <p:cNvSpPr>
              <a:spLocks noChangeArrowheads="1"/>
            </p:cNvSpPr>
            <p:nvPr/>
          </p:nvSpPr>
          <p:spPr bwMode="auto">
            <a:xfrm>
              <a:off x="3132138" y="3357563"/>
              <a:ext cx="2159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" name="Oval 16"/>
            <p:cNvSpPr>
              <a:spLocks noChangeArrowheads="1"/>
            </p:cNvSpPr>
            <p:nvPr/>
          </p:nvSpPr>
          <p:spPr bwMode="auto">
            <a:xfrm>
              <a:off x="5940425" y="3357563"/>
              <a:ext cx="2159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Группа 11"/>
          <p:cNvGrpSpPr>
            <a:grpSpLocks/>
          </p:cNvGrpSpPr>
          <p:nvPr/>
        </p:nvGrpSpPr>
        <p:grpSpPr bwMode="auto">
          <a:xfrm>
            <a:off x="2143108" y="3429000"/>
            <a:ext cx="1714483" cy="2571766"/>
            <a:chOff x="2460625" y="908050"/>
            <a:chExt cx="4294188" cy="4681538"/>
          </a:xfrm>
        </p:grpSpPr>
        <p:sp>
          <p:nvSpPr>
            <p:cNvPr id="129" name="Oval 5"/>
            <p:cNvSpPr>
              <a:spLocks noChangeArrowheads="1"/>
            </p:cNvSpPr>
            <p:nvPr/>
          </p:nvSpPr>
          <p:spPr bwMode="auto">
            <a:xfrm>
              <a:off x="2987675" y="908050"/>
              <a:ext cx="3240088" cy="33115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0" name="Line 6"/>
            <p:cNvSpPr>
              <a:spLocks noChangeShapeType="1"/>
            </p:cNvSpPr>
            <p:nvPr/>
          </p:nvSpPr>
          <p:spPr bwMode="auto">
            <a:xfrm flipH="1">
              <a:off x="4211638" y="4149725"/>
              <a:ext cx="73025" cy="1150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Line 7"/>
            <p:cNvSpPr>
              <a:spLocks noChangeShapeType="1"/>
            </p:cNvSpPr>
            <p:nvPr/>
          </p:nvSpPr>
          <p:spPr bwMode="auto">
            <a:xfrm>
              <a:off x="5076825" y="4149725"/>
              <a:ext cx="71438" cy="1150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Oval 8"/>
            <p:cNvSpPr>
              <a:spLocks noChangeArrowheads="1"/>
            </p:cNvSpPr>
            <p:nvPr/>
          </p:nvSpPr>
          <p:spPr bwMode="auto">
            <a:xfrm>
              <a:off x="3276600" y="5084763"/>
              <a:ext cx="936625" cy="504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" name="Oval 9"/>
            <p:cNvSpPr>
              <a:spLocks noChangeArrowheads="1"/>
            </p:cNvSpPr>
            <p:nvPr/>
          </p:nvSpPr>
          <p:spPr bwMode="auto">
            <a:xfrm>
              <a:off x="5148263" y="5084763"/>
              <a:ext cx="936625" cy="504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Freeform 13"/>
            <p:cNvSpPr>
              <a:spLocks/>
            </p:cNvSpPr>
            <p:nvPr/>
          </p:nvSpPr>
          <p:spPr bwMode="auto">
            <a:xfrm>
              <a:off x="2460625" y="2060575"/>
              <a:ext cx="742950" cy="1368425"/>
            </a:xfrm>
            <a:custGeom>
              <a:avLst/>
              <a:gdLst>
                <a:gd name="T0" fmla="*/ 2147483647 w 468"/>
                <a:gd name="T1" fmla="*/ 0 h 862"/>
                <a:gd name="T2" fmla="*/ 2147483647 w 468"/>
                <a:gd name="T3" fmla="*/ 2147483647 h 862"/>
                <a:gd name="T4" fmla="*/ 2147483647 w 46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468"/>
                <a:gd name="T10" fmla="*/ 0 h 862"/>
                <a:gd name="T11" fmla="*/ 468 w 46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862">
                  <a:moveTo>
                    <a:pt x="377" y="0"/>
                  </a:moveTo>
                  <a:cubicBezTo>
                    <a:pt x="188" y="223"/>
                    <a:pt x="0" y="446"/>
                    <a:pt x="15" y="590"/>
                  </a:cubicBezTo>
                  <a:cubicBezTo>
                    <a:pt x="30" y="734"/>
                    <a:pt x="393" y="817"/>
                    <a:pt x="468" y="86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14"/>
            <p:cNvSpPr>
              <a:spLocks/>
            </p:cNvSpPr>
            <p:nvPr/>
          </p:nvSpPr>
          <p:spPr bwMode="auto">
            <a:xfrm rot="-10083800">
              <a:off x="6011863" y="2133600"/>
              <a:ext cx="742950" cy="1368425"/>
            </a:xfrm>
            <a:custGeom>
              <a:avLst/>
              <a:gdLst>
                <a:gd name="T0" fmla="*/ 2147483647 w 468"/>
                <a:gd name="T1" fmla="*/ 0 h 862"/>
                <a:gd name="T2" fmla="*/ 2147483647 w 468"/>
                <a:gd name="T3" fmla="*/ 2147483647 h 862"/>
                <a:gd name="T4" fmla="*/ 2147483647 w 468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468"/>
                <a:gd name="T10" fmla="*/ 0 h 862"/>
                <a:gd name="T11" fmla="*/ 468 w 468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862">
                  <a:moveTo>
                    <a:pt x="377" y="0"/>
                  </a:moveTo>
                  <a:cubicBezTo>
                    <a:pt x="188" y="223"/>
                    <a:pt x="0" y="446"/>
                    <a:pt x="15" y="590"/>
                  </a:cubicBezTo>
                  <a:cubicBezTo>
                    <a:pt x="30" y="734"/>
                    <a:pt x="393" y="817"/>
                    <a:pt x="468" y="86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Oval 15"/>
            <p:cNvSpPr>
              <a:spLocks noChangeArrowheads="1"/>
            </p:cNvSpPr>
            <p:nvPr/>
          </p:nvSpPr>
          <p:spPr bwMode="auto">
            <a:xfrm>
              <a:off x="3132138" y="3357563"/>
              <a:ext cx="2159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" name="Oval 16"/>
            <p:cNvSpPr>
              <a:spLocks noChangeArrowheads="1"/>
            </p:cNvSpPr>
            <p:nvPr/>
          </p:nvSpPr>
          <p:spPr bwMode="auto">
            <a:xfrm>
              <a:off x="5940425" y="3357563"/>
              <a:ext cx="2159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2643174" y="400050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18" name="Группа 97"/>
          <p:cNvGrpSpPr>
            <a:grpSpLocks/>
          </p:cNvGrpSpPr>
          <p:nvPr/>
        </p:nvGrpSpPr>
        <p:grpSpPr bwMode="auto">
          <a:xfrm>
            <a:off x="2428860" y="4429132"/>
            <a:ext cx="1079322" cy="1031756"/>
            <a:chOff x="1266121" y="4227409"/>
            <a:chExt cx="3211581" cy="912582"/>
          </a:xfrm>
        </p:grpSpPr>
        <p:cxnSp>
          <p:nvCxnSpPr>
            <p:cNvPr id="140" name="Прямая соединительная линия 139"/>
            <p:cNvCxnSpPr/>
            <p:nvPr/>
          </p:nvCxnSpPr>
          <p:spPr>
            <a:xfrm flipV="1">
              <a:off x="1266121" y="4286255"/>
              <a:ext cx="2096370" cy="39241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Равнобедренный треугольник 140"/>
            <p:cNvSpPr/>
            <p:nvPr/>
          </p:nvSpPr>
          <p:spPr>
            <a:xfrm rot="8244365">
              <a:off x="3688945" y="4227409"/>
              <a:ext cx="788757" cy="912582"/>
            </a:xfrm>
            <a:prstGeom prst="triangle">
              <a:avLst>
                <a:gd name="adj" fmla="val 753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9" name="Группа 97"/>
          <p:cNvGrpSpPr>
            <a:grpSpLocks/>
          </p:cNvGrpSpPr>
          <p:nvPr/>
        </p:nvGrpSpPr>
        <p:grpSpPr bwMode="auto">
          <a:xfrm>
            <a:off x="4071934" y="4572008"/>
            <a:ext cx="1079322" cy="1031756"/>
            <a:chOff x="1266121" y="4227409"/>
            <a:chExt cx="3211581" cy="912582"/>
          </a:xfrm>
        </p:grpSpPr>
        <p:cxnSp>
          <p:nvCxnSpPr>
            <p:cNvPr id="143" name="Прямая соединительная линия 142"/>
            <p:cNvCxnSpPr/>
            <p:nvPr/>
          </p:nvCxnSpPr>
          <p:spPr>
            <a:xfrm flipV="1">
              <a:off x="1266121" y="4286255"/>
              <a:ext cx="2096370" cy="39241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Равнобедренный треугольник 143"/>
            <p:cNvSpPr/>
            <p:nvPr/>
          </p:nvSpPr>
          <p:spPr>
            <a:xfrm rot="8244365">
              <a:off x="3688945" y="4227409"/>
              <a:ext cx="788757" cy="912582"/>
            </a:xfrm>
            <a:prstGeom prst="triangle">
              <a:avLst>
                <a:gd name="adj" fmla="val 753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0" name="Группа 97"/>
          <p:cNvGrpSpPr>
            <a:grpSpLocks/>
          </p:cNvGrpSpPr>
          <p:nvPr/>
        </p:nvGrpSpPr>
        <p:grpSpPr bwMode="auto">
          <a:xfrm>
            <a:off x="5643570" y="4500570"/>
            <a:ext cx="1079322" cy="1031756"/>
            <a:chOff x="1266121" y="4227409"/>
            <a:chExt cx="3211581" cy="912582"/>
          </a:xfrm>
        </p:grpSpPr>
        <p:cxnSp>
          <p:nvCxnSpPr>
            <p:cNvPr id="146" name="Прямая соединительная линия 145"/>
            <p:cNvCxnSpPr/>
            <p:nvPr/>
          </p:nvCxnSpPr>
          <p:spPr>
            <a:xfrm flipV="1">
              <a:off x="1266121" y="4286255"/>
              <a:ext cx="2096370" cy="39241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Равнобедренный треугольник 146"/>
            <p:cNvSpPr/>
            <p:nvPr/>
          </p:nvSpPr>
          <p:spPr>
            <a:xfrm rot="8244365">
              <a:off x="3688945" y="4227409"/>
              <a:ext cx="788757" cy="912582"/>
            </a:xfrm>
            <a:prstGeom prst="triangle">
              <a:avLst>
                <a:gd name="adj" fmla="val 753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1" name="Группа 97"/>
          <p:cNvGrpSpPr>
            <a:grpSpLocks/>
          </p:cNvGrpSpPr>
          <p:nvPr/>
        </p:nvGrpSpPr>
        <p:grpSpPr bwMode="auto">
          <a:xfrm>
            <a:off x="7429520" y="4429132"/>
            <a:ext cx="1079322" cy="1031756"/>
            <a:chOff x="1266121" y="4227409"/>
            <a:chExt cx="3211581" cy="912582"/>
          </a:xfrm>
        </p:grpSpPr>
        <p:cxnSp>
          <p:nvCxnSpPr>
            <p:cNvPr id="149" name="Прямая соединительная линия 148"/>
            <p:cNvCxnSpPr/>
            <p:nvPr/>
          </p:nvCxnSpPr>
          <p:spPr>
            <a:xfrm flipV="1">
              <a:off x="1266121" y="4286255"/>
              <a:ext cx="2096370" cy="39241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Равнобедренный треугольник 149"/>
            <p:cNvSpPr/>
            <p:nvPr/>
          </p:nvSpPr>
          <p:spPr>
            <a:xfrm rot="8244365">
              <a:off x="3688945" y="4227409"/>
              <a:ext cx="788757" cy="912582"/>
            </a:xfrm>
            <a:prstGeom prst="triangle">
              <a:avLst>
                <a:gd name="adj" fmla="val 753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1" name="Овал 150"/>
          <p:cNvSpPr/>
          <p:nvPr/>
        </p:nvSpPr>
        <p:spPr>
          <a:xfrm>
            <a:off x="2285984" y="5715016"/>
            <a:ext cx="357190" cy="2857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/>
          <p:cNvSpPr/>
          <p:nvPr/>
        </p:nvSpPr>
        <p:spPr>
          <a:xfrm>
            <a:off x="3929058" y="5786454"/>
            <a:ext cx="357190" cy="2857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Овал 152"/>
          <p:cNvSpPr/>
          <p:nvPr/>
        </p:nvSpPr>
        <p:spPr>
          <a:xfrm>
            <a:off x="7286644" y="5572140"/>
            <a:ext cx="357190" cy="2857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Овал 153"/>
          <p:cNvSpPr/>
          <p:nvPr/>
        </p:nvSpPr>
        <p:spPr>
          <a:xfrm>
            <a:off x="5572132" y="5715016"/>
            <a:ext cx="357190" cy="2857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TextBox 154"/>
          <p:cNvSpPr txBox="1"/>
          <p:nvPr/>
        </p:nvSpPr>
        <p:spPr>
          <a:xfrm>
            <a:off x="2643174" y="3357562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Ю</a:t>
            </a:r>
            <a:endParaRPr lang="ru-RU" sz="6000" b="1" dirty="0"/>
          </a:p>
        </p:txBody>
      </p:sp>
      <p:sp>
        <p:nvSpPr>
          <p:cNvPr id="156" name="TextBox 155"/>
          <p:cNvSpPr txBox="1"/>
          <p:nvPr/>
        </p:nvSpPr>
        <p:spPr>
          <a:xfrm>
            <a:off x="7643834" y="3500438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Ё</a:t>
            </a:r>
            <a:endParaRPr lang="ru-RU" sz="60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5715008" y="3571876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Е</a:t>
            </a:r>
            <a:endParaRPr lang="ru-RU" sz="6000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4286248" y="3571876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Я</a:t>
            </a:r>
            <a:endParaRPr lang="ru-RU" sz="6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43713"/>
        </p:xfrm>
        <a:graphic>
          <a:graphicData uri="http://schemas.openxmlformats.org/presentationml/2006/ole">
            <p:oleObj spid="_x0000_s2050" name="Слайд" r:id="rId3" imgW="4572024" imgH="3428881" progId="PowerPoint.Slide.8">
              <p:embed/>
            </p:oleObj>
          </a:graphicData>
        </a:graphic>
      </p:graphicFrame>
      <p:pic>
        <p:nvPicPr>
          <p:cNvPr id="4099" name="Picture 4" descr="BD0508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58991">
            <a:off x="1752600" y="4835525"/>
            <a:ext cx="9366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BD0508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58991">
            <a:off x="5651500" y="4941888"/>
            <a:ext cx="7667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619250" y="1628775"/>
            <a:ext cx="2233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0066"/>
                </a:solidFill>
                <a:latin typeface="Times New Roman" pitchFamily="18" charset="0"/>
              </a:rPr>
              <a:t>мягкие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4859338" y="1628775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0066"/>
                </a:solidFill>
                <a:latin typeface="Times New Roman" pitchFamily="18" charset="0"/>
              </a:rPr>
              <a:t>твёрдые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476375" y="4076700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0066"/>
                </a:solidFill>
                <a:latin typeface="Times New Roman" pitchFamily="18" charset="0"/>
              </a:rPr>
              <a:t>звонкие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4787900" y="4005263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0066"/>
                </a:solidFill>
                <a:latin typeface="Times New Roman" pitchFamily="18" charset="0"/>
              </a:rPr>
              <a:t>глухие</a:t>
            </a:r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>
            <a:off x="5364163" y="5229225"/>
            <a:ext cx="129540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142875" y="476250"/>
            <a:ext cx="87868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0066"/>
                </a:solidFill>
                <a:latin typeface="Times New Roman" pitchFamily="18" charset="0"/>
              </a:rPr>
              <a:t>Согласные звуки  М  </a:t>
            </a:r>
            <a:r>
              <a:rPr lang="ru-RU" sz="4400" b="1">
                <a:solidFill>
                  <a:srgbClr val="00B050"/>
                </a:solidFill>
                <a:latin typeface="Times New Roman" pitchFamily="18" charset="0"/>
              </a:rPr>
              <a:t>М</a:t>
            </a:r>
            <a:r>
              <a:rPr lang="ru-RU" sz="4400" b="1">
                <a:solidFill>
                  <a:srgbClr val="000066"/>
                </a:solidFill>
                <a:latin typeface="Times New Roman" pitchFamily="18" charset="0"/>
              </a:rPr>
              <a:t>     Н  </a:t>
            </a:r>
            <a:r>
              <a:rPr lang="ru-RU" sz="4400" b="1">
                <a:solidFill>
                  <a:srgbClr val="00B050"/>
                </a:solidFill>
                <a:latin typeface="Times New Roman" pitchFamily="18" charset="0"/>
              </a:rPr>
              <a:t>Н</a:t>
            </a:r>
          </a:p>
        </p:txBody>
      </p:sp>
      <p:pic>
        <p:nvPicPr>
          <p:cNvPr id="410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2286000"/>
            <a:ext cx="1979613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Rectangle 14"/>
          <p:cNvSpPr>
            <a:spLocks noChangeArrowheads="1"/>
          </p:cNvSpPr>
          <p:nvPr/>
        </p:nvSpPr>
        <p:spPr bwMode="auto">
          <a:xfrm>
            <a:off x="2071688" y="2714625"/>
            <a:ext cx="647700" cy="6477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5357813" y="2786063"/>
            <a:ext cx="647700" cy="6477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5"/>
          <p:cNvSpPr>
            <a:spLocks noChangeArrowheads="1"/>
          </p:cNvSpPr>
          <p:nvPr/>
        </p:nvSpPr>
        <p:spPr bwMode="auto">
          <a:xfrm>
            <a:off x="2987675" y="908050"/>
            <a:ext cx="3240088" cy="33115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15" name="Line 6"/>
          <p:cNvSpPr>
            <a:spLocks noChangeShapeType="1"/>
          </p:cNvSpPr>
          <p:nvPr/>
        </p:nvSpPr>
        <p:spPr bwMode="auto">
          <a:xfrm flipH="1">
            <a:off x="4211638" y="4149725"/>
            <a:ext cx="73025" cy="115093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5076825" y="4149725"/>
            <a:ext cx="71438" cy="115093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9" name="Oval 8"/>
          <p:cNvSpPr>
            <a:spLocks noChangeArrowheads="1"/>
          </p:cNvSpPr>
          <p:nvPr/>
        </p:nvSpPr>
        <p:spPr bwMode="auto">
          <a:xfrm>
            <a:off x="3276600" y="5084763"/>
            <a:ext cx="936625" cy="504825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Oval 9"/>
          <p:cNvSpPr>
            <a:spLocks noChangeArrowheads="1"/>
          </p:cNvSpPr>
          <p:nvPr/>
        </p:nvSpPr>
        <p:spPr bwMode="auto">
          <a:xfrm>
            <a:off x="5148263" y="5084763"/>
            <a:ext cx="936625" cy="5048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Freeform 13"/>
          <p:cNvSpPr>
            <a:spLocks/>
          </p:cNvSpPr>
          <p:nvPr/>
        </p:nvSpPr>
        <p:spPr bwMode="auto">
          <a:xfrm>
            <a:off x="2460625" y="2060575"/>
            <a:ext cx="742950" cy="1368425"/>
          </a:xfrm>
          <a:custGeom>
            <a:avLst/>
            <a:gdLst>
              <a:gd name="T0" fmla="*/ 598488 w 468"/>
              <a:gd name="T1" fmla="*/ 0 h 862"/>
              <a:gd name="T2" fmla="*/ 23812 w 468"/>
              <a:gd name="T3" fmla="*/ 936625 h 862"/>
              <a:gd name="T4" fmla="*/ 742950 w 468"/>
              <a:gd name="T5" fmla="*/ 1368425 h 862"/>
              <a:gd name="T6" fmla="*/ 0 60000 65536"/>
              <a:gd name="T7" fmla="*/ 0 60000 65536"/>
              <a:gd name="T8" fmla="*/ 0 60000 65536"/>
              <a:gd name="T9" fmla="*/ 0 w 468"/>
              <a:gd name="T10" fmla="*/ 0 h 862"/>
              <a:gd name="T11" fmla="*/ 468 w 468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862">
                <a:moveTo>
                  <a:pt x="377" y="0"/>
                </a:moveTo>
                <a:cubicBezTo>
                  <a:pt x="188" y="223"/>
                  <a:pt x="0" y="446"/>
                  <a:pt x="15" y="590"/>
                </a:cubicBezTo>
                <a:cubicBezTo>
                  <a:pt x="30" y="734"/>
                  <a:pt x="393" y="817"/>
                  <a:pt x="468" y="862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0" name="Freeform 14"/>
          <p:cNvSpPr>
            <a:spLocks/>
          </p:cNvSpPr>
          <p:nvPr/>
        </p:nvSpPr>
        <p:spPr bwMode="auto">
          <a:xfrm rot="-10083800">
            <a:off x="6011863" y="2133600"/>
            <a:ext cx="742950" cy="1368425"/>
          </a:xfrm>
          <a:custGeom>
            <a:avLst/>
            <a:gdLst>
              <a:gd name="T0" fmla="*/ 598488 w 468"/>
              <a:gd name="T1" fmla="*/ 0 h 862"/>
              <a:gd name="T2" fmla="*/ 23812 w 468"/>
              <a:gd name="T3" fmla="*/ 936625 h 862"/>
              <a:gd name="T4" fmla="*/ 742950 w 468"/>
              <a:gd name="T5" fmla="*/ 1368425 h 862"/>
              <a:gd name="T6" fmla="*/ 0 60000 65536"/>
              <a:gd name="T7" fmla="*/ 0 60000 65536"/>
              <a:gd name="T8" fmla="*/ 0 60000 65536"/>
              <a:gd name="T9" fmla="*/ 0 w 468"/>
              <a:gd name="T10" fmla="*/ 0 h 862"/>
              <a:gd name="T11" fmla="*/ 468 w 468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862">
                <a:moveTo>
                  <a:pt x="377" y="0"/>
                </a:moveTo>
                <a:cubicBezTo>
                  <a:pt x="188" y="223"/>
                  <a:pt x="0" y="446"/>
                  <a:pt x="15" y="590"/>
                </a:cubicBezTo>
                <a:cubicBezTo>
                  <a:pt x="30" y="734"/>
                  <a:pt x="393" y="817"/>
                  <a:pt x="468" y="862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1" name="Oval 15"/>
          <p:cNvSpPr>
            <a:spLocks noChangeArrowheads="1"/>
          </p:cNvSpPr>
          <p:nvPr/>
        </p:nvSpPr>
        <p:spPr bwMode="auto">
          <a:xfrm>
            <a:off x="3132138" y="3357563"/>
            <a:ext cx="215900" cy="431800"/>
          </a:xfrm>
          <a:prstGeom prst="ellipse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2" name="Oval 16"/>
          <p:cNvSpPr>
            <a:spLocks noChangeArrowheads="1"/>
          </p:cNvSpPr>
          <p:nvPr/>
        </p:nvSpPr>
        <p:spPr bwMode="auto">
          <a:xfrm>
            <a:off x="5940425" y="3357563"/>
            <a:ext cx="215900" cy="431800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5" name="WordArt 17"/>
          <p:cNvSpPr>
            <a:spLocks noChangeArrowheads="1" noChangeShapeType="1" noTextEdit="1"/>
          </p:cNvSpPr>
          <p:nvPr/>
        </p:nvSpPr>
        <p:spPr bwMode="auto">
          <a:xfrm>
            <a:off x="3857625" y="1714500"/>
            <a:ext cx="1512888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Л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6396" name="Picture 4" descr="BD0508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0"/>
            <a:ext cx="2000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675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3214686"/>
            <a:ext cx="214314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Буква 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alphabet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785794"/>
            <a:ext cx="3881887" cy="5253487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224</Words>
  <Application>Microsoft Office PowerPoint</Application>
  <PresentationFormat>Экран (4:3)</PresentationFormat>
  <Paragraphs>65</Paragraphs>
  <Slides>25</Slides>
  <Notes>0</Notes>
  <HiddenSlides>1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Слайд Microsoft PowerPoint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ЛЕВ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2010-06-16T11:59:20Z</dcterms:created>
  <dcterms:modified xsi:type="dcterms:W3CDTF">2014-01-10T11:50:58Z</dcterms:modified>
</cp:coreProperties>
</file>