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64" r:id="rId6"/>
    <p:sldId id="265" r:id="rId7"/>
    <p:sldId id="266" r:id="rId8"/>
    <p:sldId id="267" r:id="rId9"/>
    <p:sldId id="268" r:id="rId10"/>
    <p:sldId id="257" r:id="rId11"/>
    <p:sldId id="259" r:id="rId12"/>
    <p:sldId id="260" r:id="rId13"/>
    <p:sldId id="261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Волшебные цифры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1187450" y="2997200"/>
            <a:ext cx="676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1187450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197961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270033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3419475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932363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6372225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140200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5651500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7164388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7956550" y="28527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5077" name="Picture 21" descr="3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357563"/>
            <a:ext cx="792162" cy="569912"/>
          </a:xfrm>
          <a:prstGeom prst="rect">
            <a:avLst/>
          </a:prstGeom>
          <a:noFill/>
        </p:spPr>
      </p:pic>
      <p:pic>
        <p:nvPicPr>
          <p:cNvPr id="45083" name="Picture 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8" t="8473" r="9137" b="32402"/>
          <a:stretch>
            <a:fillRect/>
          </a:stretch>
        </p:blipFill>
        <p:spPr bwMode="auto">
          <a:xfrm>
            <a:off x="1619250" y="3284538"/>
            <a:ext cx="647700" cy="863600"/>
          </a:xfrm>
          <a:prstGeom prst="rect">
            <a:avLst/>
          </a:prstGeom>
          <a:noFill/>
        </p:spPr>
      </p:pic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88" t="9305" r="13492" b="16463"/>
          <a:stretch>
            <a:fillRect/>
          </a:stretch>
        </p:blipFill>
        <p:spPr bwMode="auto">
          <a:xfrm>
            <a:off x="827088" y="3213100"/>
            <a:ext cx="720725" cy="1152525"/>
          </a:xfrm>
          <a:prstGeom prst="rect">
            <a:avLst/>
          </a:prstGeom>
          <a:noFill/>
        </p:spPr>
      </p:pic>
      <p:pic>
        <p:nvPicPr>
          <p:cNvPr id="45091" name="Picture 3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3284538"/>
            <a:ext cx="647700" cy="719137"/>
          </a:xfrm>
          <a:prstGeom prst="rect">
            <a:avLst/>
          </a:prstGeom>
          <a:noFill/>
        </p:spPr>
      </p:pic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1042988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0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3276600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3</a:t>
            </a:r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6227763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7</a:t>
            </a:r>
          </a:p>
        </p:txBody>
      </p:sp>
      <p:sp>
        <p:nvSpPr>
          <p:cNvPr id="45095" name="Text Box 39"/>
          <p:cNvSpPr txBox="1">
            <a:spLocks noChangeArrowheads="1"/>
          </p:cNvSpPr>
          <p:nvPr/>
        </p:nvSpPr>
        <p:spPr bwMode="auto">
          <a:xfrm>
            <a:off x="7812088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9</a:t>
            </a:r>
          </a:p>
        </p:txBody>
      </p:sp>
      <p:sp>
        <p:nvSpPr>
          <p:cNvPr id="45096" name="Text Box 40"/>
          <p:cNvSpPr txBox="1">
            <a:spLocks noChangeArrowheads="1"/>
          </p:cNvSpPr>
          <p:nvPr/>
        </p:nvSpPr>
        <p:spPr bwMode="auto">
          <a:xfrm>
            <a:off x="2555875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2</a:t>
            </a:r>
          </a:p>
        </p:txBody>
      </p:sp>
      <p:sp>
        <p:nvSpPr>
          <p:cNvPr id="45097" name="Text Box 41"/>
          <p:cNvSpPr txBox="1">
            <a:spLocks noChangeArrowheads="1"/>
          </p:cNvSpPr>
          <p:nvPr/>
        </p:nvSpPr>
        <p:spPr bwMode="auto">
          <a:xfrm>
            <a:off x="3995738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4</a:t>
            </a:r>
          </a:p>
        </p:txBody>
      </p:sp>
      <p:sp>
        <p:nvSpPr>
          <p:cNvPr id="45098" name="Text Box 42"/>
          <p:cNvSpPr txBox="1">
            <a:spLocks noChangeArrowheads="1"/>
          </p:cNvSpPr>
          <p:nvPr/>
        </p:nvSpPr>
        <p:spPr bwMode="auto">
          <a:xfrm>
            <a:off x="1816100" y="229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1</a:t>
            </a:r>
          </a:p>
        </p:txBody>
      </p:sp>
      <p:sp>
        <p:nvSpPr>
          <p:cNvPr id="45099" name="Text Box 43"/>
          <p:cNvSpPr txBox="1">
            <a:spLocks noChangeArrowheads="1"/>
          </p:cNvSpPr>
          <p:nvPr/>
        </p:nvSpPr>
        <p:spPr bwMode="auto">
          <a:xfrm>
            <a:off x="4787900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5</a:t>
            </a:r>
          </a:p>
        </p:txBody>
      </p:sp>
      <p:sp>
        <p:nvSpPr>
          <p:cNvPr id="45100" name="Text Box 44"/>
          <p:cNvSpPr txBox="1">
            <a:spLocks noChangeArrowheads="1"/>
          </p:cNvSpPr>
          <p:nvPr/>
        </p:nvSpPr>
        <p:spPr bwMode="auto">
          <a:xfrm>
            <a:off x="5508625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6</a:t>
            </a:r>
          </a:p>
        </p:txBody>
      </p: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7092950" y="22764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8</a:t>
            </a:r>
          </a:p>
        </p:txBody>
      </p:sp>
      <p:pic>
        <p:nvPicPr>
          <p:cNvPr id="45102" name="Picture 4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331" b="13235"/>
          <a:stretch>
            <a:fillRect/>
          </a:stretch>
        </p:blipFill>
        <p:spPr bwMode="auto">
          <a:xfrm>
            <a:off x="5292725" y="3213100"/>
            <a:ext cx="863600" cy="936625"/>
          </a:xfrm>
          <a:prstGeom prst="rect">
            <a:avLst/>
          </a:prstGeom>
          <a:noFill/>
        </p:spPr>
      </p:pic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916238" y="3357563"/>
            <a:ext cx="863600" cy="792162"/>
            <a:chOff x="1247" y="2478"/>
            <a:chExt cx="1685" cy="1678"/>
          </a:xfrm>
        </p:grpSpPr>
        <p:sp>
          <p:nvSpPr>
            <p:cNvPr id="45116" name="Oval 60"/>
            <p:cNvSpPr>
              <a:spLocks noChangeArrowheads="1"/>
            </p:cNvSpPr>
            <p:nvPr/>
          </p:nvSpPr>
          <p:spPr bwMode="auto">
            <a:xfrm rot="-19052380">
              <a:off x="2298" y="2597"/>
              <a:ext cx="227" cy="72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17" name="Oval 61"/>
            <p:cNvSpPr>
              <a:spLocks noChangeArrowheads="1"/>
            </p:cNvSpPr>
            <p:nvPr/>
          </p:nvSpPr>
          <p:spPr bwMode="auto">
            <a:xfrm rot="-21523671">
              <a:off x="1962" y="2478"/>
              <a:ext cx="227" cy="72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18" name="Oval 62"/>
            <p:cNvSpPr>
              <a:spLocks noChangeArrowheads="1"/>
            </p:cNvSpPr>
            <p:nvPr/>
          </p:nvSpPr>
          <p:spPr bwMode="auto">
            <a:xfrm rot="5294049">
              <a:off x="2455" y="2945"/>
              <a:ext cx="227" cy="72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19" name="Oval 63"/>
            <p:cNvSpPr>
              <a:spLocks noChangeArrowheads="1"/>
            </p:cNvSpPr>
            <p:nvPr/>
          </p:nvSpPr>
          <p:spPr bwMode="auto">
            <a:xfrm rot="148366436">
              <a:off x="1610" y="2639"/>
              <a:ext cx="227" cy="7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20" name="Oval 64"/>
            <p:cNvSpPr>
              <a:spLocks noChangeArrowheads="1"/>
            </p:cNvSpPr>
            <p:nvPr/>
          </p:nvSpPr>
          <p:spPr bwMode="auto">
            <a:xfrm rot="8016892">
              <a:off x="2302" y="3298"/>
              <a:ext cx="227" cy="726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21" name="Oval 65"/>
            <p:cNvSpPr>
              <a:spLocks noChangeArrowheads="1"/>
            </p:cNvSpPr>
            <p:nvPr/>
          </p:nvSpPr>
          <p:spPr bwMode="auto">
            <a:xfrm rot="124125498">
              <a:off x="1496" y="2987"/>
              <a:ext cx="227" cy="72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22" name="Oval 66"/>
            <p:cNvSpPr>
              <a:spLocks noChangeArrowheads="1"/>
            </p:cNvSpPr>
            <p:nvPr/>
          </p:nvSpPr>
          <p:spPr bwMode="auto">
            <a:xfrm rot="2892546">
              <a:off x="1654" y="3303"/>
              <a:ext cx="227" cy="71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28" name="Oval 72"/>
            <p:cNvSpPr>
              <a:spLocks noChangeArrowheads="1"/>
            </p:cNvSpPr>
            <p:nvPr/>
          </p:nvSpPr>
          <p:spPr bwMode="auto">
            <a:xfrm>
              <a:off x="1973" y="3203"/>
              <a:ext cx="226" cy="227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131" name="Oval 75"/>
            <p:cNvSpPr>
              <a:spLocks noChangeArrowheads="1"/>
            </p:cNvSpPr>
            <p:nvPr/>
          </p:nvSpPr>
          <p:spPr bwMode="auto">
            <a:xfrm rot="-21523671">
              <a:off x="1973" y="3430"/>
              <a:ext cx="227" cy="72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5134" name="Picture 7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3284538"/>
            <a:ext cx="792162" cy="865187"/>
          </a:xfrm>
          <a:prstGeom prst="rect">
            <a:avLst/>
          </a:prstGeom>
          <a:noFill/>
        </p:spPr>
      </p:pic>
      <p:pic>
        <p:nvPicPr>
          <p:cNvPr id="45135" name="Picture 7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357563"/>
            <a:ext cx="792162" cy="792162"/>
          </a:xfrm>
          <a:prstGeom prst="rect">
            <a:avLst/>
          </a:prstGeom>
          <a:noFill/>
        </p:spPr>
      </p:pic>
      <p:pic>
        <p:nvPicPr>
          <p:cNvPr id="45138" name="Picture 8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284538"/>
            <a:ext cx="863600" cy="993775"/>
          </a:xfrm>
          <a:prstGeom prst="rect">
            <a:avLst/>
          </a:prstGeom>
          <a:noFill/>
        </p:spPr>
      </p:pic>
      <p:pic>
        <p:nvPicPr>
          <p:cNvPr id="45140" name="Picture 8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05" r="21428" b="21165"/>
          <a:stretch>
            <a:fillRect/>
          </a:stretch>
        </p:blipFill>
        <p:spPr bwMode="auto">
          <a:xfrm>
            <a:off x="2124075" y="3213100"/>
            <a:ext cx="865188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500"/>
                                        <p:tgtEl>
                                          <p:spTgt spid="4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500"/>
                                        <p:tgtEl>
                                          <p:spTgt spid="4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500"/>
                                        <p:tgtEl>
                                          <p:spTgt spid="4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4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  <p:bldP spid="450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\Desktop\к 1 сентября\уроки\математ\герои\Копия Копия File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04925" cy="2165252"/>
          </a:xfrm>
          <a:prstGeom prst="rect">
            <a:avLst/>
          </a:prstGeom>
          <a:noFill/>
        </p:spPr>
      </p:pic>
      <p:pic>
        <p:nvPicPr>
          <p:cNvPr id="1027" name="Picture 3" descr="C:\Documents and Settings\H\Desktop\к 1 сентября\уроки\математ\герои\Копия File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634987" cy="21336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95600" y="3429000"/>
            <a:ext cx="685800" cy="685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2209800"/>
            <a:ext cx="685800" cy="685800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124200" y="1981200"/>
            <a:ext cx="832104" cy="7620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105400" y="3352800"/>
            <a:ext cx="984504" cy="762000"/>
          </a:xfrm>
          <a:prstGeom prst="triangl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990600" y="3200400"/>
            <a:ext cx="2971800" cy="1295400"/>
          </a:xfrm>
          <a:prstGeom prst="arc">
            <a:avLst>
              <a:gd name="adj1" fmla="val 16200000"/>
              <a:gd name="adj2" fmla="val 159141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4724400" y="3124200"/>
            <a:ext cx="3657600" cy="1447800"/>
          </a:xfrm>
          <a:prstGeom prst="arc">
            <a:avLst>
              <a:gd name="adj1" fmla="val 16200000"/>
              <a:gd name="adj2" fmla="val 1555294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62600" y="5181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38400" y="5181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4038600" y="5105400"/>
            <a:ext cx="914400" cy="914400"/>
          </a:xfrm>
          <a:prstGeom prst="mathEqual">
            <a:avLst>
              <a:gd name="adj1" fmla="val 12806"/>
              <a:gd name="adj2" fmla="val 1176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6666 0.1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77778E-6 L 0.36667 0.21112 " pathEditMode="relative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33600" y="685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0" y="685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4" name="Половина рамки 3"/>
          <p:cNvSpPr/>
          <p:nvPr/>
        </p:nvSpPr>
        <p:spPr>
          <a:xfrm rot="18908360">
            <a:off x="4151775" y="570376"/>
            <a:ext cx="914400" cy="914400"/>
          </a:xfrm>
          <a:prstGeom prst="halfFrame">
            <a:avLst>
              <a:gd name="adj1" fmla="val 10714"/>
              <a:gd name="adj2" fmla="val 11639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0" y="2590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33600" y="25908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8216536">
            <a:off x="3770408" y="2551207"/>
            <a:ext cx="914400" cy="914400"/>
          </a:xfrm>
          <a:prstGeom prst="halfFrame">
            <a:avLst>
              <a:gd name="adj1" fmla="val 10714"/>
              <a:gd name="adj2" fmla="val 11639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0" y="45720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9800" y="45720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4038600" y="4495800"/>
            <a:ext cx="914400" cy="914400"/>
          </a:xfrm>
          <a:prstGeom prst="mathEqual">
            <a:avLst>
              <a:gd name="adj1" fmla="val 12806"/>
              <a:gd name="adj2" fmla="val 11760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Какой рисунок в ответе</a:t>
            </a:r>
          </a:p>
        </p:txBody>
      </p:sp>
      <p:pic>
        <p:nvPicPr>
          <p:cNvPr id="6148" name="Picture 4" descr="18-518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067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969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-4664075" y="3216275"/>
            <a:ext cx="4229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76176" bIns="76176" anchor="ctr">
            <a:spAutoFit/>
          </a:bodyPr>
          <a:lstStyle/>
          <a:p>
            <a:r>
              <a:rPr lang="ru-RU" sz="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 вы знаете, что…</a:t>
            </a:r>
            <a:endParaRPr lang="ru-RU" sz="9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ru-RU" sz="9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Ананас</a:t>
            </a: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 до сих пор специалисты не решили, к чему причислить: к овощем</a:t>
            </a:r>
          </a:p>
        </p:txBody>
      </p:sp>
      <p:pic>
        <p:nvPicPr>
          <p:cNvPr id="6152" name="Picture 8" descr="067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9697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059113" y="1433513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03575" y="1700213"/>
            <a:ext cx="914400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724525" y="1557338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724525" y="1916113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59" name="Picture 15" descr="18-518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341438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pomidor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368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 descr="pomidor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3860800"/>
            <a:ext cx="1368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Text Box 18"/>
          <p:cNvSpPr txBox="1">
            <a:spLocks noChangeArrowheads="1"/>
          </p:cNvSpPr>
          <p:nvPr/>
        </p:nvSpPr>
        <p:spPr bwMode="auto">
          <a:xfrm flipV="1">
            <a:off x="3059113" y="3773488"/>
            <a:ext cx="1296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/>
              <a:t>+</a:t>
            </a:r>
          </a:p>
        </p:txBody>
      </p:sp>
      <p:pic>
        <p:nvPicPr>
          <p:cNvPr id="6163" name="Picture 19" descr="11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933825"/>
            <a:ext cx="12096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508625" y="4076700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508625" y="4437063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66" name="Picture 22" descr="pomidor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5575" y="3573463"/>
            <a:ext cx="1368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pomidor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500438"/>
            <a:ext cx="13684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118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5013325"/>
            <a:ext cx="12096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animBg="1"/>
      <p:bldP spid="6156" grpId="0" animBg="1"/>
      <p:bldP spid="6158" grpId="0" animBg="1"/>
      <p:bldP spid="6162" grpId="0"/>
      <p:bldP spid="6164" grpId="0" animBg="1"/>
      <p:bldP spid="61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2073201_s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1323975" cy="18716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173" name="Picture 5" descr="52073201_s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76250"/>
            <a:ext cx="1323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476375" y="620713"/>
            <a:ext cx="10080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/>
              <a:t>+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4663" y="1052513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284663" y="1484313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7" name="Picture 9" descr="52073201_s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692150"/>
            <a:ext cx="1323975" cy="18716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178" name="Picture 10" descr="52073201_s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620713"/>
            <a:ext cx="1323975" cy="18716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7179" name="Picture 11" descr="32505342fc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6838"/>
            <a:ext cx="2089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2" descr="32505342fc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708275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32505342fca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05263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76600" y="4221163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3" name="Picture 15" descr="32505342fc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42900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6011863" y="3644900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011863" y="4076700"/>
            <a:ext cx="914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6" name="Picture 18" descr="32505342fc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4149725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19" descr="32505342fc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708275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 animBg="1"/>
      <p:bldP spid="7175" grpId="1" animBg="1"/>
      <p:bldP spid="7176" grpId="0" animBg="1"/>
      <p:bldP spid="7176" grpId="1" animBg="1"/>
      <p:bldP spid="7182" grpId="0" animBg="1"/>
      <p:bldP spid="7182" grpId="1" animBg="1"/>
      <p:bldP spid="7184" grpId="0" animBg="1"/>
      <p:bldP spid="7184" grpId="1" animBg="1"/>
      <p:bldP spid="7185" grpId="0" animBg="1"/>
      <p:bldP spid="718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Найди лишнее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1042988" y="22764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0" y="22764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4787900" y="22764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3708400" y="22764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2124075" y="1268413"/>
            <a:ext cx="1560513" cy="19446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5867400" y="22764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AutoShape 10"/>
          <p:cNvSpPr>
            <a:spLocks noChangeArrowheads="1"/>
          </p:cNvSpPr>
          <p:nvPr/>
        </p:nvSpPr>
        <p:spPr bwMode="auto">
          <a:xfrm>
            <a:off x="179388" y="4149725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AutoShape 12"/>
          <p:cNvSpPr>
            <a:spLocks noChangeArrowheads="1"/>
          </p:cNvSpPr>
          <p:nvPr/>
        </p:nvSpPr>
        <p:spPr bwMode="auto">
          <a:xfrm>
            <a:off x="1258888" y="4149725"/>
            <a:ext cx="914400" cy="9144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5" name="AutoShape 13"/>
          <p:cNvSpPr>
            <a:spLocks noChangeArrowheads="1"/>
          </p:cNvSpPr>
          <p:nvPr/>
        </p:nvSpPr>
        <p:spPr bwMode="auto">
          <a:xfrm>
            <a:off x="5508625" y="4149725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4"/>
          <p:cNvSpPr>
            <a:spLocks noChangeArrowheads="1"/>
          </p:cNvSpPr>
          <p:nvPr/>
        </p:nvSpPr>
        <p:spPr bwMode="auto">
          <a:xfrm>
            <a:off x="4427538" y="4149725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3348038" y="4149725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>
            <a:off x="2339975" y="4149725"/>
            <a:ext cx="914400" cy="914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4716463" y="53006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250825" y="53006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3563938" y="53006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1331913" y="53006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2411413" y="53006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Rectangle 22"/>
          <p:cNvSpPr>
            <a:spLocks noChangeArrowheads="1"/>
          </p:cNvSpPr>
          <p:nvPr/>
        </p:nvSpPr>
        <p:spPr bwMode="auto">
          <a:xfrm>
            <a:off x="5795963" y="5300663"/>
            <a:ext cx="20891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rrowheads="1"/>
          </p:cNvSpPr>
          <p:nvPr/>
        </p:nvSpPr>
        <p:spPr bwMode="auto">
          <a:xfrm>
            <a:off x="1258888" y="2708275"/>
            <a:ext cx="6624637" cy="914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1403350" y="4437063"/>
            <a:ext cx="5256213" cy="9144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895600" y="250825"/>
            <a:ext cx="5522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chemeClr val="tx2"/>
                </a:solidFill>
              </a:rPr>
              <a:t>Какая лента короче?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" r="2000" b="3455"/>
          <a:stretch>
            <a:fillRect/>
          </a:stretch>
        </p:blipFill>
        <p:spPr bwMode="auto">
          <a:xfrm rot="3825410">
            <a:off x="5476875" y="2143125"/>
            <a:ext cx="35020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12954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T0" fmla="*/ 0 w 43055"/>
              <a:gd name="T1" fmla="*/ 1007610 h 27179"/>
              <a:gd name="T2" fmla="*/ 2284533 w 43055"/>
              <a:gd name="T3" fmla="*/ 1433513 h 27179"/>
              <a:gd name="T4" fmla="*/ 1158136 w 43055"/>
              <a:gd name="T5" fmla="*/ 1139258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240 h 248"/>
              <a:gd name="T2" fmla="*/ 720 w 1680"/>
              <a:gd name="T3" fmla="*/ 48 h 248"/>
              <a:gd name="T4" fmla="*/ 1248 w 1680"/>
              <a:gd name="T5" fmla="*/ 240 h 248"/>
              <a:gd name="T6" fmla="*/ 1680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263775" y="7080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6477000" y="1219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5638800" y="3581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6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rc 12"/>
          <p:cNvSpPr>
            <a:spLocks/>
          </p:cNvSpPr>
          <p:nvPr/>
        </p:nvSpPr>
        <p:spPr bwMode="auto">
          <a:xfrm rot="876523" flipH="1">
            <a:off x="3276600" y="1066800"/>
            <a:ext cx="2055813" cy="2092325"/>
          </a:xfrm>
          <a:custGeom>
            <a:avLst/>
            <a:gdLst>
              <a:gd name="T0" fmla="*/ 960029 w 42175"/>
              <a:gd name="T1" fmla="*/ 2092325 h 43116"/>
              <a:gd name="T2" fmla="*/ 2055813 w 42175"/>
              <a:gd name="T3" fmla="*/ 729130 h 43116"/>
              <a:gd name="T4" fmla="*/ 1052888 w 42175"/>
              <a:gd name="T5" fmla="*/ 1048201 h 43116"/>
              <a:gd name="T6" fmla="*/ 0 60000 65536"/>
              <a:gd name="T7" fmla="*/ 0 60000 65536"/>
              <a:gd name="T8" fmla="*/ 0 60000 65536"/>
              <a:gd name="T9" fmla="*/ 0 w 42175"/>
              <a:gd name="T10" fmla="*/ 0 h 43116"/>
              <a:gd name="T11" fmla="*/ 42175 w 42175"/>
              <a:gd name="T12" fmla="*/ 43116 h 43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75" h="43116" fill="none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</a:path>
              <a:path w="42175" h="43116" stroke="0" extrusionOk="0">
                <a:moveTo>
                  <a:pt x="19695" y="43115"/>
                </a:moveTo>
                <a:cubicBezTo>
                  <a:pt x="8547" y="42128"/>
                  <a:pt x="0" y="3279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0996" y="-1"/>
                  <a:pt x="39314" y="6074"/>
                  <a:pt x="42174" y="15025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rc 13"/>
          <p:cNvSpPr>
            <a:spLocks/>
          </p:cNvSpPr>
          <p:nvPr/>
        </p:nvSpPr>
        <p:spPr bwMode="auto">
          <a:xfrm>
            <a:off x="2895600" y="3200400"/>
            <a:ext cx="2438400" cy="2590800"/>
          </a:xfrm>
          <a:custGeom>
            <a:avLst/>
            <a:gdLst>
              <a:gd name="T0" fmla="*/ 1160475 w 41211"/>
              <a:gd name="T1" fmla="*/ 0 h 43200"/>
              <a:gd name="T2" fmla="*/ 0 w 41211"/>
              <a:gd name="T3" fmla="*/ 1838328 h 43200"/>
              <a:gd name="T4" fmla="*/ 1160357 w 41211"/>
              <a:gd name="T5" fmla="*/ 1295400 h 43200"/>
              <a:gd name="T6" fmla="*/ 0 60000 65536"/>
              <a:gd name="T7" fmla="*/ 0 60000 65536"/>
              <a:gd name="T8" fmla="*/ 0 60000 65536"/>
              <a:gd name="T9" fmla="*/ 0 w 41211"/>
              <a:gd name="T10" fmla="*/ 0 h 43200"/>
              <a:gd name="T11" fmla="*/ 41211 w 41211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211" h="43200" fill="none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</a:path>
              <a:path w="41211" h="43200" stroke="0" extrusionOk="0">
                <a:moveTo>
                  <a:pt x="19612" y="0"/>
                </a:moveTo>
                <a:cubicBezTo>
                  <a:pt x="31541" y="1"/>
                  <a:pt x="41211" y="9671"/>
                  <a:pt x="41211" y="21600"/>
                </a:cubicBezTo>
                <a:cubicBezTo>
                  <a:pt x="41211" y="33529"/>
                  <a:pt x="31540" y="43200"/>
                  <a:pt x="19611" y="43200"/>
                </a:cubicBezTo>
                <a:cubicBezTo>
                  <a:pt x="11186" y="43200"/>
                  <a:pt x="3530" y="38301"/>
                  <a:pt x="-1" y="30653"/>
                </a:cubicBezTo>
                <a:lnTo>
                  <a:pt x="19611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Oval 3"/>
          <p:cNvSpPr>
            <a:spLocks noChangeArrowheads="1"/>
          </p:cNvSpPr>
          <p:nvPr/>
        </p:nvSpPr>
        <p:spPr bwMode="auto">
          <a:xfrm>
            <a:off x="32766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2492375" y="2508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4384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572000"/>
            <a:ext cx="27051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Oval 24"/>
          <p:cNvSpPr>
            <a:spLocks noChangeArrowheads="1"/>
          </p:cNvSpPr>
          <p:nvPr/>
        </p:nvSpPr>
        <p:spPr bwMode="auto">
          <a:xfrm>
            <a:off x="4038600" y="3124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1133 C 0.01649 -0.02613 0.02882 -0.04093 0.04375 -0.05087 C 0.05868 -0.06082 0.07622 -0.0703 0.09444 -0.07146 C 0.11267 -0.07261 0.13681 -0.06914 0.15365 -0.05827 C 0.17049 -0.04741 0.18628 -0.02451 0.19583 -0.00578 C 0.20538 0.01296 0.20868 0.03331 0.21128 0.05435 C 0.21389 0.0754 0.2151 0.09968 0.21128 0.12003 C 0.20747 0.14038 0.19809 0.16097 0.18872 0.17623 C 0.17934 0.19149 0.16979 0.20236 0.15503 0.21185 C 0.14028 0.22133 0.1125 0.2278 0.1 0.23243 C 0.0875 0.23705 0.08056 0.23844 0.08038 0.24006 C 0.08021 0.24168 0.08924 0.23867 0.09861 0.24191 C 0.10799 0.24515 0.12188 0.24654 0.13663 0.25879 C 0.15139 0.27105 0.17517 0.29556 0.18733 0.31499 C 0.19948 0.33442 0.20521 0.3513 0.2099 0.37512 C 0.21458 0.39894 0.21771 0.43201 0.21563 0.45768 C 0.21354 0.48335 0.20538 0.50879 0.19722 0.52891 C 0.18906 0.54903 0.18351 0.56245 0.16632 0.57771 C 0.14913 0.59297 0.1191 0.61633 0.09444 0.62096 C 0.06979 0.62558 0.03767 0.61541 0.0184 0.60593 C -0.00087 0.59644 -0.0092 0.58118 -0.02101 0.56453 C -0.03281 0.54788 -0.04687 0.51619 -0.05208 0.50648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194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52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2743200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3810000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3276600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2286000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4457700" y="3390900"/>
            <a:ext cx="68580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-2400300" y="3390900"/>
            <a:ext cx="68580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-1943100" y="3390900"/>
            <a:ext cx="68580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-2933700" y="3390900"/>
            <a:ext cx="68580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-1409700" y="3390900"/>
            <a:ext cx="68580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-952500" y="3390900"/>
            <a:ext cx="68580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419100" y="3390900"/>
            <a:ext cx="6858000" cy="762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717550" y="2819400"/>
            <a:ext cx="7708900" cy="23209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>
                <a:solidFill>
                  <a:schemeClr val="accent2"/>
                </a:solidFill>
              </a:rPr>
              <a:t>Кто стоит справа и слева от Чебурашки, Буратино и Незнайки?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Назови одним словом всех, кто изображён на рисунке. Сколько их внизу, сколько вверху? Сколько летит направо, сколько налево?</a:t>
            </a:r>
            <a:r>
              <a:rPr lang="ru-RU"/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225" y="-2157413"/>
            <a:ext cx="0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762000" y="2057400"/>
            <a:ext cx="8382000" cy="4232275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7572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225" y="-1104900"/>
            <a:ext cx="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533400" y="990600"/>
            <a:ext cx="8001000" cy="4038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2604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Назови предметы, определи их местонахождение.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400800" y="-2611438"/>
            <a:ext cx="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905000" y="2119313"/>
            <a:ext cx="4630738" cy="42814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5429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>
                <a:solidFill>
                  <a:schemeClr val="accent2"/>
                </a:solidFill>
                <a:latin typeface="Arial" charset="0"/>
              </a:rPr>
              <a:t>Какие предметы можно </a:t>
            </a:r>
            <a:r>
              <a:rPr lang="ru-RU" sz="2800" b="1">
                <a:solidFill>
                  <a:schemeClr val="accent2"/>
                </a:solidFill>
                <a:latin typeface="Arial" charset="0"/>
                <a:cs typeface="Arial" charset="0"/>
              </a:rPr>
              <a:t>нарис</a:t>
            </a:r>
            <a:r>
              <a:rPr lang="ru-RU" sz="2800" b="1">
                <a:solidFill>
                  <a:schemeClr val="accent2"/>
                </a:solidFill>
                <a:latin typeface="Arial" charset="0"/>
              </a:rPr>
              <a:t>овать</a:t>
            </a:r>
            <a:r>
              <a:rPr lang="ru-RU" sz="2800" b="1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800" b="1">
                <a:solidFill>
                  <a:schemeClr val="accent2"/>
                </a:solidFill>
                <a:latin typeface="Arial" charset="0"/>
                <a:cs typeface="Arial" charset="0"/>
              </a:rPr>
              <a:t> сверху, справа, слева и снизу от домика</a:t>
            </a:r>
            <a:r>
              <a:rPr lang="ru-RU"/>
              <a:t>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400800" y="-5224463"/>
            <a:ext cx="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676400" y="1828800"/>
            <a:ext cx="4781550" cy="376237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-709613"/>
            <a:ext cx="9144000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H\Desktop\к 1 сентября\цифры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371600"/>
            <a:ext cx="3020602" cy="3733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914400"/>
            <a:ext cx="10668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2</a:t>
            </a:r>
            <a:endParaRPr lang="ru-RU" sz="8000" b="1" dirty="0">
              <a:solidFill>
                <a:srgbClr val="FFFF00"/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5" idx="2"/>
          </p:cNvCxnSpPr>
          <p:nvPr/>
        </p:nvCxnSpPr>
        <p:spPr>
          <a:xfrm rot="5400000">
            <a:off x="1428750" y="1657350"/>
            <a:ext cx="685800" cy="1333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2"/>
          </p:cNvCxnSpPr>
          <p:nvPr/>
        </p:nvCxnSpPr>
        <p:spPr>
          <a:xfrm rot="16200000" flipH="1">
            <a:off x="2762250" y="1657350"/>
            <a:ext cx="685800" cy="13335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1377950" cy="21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267200"/>
            <a:ext cx="1377950" cy="215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09600" y="2667000"/>
            <a:ext cx="99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76600" y="2667000"/>
            <a:ext cx="99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2667000"/>
            <a:ext cx="990600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1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6600" y="2667000"/>
            <a:ext cx="990600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1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\Desktop\к 1 сентября\уроки\математ\герои\Копия Копия File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04925" cy="2165252"/>
          </a:xfrm>
          <a:prstGeom prst="rect">
            <a:avLst/>
          </a:prstGeom>
          <a:noFill/>
        </p:spPr>
      </p:pic>
      <p:pic>
        <p:nvPicPr>
          <p:cNvPr id="1027" name="Picture 3" descr="C:\Documents and Settings\H\Desktop\к 1 сентября\уроки\математ\герои\Копия File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634987" cy="2133600"/>
          </a:xfrm>
          <a:prstGeom prst="rect">
            <a:avLst/>
          </a:prstGeom>
          <a:noFill/>
        </p:spPr>
      </p:pic>
      <p:sp>
        <p:nvSpPr>
          <p:cNvPr id="17" name="Равнобедренный треугольник 16"/>
          <p:cNvSpPr/>
          <p:nvPr/>
        </p:nvSpPr>
        <p:spPr>
          <a:xfrm>
            <a:off x="2590800" y="2133600"/>
            <a:ext cx="527304" cy="4572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5181600" y="2286000"/>
            <a:ext cx="527304" cy="4572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505200" y="320040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5000" y="5105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86400" y="5105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1" name="Дуга 20"/>
          <p:cNvSpPr/>
          <p:nvPr/>
        </p:nvSpPr>
        <p:spPr>
          <a:xfrm>
            <a:off x="1600200" y="3124200"/>
            <a:ext cx="1905000" cy="1371600"/>
          </a:xfrm>
          <a:prstGeom prst="arc">
            <a:avLst>
              <a:gd name="adj1" fmla="val 16200000"/>
              <a:gd name="adj2" fmla="val 159043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4648200" y="3124200"/>
            <a:ext cx="2667000" cy="1371600"/>
          </a:xfrm>
          <a:prstGeom prst="arc">
            <a:avLst>
              <a:gd name="adj1" fmla="val 16200000"/>
              <a:gd name="adj2" fmla="val 1563226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овина рамки 22"/>
          <p:cNvSpPr/>
          <p:nvPr/>
        </p:nvSpPr>
        <p:spPr>
          <a:xfrm rot="18908360">
            <a:off x="3920111" y="5063113"/>
            <a:ext cx="914400" cy="914400"/>
          </a:xfrm>
          <a:prstGeom prst="halfFrame">
            <a:avLst>
              <a:gd name="adj1" fmla="val 10714"/>
              <a:gd name="adj2" fmla="val 11639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77778E-6 L -0.15 7.77778E-6 " pathEditMode="relative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44444E-6 L 0.25834 0.22223 " pathEditMode="relative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13333 0.18889 " pathEditMode="relative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\Desktop\к 1 сентября\уроки\математ\герои\Копия Копия File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1304925" cy="2165252"/>
          </a:xfrm>
          <a:prstGeom prst="rect">
            <a:avLst/>
          </a:prstGeom>
          <a:noFill/>
        </p:spPr>
      </p:pic>
      <p:pic>
        <p:nvPicPr>
          <p:cNvPr id="1027" name="Picture 3" descr="C:\Documents and Settings\H\Desktop\к 1 сентября\уроки\математ\герои\Копия File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04800"/>
            <a:ext cx="1634987" cy="213360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3048000" y="1981200"/>
            <a:ext cx="4572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86200" y="3200400"/>
            <a:ext cx="457200" cy="457200"/>
          </a:xfrm>
          <a:prstGeom prst="ellips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486400" y="2895600"/>
            <a:ext cx="457200" cy="457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86400" y="51816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1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81200" y="5105400"/>
            <a:ext cx="99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2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8216536">
            <a:off x="3465607" y="4989608"/>
            <a:ext cx="914400" cy="914400"/>
          </a:xfrm>
          <a:prstGeom prst="halfFrame">
            <a:avLst>
              <a:gd name="adj1" fmla="val 10714"/>
              <a:gd name="adj2" fmla="val 11639"/>
            </a:avLst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уга 21"/>
          <p:cNvSpPr/>
          <p:nvPr/>
        </p:nvSpPr>
        <p:spPr>
          <a:xfrm>
            <a:off x="1371600" y="3352800"/>
            <a:ext cx="2286000" cy="1371600"/>
          </a:xfrm>
          <a:prstGeom prst="arc">
            <a:avLst>
              <a:gd name="adj1" fmla="val 16200000"/>
              <a:gd name="adj2" fmla="val 1597115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5105400" y="3657600"/>
            <a:ext cx="1676400" cy="1143000"/>
          </a:xfrm>
          <a:prstGeom prst="arc">
            <a:avLst>
              <a:gd name="adj1" fmla="val 16200000"/>
              <a:gd name="adj2" fmla="val 1577249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425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22222E-6 L -0.03333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1667 0.1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9706F4CC097154284A2164E743657A0" ma:contentTypeVersion="0" ma:contentTypeDescription="Создание документа." ma:contentTypeScope="" ma:versionID="3f1865b0fcebea46e03c0c0e40a404b6">
  <xsd:schema xmlns:xsd="http://www.w3.org/2001/XMLSchema" xmlns:p="http://schemas.microsoft.com/office/2006/metadata/properties" xmlns:ns2="4a252ca3-5a62-4c1c-90a6-29f4710e47f8" targetNamespace="http://schemas.microsoft.com/office/2006/metadata/properties" ma:root="true" ma:fieldsID="9341006ccead508f49f21946576b770c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a252ca3-5a62-4c1c-90a6-29f4710e47f8" elementFormDefault="qualified">
    <xsd:import namespace="http://schemas.microsoft.com/office/2006/documentManagement/type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Муниципалитет xmlns="4a252ca3-5a62-4c1c-90a6-29f4710e47f8" xsi:nil="true"/>
  </documentManagement>
</p:properties>
</file>

<file path=customXml/itemProps1.xml><?xml version="1.0" encoding="utf-8"?>
<ds:datastoreItem xmlns:ds="http://schemas.openxmlformats.org/officeDocument/2006/customXml" ds:itemID="{BD476E9D-826E-4054-A8F4-D1EE67222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D0513-BD0B-4973-A595-21CDC6072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E03CE59-22B1-4206-8D38-C3A59E9A606E}">
  <ds:schemaRefs>
    <ds:schemaRef ds:uri="http://schemas.microsoft.com/office/2006/metadata/properties"/>
    <ds:schemaRef ds:uri="4a252ca3-5a62-4c1c-90a6-29f4710e47f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104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Волшебные цифры</vt:lpstr>
      <vt:lpstr>Кто стоит справа и слева от Чебурашки, Буратино и Незнайки?</vt:lpstr>
      <vt:lpstr>Назови одним словом всех, кто изображён на рисунке. Сколько их внизу, сколько вверху? Сколько летит направо, сколько налево? </vt:lpstr>
      <vt:lpstr>Слайд 4</vt:lpstr>
      <vt:lpstr>Назови предметы, определи их местонахождение.</vt:lpstr>
      <vt:lpstr>Какие предметы можно нарисовать   сверху, справа, слева и снизу от домика </vt:lpstr>
      <vt:lpstr>Слайд 7</vt:lpstr>
      <vt:lpstr>Слайд 8</vt:lpstr>
      <vt:lpstr>Слайд 9</vt:lpstr>
      <vt:lpstr>Слайд 10</vt:lpstr>
      <vt:lpstr>Слайд 11</vt:lpstr>
      <vt:lpstr>Какой рисунок в ответе</vt:lpstr>
      <vt:lpstr>Слайд 13</vt:lpstr>
      <vt:lpstr>Найди лишнее</vt:lpstr>
      <vt:lpstr>Слайд 15</vt:lpstr>
      <vt:lpstr>Слайд 16</vt:lpstr>
      <vt:lpstr>Слайд 17</vt:lpstr>
      <vt:lpstr>Слайд 18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14  Знаки &lt;, &gt;, =.</dc:title>
  <cp:lastModifiedBy>Admin</cp:lastModifiedBy>
  <cp:revision>36</cp:revision>
  <dcterms:modified xsi:type="dcterms:W3CDTF">2013-11-11T06:58:39Z</dcterms:modified>
  <cp:contentType>Документ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0x01010019706F4CC097154284A2164E743657A0</vt:lpwstr>
  </property>
</Properties>
</file>