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70B"/>
    <a:srgbClr val="920000"/>
    <a:srgbClr val="032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406B0-AF31-45AD-99E8-685E840E5DE8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9CED6-FA35-4F95-AED3-CAA09998A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9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0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84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0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1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71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50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2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8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63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50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E692-4B20-4857-89D1-FAE7060E95B6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48121-C24F-43F0-A206-AF121C2EAD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1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63888" y="1628800"/>
            <a:ext cx="4820072" cy="972095"/>
          </a:xfr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i="1" dirty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Continuous</a:t>
            </a:r>
            <a:endParaRPr lang="ru-RU" b="1" i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9-18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2555875" cy="280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ru-RU" sz="2800" b="1" i="1" dirty="0">
              <a:solidFill>
                <a:srgbClr val="990033"/>
              </a:solidFill>
              <a:latin typeface="Monotype Corsiva" pitchFamily="66" charset="0"/>
            </a:endParaRPr>
          </a:p>
        </p:txBody>
      </p:sp>
      <p:pic>
        <p:nvPicPr>
          <p:cNvPr id="6" name="Picture 3" descr="BS005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500438"/>
            <a:ext cx="2428875" cy="303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9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881590" y="1556792"/>
            <a:ext cx="7236804" cy="13681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2627784" y="87793"/>
            <a:ext cx="3384376" cy="576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Past Continuous</a:t>
            </a:r>
            <a:endParaRPr lang="ru-RU" sz="2800" b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764704"/>
            <a:ext cx="676875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dirty="0" smtClean="0">
              <a:latin typeface="Comic Sans MS" pitchFamily="66" charset="0"/>
            </a:endParaRPr>
          </a:p>
          <a:p>
            <a:pPr algn="ctr"/>
            <a:endParaRPr lang="ru-RU" dirty="0"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48195" y="1640703"/>
            <a:ext cx="150285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was</a:t>
            </a:r>
          </a:p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were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люс 4"/>
          <p:cNvSpPr/>
          <p:nvPr/>
        </p:nvSpPr>
        <p:spPr>
          <a:xfrm>
            <a:off x="5413112" y="1923522"/>
            <a:ext cx="592102" cy="547261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78586" y="1709253"/>
            <a:ext cx="62566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  <a:endParaRPr lang="ru-RU" sz="66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2170918"/>
            <a:ext cx="105584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ing</a:t>
            </a:r>
            <a:endParaRPr lang="ru-RU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10130" y="1623863"/>
            <a:ext cx="274353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I/he/she/it</a:t>
            </a:r>
          </a:p>
          <a:p>
            <a:pPr algn="ctr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you/we/they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4603" y="3116308"/>
            <a:ext cx="1842345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Questions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04248" y="3115580"/>
            <a:ext cx="18002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Negations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084168" y="3212976"/>
            <a:ext cx="0" cy="364502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-36512" y="3645024"/>
            <a:ext cx="280831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Mary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was writing 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an essay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at 2 o’clock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771800" y="3346412"/>
            <a:ext cx="0" cy="3538972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3528" y="3124949"/>
            <a:ext cx="1914353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Statements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660057"/>
            <a:ext cx="331236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Was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n-US" sz="1900" u="sng" dirty="0" smtClean="0">
                <a:solidFill>
                  <a:srgbClr val="002060"/>
                </a:solidFill>
                <a:latin typeface="Comic Sans MS" pitchFamily="66" charset="0"/>
              </a:rPr>
              <a:t>Mary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writing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an essay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at 2 o’clock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Yes, she was.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No, she wasn’t.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4169" y="3660057"/>
            <a:ext cx="305983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Mary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wasn’t writing 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an essay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at 2 o’clock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4537" y="5301208"/>
            <a:ext cx="281633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They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were playing 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tennis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from 5 till 6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1800" y="5301208"/>
            <a:ext cx="331236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Were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n-US" sz="1900" u="sng" dirty="0" smtClean="0">
                <a:solidFill>
                  <a:srgbClr val="002060"/>
                </a:solidFill>
                <a:latin typeface="Comic Sans MS" pitchFamily="66" charset="0"/>
              </a:rPr>
              <a:t>they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playing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 tennis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from 5 till 6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?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Yes, they were.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No, they weren’t.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4168" y="5301208"/>
            <a:ext cx="3059831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They </a:t>
            </a:r>
            <a:r>
              <a:rPr lang="en-US" sz="1900" b="1" dirty="0" smtClean="0">
                <a:solidFill>
                  <a:srgbClr val="920000"/>
                </a:solidFill>
                <a:latin typeface="Comic Sans MS" pitchFamily="66" charset="0"/>
              </a:rPr>
              <a:t>weren’t playing 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tennis </a:t>
            </a:r>
            <a:r>
              <a:rPr lang="en-US" sz="1900" b="1" dirty="0" smtClean="0">
                <a:solidFill>
                  <a:srgbClr val="05470B"/>
                </a:solidFill>
                <a:latin typeface="Comic Sans MS" pitchFamily="66" charset="0"/>
              </a:rPr>
              <a:t>from 5 till 6 yesterday</a:t>
            </a:r>
            <a:r>
              <a:rPr lang="en-US" sz="1900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ru-RU" sz="19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42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1579" y="116632"/>
            <a:ext cx="6396978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prstClr val="black"/>
                </a:solidFill>
                <a:latin typeface="Comic Sans MS" pitchFamily="66" charset="0"/>
              </a:rPr>
              <a:t>Определённый момент времени в прошлом может быть выражен</a:t>
            </a:r>
            <a:r>
              <a:rPr lang="en-US" sz="2000" b="1" dirty="0" smtClean="0">
                <a:solidFill>
                  <a:prstClr val="black"/>
                </a:solidFill>
                <a:latin typeface="Comic Sans MS" pitchFamily="66" charset="0"/>
              </a:rPr>
              <a:t>:</a:t>
            </a:r>
            <a:endParaRPr lang="ru-RU" sz="20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24744"/>
            <a:ext cx="3102705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920000"/>
                </a:solidFill>
                <a:latin typeface="Comic Sans MS" pitchFamily="66" charset="0"/>
              </a:rPr>
              <a:t>конкретным временем</a:t>
            </a:r>
            <a:endParaRPr lang="ru-RU" sz="2000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244914"/>
            <a:ext cx="4081684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920000"/>
                </a:solidFill>
                <a:latin typeface="Comic Sans MS" pitchFamily="66" charset="0"/>
              </a:rPr>
              <a:t>периодом времени в прошлом</a:t>
            </a:r>
            <a:endParaRPr lang="ru-RU" sz="2000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437112"/>
            <a:ext cx="3862564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solidFill>
                  <a:srgbClr val="920000"/>
                </a:solidFill>
                <a:latin typeface="Comic Sans MS" pitchFamily="66" charset="0"/>
              </a:rPr>
              <a:t>придаточным предложением</a:t>
            </a:r>
            <a:endParaRPr lang="ru-RU" sz="2000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2681" y="5045114"/>
            <a:ext cx="83277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He 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do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his homework </a:t>
            </a: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when I entered the room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681" y="5837202"/>
            <a:ext cx="61927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When I came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, my parents 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were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hav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tea.</a:t>
            </a:r>
            <a:endParaRPr lang="ru-RU" sz="22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2683" y="3820978"/>
            <a:ext cx="650370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I 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read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from 7 till 9 </a:t>
            </a:r>
            <a:r>
              <a:rPr lang="en-US" sz="2200" b="1" dirty="0" smtClean="0">
                <a:solidFill>
                  <a:srgbClr val="05470B"/>
                </a:solidFill>
                <a:latin typeface="Comic Sans MS" pitchFamily="66" charset="0"/>
              </a:rPr>
              <a:t>o’clock</a:t>
            </a:r>
            <a:r>
              <a:rPr lang="ru-RU" sz="2200" b="1" dirty="0" smtClean="0">
                <a:solidFill>
                  <a:srgbClr val="05470B"/>
                </a:solidFill>
                <a:latin typeface="Comic Sans MS" pitchFamily="66" charset="0"/>
              </a:rPr>
              <a:t> </a:t>
            </a:r>
            <a:r>
              <a:rPr lang="en-US" sz="2200" b="1" dirty="0" smtClean="0">
                <a:solidFill>
                  <a:srgbClr val="05470B"/>
                </a:solidFill>
                <a:latin typeface="Comic Sans MS" pitchFamily="66" charset="0"/>
              </a:rPr>
              <a:t>yesterday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9551" y="2289066"/>
            <a:ext cx="78712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Just think. </a:t>
            </a:r>
            <a:r>
              <a:rPr lang="en-US" sz="2200" b="1" dirty="0">
                <a:solidFill>
                  <a:srgbClr val="05470B"/>
                </a:solidFill>
                <a:latin typeface="Comic Sans MS" pitchFamily="66" charset="0"/>
              </a:rPr>
              <a:t>Two days ago </a:t>
            </a: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at this time 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I 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ly</a:t>
            </a:r>
            <a:r>
              <a:rPr lang="en-US" sz="2200" b="1" dirty="0">
                <a:solidFill>
                  <a:srgbClr val="C0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on the beach in the sun.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2682" y="1772816"/>
            <a:ext cx="83277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Sam </a:t>
            </a:r>
            <a:r>
              <a:rPr lang="en-US" sz="2200" b="1" dirty="0" smtClean="0">
                <a:solidFill>
                  <a:srgbClr val="C00000"/>
                </a:solidFill>
                <a:latin typeface="Comic Sans MS" pitchFamily="66" charset="0"/>
              </a:rPr>
              <a:t>was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repair</a:t>
            </a:r>
            <a:r>
              <a:rPr lang="en-US" sz="2200" b="1" dirty="0" smtClean="0">
                <a:solidFill>
                  <a:srgbClr val="C00000"/>
                </a:solidFill>
                <a:latin typeface="Comic Sans MS" pitchFamily="66" charset="0"/>
              </a:rPr>
              <a:t>ing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his car </a:t>
            </a:r>
            <a:r>
              <a:rPr lang="en-US" sz="2200" b="1" u="sng" dirty="0" smtClean="0">
                <a:solidFill>
                  <a:srgbClr val="05470B"/>
                </a:solidFill>
                <a:latin typeface="Comic Sans MS" pitchFamily="66" charset="0"/>
              </a:rPr>
              <a:t>at </a:t>
            </a: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5.50 p.m. </a:t>
            </a:r>
            <a:r>
              <a:rPr lang="en-US" sz="2200" b="1" dirty="0">
                <a:solidFill>
                  <a:srgbClr val="05470B"/>
                </a:solidFill>
                <a:latin typeface="Comic Sans MS" pitchFamily="66" charset="0"/>
              </a:rPr>
              <a:t>yesterday</a:t>
            </a: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 </a:t>
            </a:r>
            <a:endParaRPr lang="ru-RU" sz="2200" b="1" u="sng" dirty="0">
              <a:solidFill>
                <a:srgbClr val="05470B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21292" y="116632"/>
            <a:ext cx="127130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Usage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464630" y="4581128"/>
            <a:ext cx="8694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P.S.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58856" y="5406314"/>
            <a:ext cx="8694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P.S.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107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16632"/>
            <a:ext cx="4731091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prstClr val="black"/>
                </a:solidFill>
                <a:latin typeface="Comic Sans MS" pitchFamily="66" charset="0"/>
              </a:rPr>
              <a:t>Подчёркивается процесс действия в прошлом с помощью</a:t>
            </a:r>
            <a:r>
              <a:rPr lang="en-US" sz="2000" b="1" dirty="0" smtClean="0">
                <a:solidFill>
                  <a:prstClr val="black"/>
                </a:solidFill>
                <a:latin typeface="Comic Sans MS" pitchFamily="66" charset="0"/>
              </a:rPr>
              <a:t>:</a:t>
            </a:r>
            <a:r>
              <a:rPr lang="ru-RU" sz="2000" b="1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endParaRPr lang="ru-RU" sz="20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875" y="1124744"/>
            <a:ext cx="2215885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sz="2400" b="1" u="sng" dirty="0" smtClean="0">
                <a:solidFill>
                  <a:srgbClr val="920000"/>
                </a:solidFill>
                <a:latin typeface="Comic Sans MS" pitchFamily="66" charset="0"/>
              </a:rPr>
              <a:t>союзов</a:t>
            </a:r>
            <a:r>
              <a:rPr lang="ru-RU" sz="24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while</a:t>
            </a:r>
            <a:endParaRPr lang="ru-RU" sz="24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lvl="0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         when</a:t>
            </a:r>
          </a:p>
          <a:p>
            <a:pPr lvl="0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         as</a:t>
            </a:r>
            <a:endParaRPr lang="ru-RU" sz="24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0" y="4155756"/>
            <a:ext cx="295233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all day long</a:t>
            </a:r>
          </a:p>
          <a:p>
            <a:pPr lvl="0"/>
            <a:r>
              <a:rPr lang="en-US" sz="2400" b="1" dirty="0">
                <a:solidFill>
                  <a:schemeClr val="tx2"/>
                </a:solidFill>
                <a:latin typeface="Comic Sans MS" pitchFamily="66" charset="0"/>
              </a:rPr>
              <a:t>the whole evening </a:t>
            </a:r>
            <a:endParaRPr lang="ru-RU" sz="24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lvl="0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all </a:t>
            </a:r>
            <a:r>
              <a:rPr lang="en-US" sz="2400" b="1" dirty="0">
                <a:solidFill>
                  <a:schemeClr val="tx2"/>
                </a:solidFill>
                <a:latin typeface="Comic Sans MS" pitchFamily="66" charset="0"/>
              </a:rPr>
              <a:t>the time  </a:t>
            </a:r>
            <a:endParaRPr lang="ru-RU" sz="24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124744"/>
            <a:ext cx="67322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While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we 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were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driv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from Rome to Milan, our bus broke down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r>
              <a:rPr lang="ru-RU" sz="22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ru-RU" sz="22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  </a:t>
            </a:r>
            <a:r>
              <a:rPr lang="ru-RU" sz="2200" b="1" dirty="0" smtClean="0">
                <a:solidFill>
                  <a:schemeClr val="tx2"/>
                </a:solidFill>
                <a:latin typeface="Comic Sans MS" pitchFamily="66" charset="0"/>
              </a:rPr>
              <a:t>Когда </a:t>
            </a:r>
            <a:r>
              <a:rPr lang="ru-RU" sz="2200" b="1" dirty="0">
                <a:solidFill>
                  <a:schemeClr val="tx2"/>
                </a:solidFill>
                <a:latin typeface="Comic Sans MS" pitchFamily="66" charset="0"/>
              </a:rPr>
              <a:t>мы ехали из Рима в Милан, наш 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Comic Sans MS" pitchFamily="66" charset="0"/>
              </a:rPr>
              <a:t>автобус </a:t>
            </a:r>
            <a:r>
              <a:rPr lang="ru-RU" sz="2200" b="1" dirty="0">
                <a:solidFill>
                  <a:schemeClr val="tx2"/>
                </a:solidFill>
                <a:latin typeface="Comic Sans MS" pitchFamily="66" charset="0"/>
              </a:rPr>
              <a:t>сломался</a:t>
            </a:r>
            <a:r>
              <a:rPr lang="ru-RU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ru-RU" sz="22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0384" y="2875582"/>
            <a:ext cx="68836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b="1" u="sng" dirty="0">
                <a:solidFill>
                  <a:srgbClr val="05470B"/>
                </a:solidFill>
                <a:latin typeface="Comic Sans MS" pitchFamily="66" charset="0"/>
              </a:rPr>
              <a:t>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I 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was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com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here I met your brother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</a:p>
          <a:p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 </a:t>
            </a:r>
            <a:r>
              <a:rPr lang="ru-RU" sz="2200" b="1" dirty="0" smtClean="0">
                <a:solidFill>
                  <a:schemeClr val="tx2"/>
                </a:solidFill>
                <a:latin typeface="Comic Sans MS" pitchFamily="66" charset="0"/>
              </a:rPr>
              <a:t>Когда </a:t>
            </a:r>
            <a:r>
              <a:rPr lang="ru-RU" sz="2200" b="1" dirty="0">
                <a:solidFill>
                  <a:schemeClr val="tx2"/>
                </a:solidFill>
                <a:latin typeface="Comic Sans MS" pitchFamily="66" charset="0"/>
              </a:rPr>
              <a:t>я шел сюда, я встретил твоего брата</a:t>
            </a:r>
            <a:r>
              <a:rPr lang="ru-RU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ru-RU" sz="22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98082" y="4246459"/>
            <a:ext cx="49183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Sam 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was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work</a:t>
            </a:r>
            <a:r>
              <a:rPr lang="en-US" sz="2200" b="1" dirty="0">
                <a:solidFill>
                  <a:srgbClr val="920000"/>
                </a:solidFill>
                <a:latin typeface="Comic Sans MS" pitchFamily="66" charset="0"/>
              </a:rPr>
              <a:t>ing</a:t>
            </a:r>
            <a:r>
              <a:rPr lang="en-US" sz="2200" b="1" dirty="0">
                <a:solidFill>
                  <a:schemeClr val="tx2"/>
                </a:solidFill>
                <a:latin typeface="Comic Sans MS" pitchFamily="66" charset="0"/>
              </a:rPr>
              <a:t> in the garden </a:t>
            </a:r>
            <a:endParaRPr lang="en-US" sz="22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2200" b="1" dirty="0" smtClean="0">
                <a:solidFill>
                  <a:srgbClr val="05470B"/>
                </a:solidFill>
                <a:latin typeface="Comic Sans MS" pitchFamily="66" charset="0"/>
              </a:rPr>
              <a:t>all day long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21292" y="116632"/>
            <a:ext cx="127130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Usage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45056" y="5086345"/>
            <a:ext cx="50433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It </a:t>
            </a:r>
            <a:r>
              <a:rPr lang="en-US" sz="2200" b="1" dirty="0" smtClean="0">
                <a:solidFill>
                  <a:srgbClr val="920000"/>
                </a:solidFill>
                <a:latin typeface="Comic Sans MS" pitchFamily="66" charset="0"/>
              </a:rPr>
              <a:t>was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rain</a:t>
            </a:r>
            <a:r>
              <a:rPr lang="en-US" sz="2200" b="1" dirty="0" smtClean="0">
                <a:solidFill>
                  <a:srgbClr val="920000"/>
                </a:solidFill>
                <a:latin typeface="Comic Sans MS" pitchFamily="66" charset="0"/>
              </a:rPr>
              <a:t>ing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200" b="1" dirty="0" smtClean="0">
                <a:solidFill>
                  <a:srgbClr val="05470B"/>
                </a:solidFill>
                <a:latin typeface="Comic Sans MS" pitchFamily="66" charset="0"/>
              </a:rPr>
              <a:t>the whole evening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!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5436" y="5812753"/>
            <a:ext cx="43749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She </a:t>
            </a:r>
            <a:r>
              <a:rPr lang="en-US" sz="2200" b="1" dirty="0" smtClean="0">
                <a:solidFill>
                  <a:srgbClr val="920000"/>
                </a:solidFill>
                <a:latin typeface="Comic Sans MS" pitchFamily="66" charset="0"/>
              </a:rPr>
              <a:t>was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cry</a:t>
            </a:r>
            <a:r>
              <a:rPr lang="en-US" sz="2200" b="1" dirty="0" smtClean="0">
                <a:solidFill>
                  <a:srgbClr val="920000"/>
                </a:solidFill>
                <a:latin typeface="Comic Sans MS" pitchFamily="66" charset="0"/>
              </a:rPr>
              <a:t>ing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200" b="1" dirty="0" smtClean="0">
                <a:solidFill>
                  <a:srgbClr val="05470B"/>
                </a:solidFill>
                <a:latin typeface="Comic Sans MS" pitchFamily="66" charset="0"/>
              </a:rPr>
              <a:t>all the time</a:t>
            </a:r>
            <a:r>
              <a:rPr lang="en-US" sz="2200" b="1" dirty="0" smtClean="0">
                <a:solidFill>
                  <a:schemeClr val="tx2"/>
                </a:solidFill>
                <a:latin typeface="Comic Sans MS" pitchFamily="66" charset="0"/>
              </a:rPr>
              <a:t>!</a:t>
            </a:r>
            <a:endParaRPr lang="en-US" sz="22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5597310"/>
            <a:ext cx="1580485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annoying action</a:t>
            </a:r>
            <a:r>
              <a:rPr lang="en-US" sz="2400" b="1" dirty="0">
                <a:solidFill>
                  <a:schemeClr val="tx2"/>
                </a:solidFill>
                <a:latin typeface="Comic Sans MS" pitchFamily="66" charset="0"/>
              </a:rPr>
              <a:t> </a:t>
            </a:r>
            <a:endParaRPr lang="ru-RU" sz="24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31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270</Words>
  <Application>Microsoft Office PowerPoint</Application>
  <PresentationFormat>Экран (4:3)</PresentationFormat>
  <Paragraphs>50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Past Continuous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Present Perfect Tense</dc:title>
  <dc:creator>user</dc:creator>
  <cp:lastModifiedBy>do_nb</cp:lastModifiedBy>
  <cp:revision>80</cp:revision>
  <dcterms:created xsi:type="dcterms:W3CDTF">2011-06-07T13:20:39Z</dcterms:created>
  <dcterms:modified xsi:type="dcterms:W3CDTF">2015-11-18T18:57:04Z</dcterms:modified>
</cp:coreProperties>
</file>