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470B"/>
    <a:srgbClr val="920000"/>
    <a:srgbClr val="032F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29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3406B0-AF31-45AD-99E8-685E840E5DE8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E9CED6-FA35-4F95-AED3-CAA09998A2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28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E692-4B20-4857-89D1-FAE7060E95B6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8121-C24F-43F0-A206-AF121C2EAD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798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E692-4B20-4857-89D1-FAE7060E95B6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8121-C24F-43F0-A206-AF121C2EAD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105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E692-4B20-4857-89D1-FAE7060E95B6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8121-C24F-43F0-A206-AF121C2EAD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849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E692-4B20-4857-89D1-FAE7060E95B6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8121-C24F-43F0-A206-AF121C2EAD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106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E692-4B20-4857-89D1-FAE7060E95B6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8121-C24F-43F0-A206-AF121C2EAD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183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E692-4B20-4857-89D1-FAE7060E95B6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8121-C24F-43F0-A206-AF121C2EAD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714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E692-4B20-4857-89D1-FAE7060E95B6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8121-C24F-43F0-A206-AF121C2EAD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507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E692-4B20-4857-89D1-FAE7060E95B6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8121-C24F-43F0-A206-AF121C2EAD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621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E692-4B20-4857-89D1-FAE7060E95B6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8121-C24F-43F0-A206-AF121C2EAD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084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E692-4B20-4857-89D1-FAE7060E95B6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8121-C24F-43F0-A206-AF121C2EAD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631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E692-4B20-4857-89D1-FAE7060E95B6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8121-C24F-43F0-A206-AF121C2EAD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509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60000"/>
                <a:lumOff val="40000"/>
              </a:schemeClr>
            </a:gs>
            <a:gs pos="64999">
              <a:srgbClr val="F0EBD5"/>
            </a:gs>
            <a:gs pos="100000">
              <a:srgbClr val="D1C39F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4E692-4B20-4857-89D1-FAE7060E95B6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48121-C24F-43F0-A206-AF121C2EAD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21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63888" y="1628800"/>
            <a:ext cx="4820072" cy="972095"/>
          </a:xfr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i="1" dirty="0">
                <a:solidFill>
                  <a:srgbClr val="9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 Continuous</a:t>
            </a:r>
            <a:endParaRPr lang="ru-RU" b="1" i="1" dirty="0">
              <a:solidFill>
                <a:srgbClr val="9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4" descr="9-18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2555875" cy="280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188913"/>
            <a:ext cx="91440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endParaRPr lang="ru-RU" sz="2800" b="1" i="1" dirty="0">
              <a:solidFill>
                <a:srgbClr val="990033"/>
              </a:solidFill>
              <a:latin typeface="Monotype Corsiva" pitchFamily="66" charset="0"/>
            </a:endParaRPr>
          </a:p>
        </p:txBody>
      </p:sp>
      <p:pic>
        <p:nvPicPr>
          <p:cNvPr id="6" name="Picture 3" descr="BS00554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3500438"/>
            <a:ext cx="2428875" cy="303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591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881590" y="1556792"/>
            <a:ext cx="7236804" cy="136815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2627784" y="87793"/>
            <a:ext cx="3384376" cy="5760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smtClean="0">
                <a:solidFill>
                  <a:srgbClr val="9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Past Continuous</a:t>
            </a:r>
            <a:endParaRPr lang="ru-RU" sz="2800" b="1" dirty="0">
              <a:solidFill>
                <a:srgbClr val="9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15616" y="764704"/>
            <a:ext cx="6768752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dirty="0" smtClean="0">
              <a:latin typeface="Comic Sans MS" pitchFamily="66" charset="0"/>
            </a:endParaRPr>
          </a:p>
          <a:p>
            <a:pPr algn="ctr"/>
            <a:endParaRPr lang="ru-RU" dirty="0"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48195" y="1640703"/>
            <a:ext cx="1502856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was</a:t>
            </a:r>
          </a:p>
          <a:p>
            <a:pPr algn="ctr"/>
            <a:r>
              <a:rPr lang="en-US" sz="3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were</a:t>
            </a:r>
            <a:endParaRPr lang="ru-RU" sz="3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Плюс 4"/>
          <p:cNvSpPr/>
          <p:nvPr/>
        </p:nvSpPr>
        <p:spPr>
          <a:xfrm>
            <a:off x="5413112" y="1923522"/>
            <a:ext cx="592102" cy="547261"/>
          </a:xfrm>
          <a:prstGeom prst="mathPlus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178586" y="1709253"/>
            <a:ext cx="625662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</a:t>
            </a:r>
            <a:endParaRPr lang="ru-RU" sz="66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16216" y="2170918"/>
            <a:ext cx="105584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err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ing</a:t>
            </a:r>
            <a:endParaRPr lang="ru-RU" sz="36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10130" y="1623863"/>
            <a:ext cx="274353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/>
                </a:solidFill>
                <a:effectLst/>
              </a:rPr>
              <a:t>I/he/she/it</a:t>
            </a:r>
          </a:p>
          <a:p>
            <a:pPr algn="ctr"/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you/we/they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/>
              </a:solidFill>
              <a:effectLst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04603" y="3116308"/>
            <a:ext cx="1842345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Comic Sans MS" pitchFamily="66" charset="0"/>
              </a:rPr>
              <a:t>Questions</a:t>
            </a:r>
            <a:endParaRPr lang="ru-RU" sz="24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04248" y="3115580"/>
            <a:ext cx="1800200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Comic Sans MS" pitchFamily="66" charset="0"/>
              </a:rPr>
              <a:t>Negations</a:t>
            </a:r>
            <a:endParaRPr lang="ru-RU" sz="24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6084168" y="3212976"/>
            <a:ext cx="0" cy="3645024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-36512" y="3645024"/>
            <a:ext cx="2808312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1900" dirty="0" smtClean="0">
                <a:solidFill>
                  <a:srgbClr val="002060"/>
                </a:solidFill>
                <a:latin typeface="Comic Sans MS" pitchFamily="66" charset="0"/>
              </a:rPr>
              <a:t>Mary </a:t>
            </a:r>
            <a:r>
              <a:rPr lang="en-US" sz="1900" b="1" dirty="0" smtClean="0">
                <a:solidFill>
                  <a:srgbClr val="920000"/>
                </a:solidFill>
                <a:latin typeface="Comic Sans MS" pitchFamily="66" charset="0"/>
              </a:rPr>
              <a:t>was writing </a:t>
            </a:r>
            <a:r>
              <a:rPr lang="en-US" sz="1900" dirty="0" smtClean="0">
                <a:solidFill>
                  <a:srgbClr val="002060"/>
                </a:solidFill>
                <a:latin typeface="Comic Sans MS" pitchFamily="66" charset="0"/>
              </a:rPr>
              <a:t>an essay </a:t>
            </a:r>
            <a:r>
              <a:rPr lang="en-US" sz="1900" b="1" dirty="0" smtClean="0">
                <a:solidFill>
                  <a:srgbClr val="05470B"/>
                </a:solidFill>
                <a:latin typeface="Comic Sans MS" pitchFamily="66" charset="0"/>
              </a:rPr>
              <a:t>at 2 o’clock yesterday</a:t>
            </a:r>
            <a:r>
              <a:rPr lang="en-US" sz="1900" dirty="0" smtClean="0">
                <a:solidFill>
                  <a:srgbClr val="002060"/>
                </a:solidFill>
                <a:latin typeface="Comic Sans MS" pitchFamily="66" charset="0"/>
              </a:rPr>
              <a:t>.</a:t>
            </a:r>
            <a:endParaRPr lang="ru-RU" sz="19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2771800" y="3346412"/>
            <a:ext cx="0" cy="3538972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23528" y="3124949"/>
            <a:ext cx="1914353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Comic Sans MS" pitchFamily="66" charset="0"/>
              </a:rPr>
              <a:t>Statements</a:t>
            </a:r>
            <a:endParaRPr lang="ru-RU" sz="24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71800" y="3660057"/>
            <a:ext cx="3312368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1900" b="1" dirty="0" smtClean="0">
                <a:solidFill>
                  <a:srgbClr val="920000"/>
                </a:solidFill>
                <a:latin typeface="Comic Sans MS" pitchFamily="66" charset="0"/>
              </a:rPr>
              <a:t>Was</a:t>
            </a:r>
            <a:r>
              <a:rPr lang="en-US" sz="1900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en-US" sz="1900" u="sng" dirty="0" smtClean="0">
                <a:solidFill>
                  <a:srgbClr val="002060"/>
                </a:solidFill>
                <a:latin typeface="Comic Sans MS" pitchFamily="66" charset="0"/>
              </a:rPr>
              <a:t>Mary</a:t>
            </a:r>
            <a:r>
              <a:rPr lang="en-US" sz="1900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en-US" sz="1900" b="1" dirty="0" smtClean="0">
                <a:solidFill>
                  <a:srgbClr val="920000"/>
                </a:solidFill>
                <a:latin typeface="Comic Sans MS" pitchFamily="66" charset="0"/>
              </a:rPr>
              <a:t>writing</a:t>
            </a:r>
            <a:r>
              <a:rPr lang="en-US" sz="1900" dirty="0" smtClean="0">
                <a:solidFill>
                  <a:srgbClr val="002060"/>
                </a:solidFill>
                <a:latin typeface="Comic Sans MS" pitchFamily="66" charset="0"/>
              </a:rPr>
              <a:t> an essay </a:t>
            </a:r>
            <a:r>
              <a:rPr lang="en-US" sz="1900" b="1" dirty="0" smtClean="0">
                <a:solidFill>
                  <a:srgbClr val="05470B"/>
                </a:solidFill>
                <a:latin typeface="Comic Sans MS" pitchFamily="66" charset="0"/>
              </a:rPr>
              <a:t>at 2 o’clock yesterday</a:t>
            </a:r>
            <a:r>
              <a:rPr lang="en-US" sz="1900" dirty="0" smtClean="0">
                <a:solidFill>
                  <a:srgbClr val="002060"/>
                </a:solidFill>
                <a:latin typeface="Comic Sans MS" pitchFamily="66" charset="0"/>
              </a:rPr>
              <a:t>?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1900" dirty="0" smtClean="0">
                <a:solidFill>
                  <a:srgbClr val="002060"/>
                </a:solidFill>
                <a:latin typeface="Comic Sans MS" pitchFamily="66" charset="0"/>
              </a:rPr>
              <a:t>Yes, she was.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1900" dirty="0" smtClean="0">
                <a:solidFill>
                  <a:srgbClr val="002060"/>
                </a:solidFill>
                <a:latin typeface="Comic Sans MS" pitchFamily="66" charset="0"/>
              </a:rPr>
              <a:t>No, she wasn’t.</a:t>
            </a:r>
            <a:endParaRPr lang="ru-RU" sz="19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84169" y="3660057"/>
            <a:ext cx="305983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1900" dirty="0" smtClean="0">
                <a:solidFill>
                  <a:srgbClr val="002060"/>
                </a:solidFill>
                <a:latin typeface="Comic Sans MS" pitchFamily="66" charset="0"/>
              </a:rPr>
              <a:t>Mary </a:t>
            </a:r>
            <a:r>
              <a:rPr lang="en-US" sz="1900" b="1" dirty="0" smtClean="0">
                <a:solidFill>
                  <a:srgbClr val="920000"/>
                </a:solidFill>
                <a:latin typeface="Comic Sans MS" pitchFamily="66" charset="0"/>
              </a:rPr>
              <a:t>wasn’t writing </a:t>
            </a:r>
            <a:r>
              <a:rPr lang="en-US" sz="1900" dirty="0" smtClean="0">
                <a:solidFill>
                  <a:srgbClr val="002060"/>
                </a:solidFill>
                <a:latin typeface="Comic Sans MS" pitchFamily="66" charset="0"/>
              </a:rPr>
              <a:t>an essay </a:t>
            </a:r>
            <a:r>
              <a:rPr lang="en-US" sz="1900" b="1" dirty="0" smtClean="0">
                <a:solidFill>
                  <a:srgbClr val="05470B"/>
                </a:solidFill>
                <a:latin typeface="Comic Sans MS" pitchFamily="66" charset="0"/>
              </a:rPr>
              <a:t>at 2 o’clock yesterday</a:t>
            </a:r>
            <a:r>
              <a:rPr lang="en-US" sz="1900" dirty="0" smtClean="0">
                <a:solidFill>
                  <a:srgbClr val="002060"/>
                </a:solidFill>
                <a:latin typeface="Comic Sans MS" pitchFamily="66" charset="0"/>
              </a:rPr>
              <a:t>.</a:t>
            </a:r>
            <a:endParaRPr lang="ru-RU" sz="19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-44537" y="5301208"/>
            <a:ext cx="2816337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1900" dirty="0" smtClean="0">
                <a:solidFill>
                  <a:srgbClr val="002060"/>
                </a:solidFill>
                <a:latin typeface="Comic Sans MS" pitchFamily="66" charset="0"/>
              </a:rPr>
              <a:t>They </a:t>
            </a:r>
            <a:r>
              <a:rPr lang="en-US" sz="1900" b="1" dirty="0" smtClean="0">
                <a:solidFill>
                  <a:srgbClr val="920000"/>
                </a:solidFill>
                <a:latin typeface="Comic Sans MS" pitchFamily="66" charset="0"/>
              </a:rPr>
              <a:t>were playing </a:t>
            </a:r>
            <a:r>
              <a:rPr lang="en-US" sz="1900" dirty="0" smtClean="0">
                <a:solidFill>
                  <a:srgbClr val="002060"/>
                </a:solidFill>
                <a:latin typeface="Comic Sans MS" pitchFamily="66" charset="0"/>
              </a:rPr>
              <a:t>tennis </a:t>
            </a:r>
            <a:r>
              <a:rPr lang="en-US" sz="1900" b="1" dirty="0" smtClean="0">
                <a:solidFill>
                  <a:srgbClr val="05470B"/>
                </a:solidFill>
                <a:latin typeface="Comic Sans MS" pitchFamily="66" charset="0"/>
              </a:rPr>
              <a:t>from 5 till 6 yesterday</a:t>
            </a:r>
            <a:r>
              <a:rPr lang="en-US" sz="1900" dirty="0" smtClean="0">
                <a:solidFill>
                  <a:srgbClr val="002060"/>
                </a:solidFill>
                <a:latin typeface="Comic Sans MS" pitchFamily="66" charset="0"/>
              </a:rPr>
              <a:t>.</a:t>
            </a:r>
            <a:endParaRPr lang="ru-RU" sz="19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71800" y="5301208"/>
            <a:ext cx="3312368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1900" b="1" dirty="0" smtClean="0">
                <a:solidFill>
                  <a:srgbClr val="920000"/>
                </a:solidFill>
                <a:latin typeface="Comic Sans MS" pitchFamily="66" charset="0"/>
              </a:rPr>
              <a:t>Were</a:t>
            </a:r>
            <a:r>
              <a:rPr lang="en-US" sz="1900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en-US" sz="1900" u="sng" dirty="0" smtClean="0">
                <a:solidFill>
                  <a:srgbClr val="002060"/>
                </a:solidFill>
                <a:latin typeface="Comic Sans MS" pitchFamily="66" charset="0"/>
              </a:rPr>
              <a:t>they</a:t>
            </a:r>
            <a:r>
              <a:rPr lang="en-US" sz="1900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en-US" sz="1900" b="1" dirty="0" smtClean="0">
                <a:solidFill>
                  <a:srgbClr val="920000"/>
                </a:solidFill>
                <a:latin typeface="Comic Sans MS" pitchFamily="66" charset="0"/>
              </a:rPr>
              <a:t>playing</a:t>
            </a:r>
            <a:r>
              <a:rPr lang="en-US" sz="1900" dirty="0" smtClean="0">
                <a:solidFill>
                  <a:srgbClr val="002060"/>
                </a:solidFill>
                <a:latin typeface="Comic Sans MS" pitchFamily="66" charset="0"/>
              </a:rPr>
              <a:t> tennis </a:t>
            </a:r>
            <a:r>
              <a:rPr lang="en-US" sz="1900" b="1" dirty="0" smtClean="0">
                <a:solidFill>
                  <a:srgbClr val="05470B"/>
                </a:solidFill>
                <a:latin typeface="Comic Sans MS" pitchFamily="66" charset="0"/>
              </a:rPr>
              <a:t>from 5 till 6 yesterday</a:t>
            </a:r>
            <a:r>
              <a:rPr lang="en-US" sz="1900" dirty="0" smtClean="0">
                <a:solidFill>
                  <a:srgbClr val="002060"/>
                </a:solidFill>
                <a:latin typeface="Comic Sans MS" pitchFamily="66" charset="0"/>
              </a:rPr>
              <a:t>?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1900" dirty="0" smtClean="0">
                <a:solidFill>
                  <a:srgbClr val="002060"/>
                </a:solidFill>
                <a:latin typeface="Comic Sans MS" pitchFamily="66" charset="0"/>
              </a:rPr>
              <a:t>Yes, they were.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1900" dirty="0" smtClean="0">
                <a:solidFill>
                  <a:srgbClr val="002060"/>
                </a:solidFill>
                <a:latin typeface="Comic Sans MS" pitchFamily="66" charset="0"/>
              </a:rPr>
              <a:t>No, they weren’t.</a:t>
            </a:r>
            <a:endParaRPr lang="ru-RU" sz="19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84168" y="5301208"/>
            <a:ext cx="3059831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1900" dirty="0" smtClean="0">
                <a:solidFill>
                  <a:srgbClr val="002060"/>
                </a:solidFill>
                <a:latin typeface="Comic Sans MS" pitchFamily="66" charset="0"/>
              </a:rPr>
              <a:t>They </a:t>
            </a:r>
            <a:r>
              <a:rPr lang="en-US" sz="1900" b="1" dirty="0" smtClean="0">
                <a:solidFill>
                  <a:srgbClr val="920000"/>
                </a:solidFill>
                <a:latin typeface="Comic Sans MS" pitchFamily="66" charset="0"/>
              </a:rPr>
              <a:t>weren’t playing </a:t>
            </a:r>
            <a:r>
              <a:rPr lang="en-US" sz="1900" dirty="0" smtClean="0">
                <a:solidFill>
                  <a:srgbClr val="002060"/>
                </a:solidFill>
                <a:latin typeface="Comic Sans MS" pitchFamily="66" charset="0"/>
              </a:rPr>
              <a:t>tennis </a:t>
            </a:r>
            <a:r>
              <a:rPr lang="en-US" sz="1900" b="1" dirty="0" smtClean="0">
                <a:solidFill>
                  <a:srgbClr val="05470B"/>
                </a:solidFill>
                <a:latin typeface="Comic Sans MS" pitchFamily="66" charset="0"/>
              </a:rPr>
              <a:t>from 5 till 6 yesterday</a:t>
            </a:r>
            <a:r>
              <a:rPr lang="en-US" sz="1900" dirty="0" smtClean="0">
                <a:solidFill>
                  <a:srgbClr val="002060"/>
                </a:solidFill>
                <a:latin typeface="Comic Sans MS" pitchFamily="66" charset="0"/>
              </a:rPr>
              <a:t>.</a:t>
            </a:r>
            <a:endParaRPr lang="ru-RU" sz="1900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42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71579" y="116632"/>
            <a:ext cx="6396978" cy="707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prstClr val="black"/>
                </a:solidFill>
                <a:latin typeface="Comic Sans MS" pitchFamily="66" charset="0"/>
              </a:rPr>
              <a:t>Определённый момент времени в прошлом может быть выражен</a:t>
            </a:r>
            <a:r>
              <a:rPr lang="en-US" sz="2000" b="1" dirty="0" smtClean="0">
                <a:solidFill>
                  <a:prstClr val="black"/>
                </a:solidFill>
                <a:latin typeface="Comic Sans MS" pitchFamily="66" charset="0"/>
              </a:rPr>
              <a:t>:</a:t>
            </a:r>
            <a:endParaRPr lang="ru-RU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124744"/>
            <a:ext cx="3102705" cy="4001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920000"/>
                </a:solidFill>
                <a:latin typeface="Comic Sans MS" pitchFamily="66" charset="0"/>
              </a:rPr>
              <a:t>конкретным временем</a:t>
            </a:r>
            <a:endParaRPr lang="ru-RU" sz="2000" b="1" dirty="0">
              <a:solidFill>
                <a:srgbClr val="920000"/>
              </a:solidFill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3244914"/>
            <a:ext cx="4081684" cy="4001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920000"/>
                </a:solidFill>
                <a:latin typeface="Comic Sans MS" pitchFamily="66" charset="0"/>
              </a:rPr>
              <a:t>периодом времени в прошлом</a:t>
            </a:r>
            <a:endParaRPr lang="ru-RU" sz="2000" b="1" dirty="0">
              <a:solidFill>
                <a:srgbClr val="920000"/>
              </a:solidFill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4437112"/>
            <a:ext cx="3862564" cy="4001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ru-RU" sz="2000" b="1" dirty="0" smtClean="0">
                <a:solidFill>
                  <a:srgbClr val="920000"/>
                </a:solidFill>
                <a:latin typeface="Comic Sans MS" pitchFamily="66" charset="0"/>
              </a:rPr>
              <a:t>придаточным предложением</a:t>
            </a:r>
            <a:endParaRPr lang="ru-RU" sz="2000" b="1" dirty="0">
              <a:solidFill>
                <a:srgbClr val="920000"/>
              </a:solidFill>
              <a:latin typeface="Comic Sans MS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2681" y="5045114"/>
            <a:ext cx="832779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chemeClr val="tx2"/>
                </a:solidFill>
                <a:latin typeface="Comic Sans MS" pitchFamily="66" charset="0"/>
              </a:rPr>
              <a:t>He </a:t>
            </a:r>
            <a:r>
              <a:rPr lang="en-US" sz="2200" b="1" dirty="0">
                <a:solidFill>
                  <a:srgbClr val="C00000"/>
                </a:solidFill>
                <a:latin typeface="Comic Sans MS" pitchFamily="66" charset="0"/>
              </a:rPr>
              <a:t>was</a:t>
            </a:r>
            <a:r>
              <a:rPr lang="en-US" sz="2200" b="1" dirty="0">
                <a:solidFill>
                  <a:schemeClr val="tx2"/>
                </a:solidFill>
                <a:latin typeface="Comic Sans MS" pitchFamily="66" charset="0"/>
              </a:rPr>
              <a:t> do</a:t>
            </a:r>
            <a:r>
              <a:rPr lang="en-US" sz="2200" b="1" dirty="0">
                <a:solidFill>
                  <a:srgbClr val="C00000"/>
                </a:solidFill>
                <a:latin typeface="Comic Sans MS" pitchFamily="66" charset="0"/>
              </a:rPr>
              <a:t>ing</a:t>
            </a:r>
            <a:r>
              <a:rPr lang="en-US" sz="2200" b="1" dirty="0">
                <a:solidFill>
                  <a:schemeClr val="tx2"/>
                </a:solidFill>
                <a:latin typeface="Comic Sans MS" pitchFamily="66" charset="0"/>
              </a:rPr>
              <a:t> his homework </a:t>
            </a:r>
            <a:r>
              <a:rPr lang="en-US" sz="2200" b="1" u="sng" dirty="0">
                <a:solidFill>
                  <a:srgbClr val="05470B"/>
                </a:solidFill>
                <a:latin typeface="Comic Sans MS" pitchFamily="66" charset="0"/>
              </a:rPr>
              <a:t>when I entered the room</a:t>
            </a:r>
            <a:r>
              <a:rPr lang="en-US" sz="2200" b="1" dirty="0">
                <a:solidFill>
                  <a:schemeClr val="tx2"/>
                </a:solidFill>
                <a:latin typeface="Comic Sans MS" pitchFamily="66" charset="0"/>
              </a:rPr>
              <a:t>.</a:t>
            </a:r>
            <a:endParaRPr lang="en-US" sz="2200" b="1" dirty="0">
              <a:solidFill>
                <a:schemeClr val="tx2"/>
              </a:solidFill>
              <a:effectLst/>
              <a:latin typeface="Comic Sans MS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92681" y="5837202"/>
            <a:ext cx="619272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u="sng" dirty="0">
                <a:solidFill>
                  <a:srgbClr val="05470B"/>
                </a:solidFill>
                <a:latin typeface="Comic Sans MS" pitchFamily="66" charset="0"/>
              </a:rPr>
              <a:t>When I came</a:t>
            </a:r>
            <a:r>
              <a:rPr lang="en-US" sz="2200" b="1" dirty="0">
                <a:solidFill>
                  <a:schemeClr val="tx2"/>
                </a:solidFill>
                <a:latin typeface="Comic Sans MS" pitchFamily="66" charset="0"/>
              </a:rPr>
              <a:t>, my parents </a:t>
            </a:r>
            <a:r>
              <a:rPr lang="en-US" sz="2200" b="1" dirty="0">
                <a:solidFill>
                  <a:srgbClr val="C00000"/>
                </a:solidFill>
                <a:latin typeface="Comic Sans MS" pitchFamily="66" charset="0"/>
              </a:rPr>
              <a:t>were</a:t>
            </a:r>
            <a:r>
              <a:rPr lang="en-US" sz="2200" b="1" dirty="0">
                <a:solidFill>
                  <a:schemeClr val="tx2"/>
                </a:solidFill>
                <a:latin typeface="Comic Sans MS" pitchFamily="66" charset="0"/>
              </a:rPr>
              <a:t> hav</a:t>
            </a:r>
            <a:r>
              <a:rPr lang="en-US" sz="2200" b="1" dirty="0">
                <a:solidFill>
                  <a:srgbClr val="C00000"/>
                </a:solidFill>
                <a:latin typeface="Comic Sans MS" pitchFamily="66" charset="0"/>
              </a:rPr>
              <a:t>ing</a:t>
            </a:r>
            <a:r>
              <a:rPr lang="en-US" sz="2200" b="1" dirty="0">
                <a:solidFill>
                  <a:schemeClr val="tx2"/>
                </a:solidFill>
                <a:latin typeface="Comic Sans MS" pitchFamily="66" charset="0"/>
              </a:rPr>
              <a:t> tea.</a:t>
            </a:r>
            <a:endParaRPr lang="ru-RU" sz="2200" b="1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92683" y="3820978"/>
            <a:ext cx="650370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>
                <a:solidFill>
                  <a:schemeClr val="tx2"/>
                </a:solidFill>
                <a:latin typeface="Comic Sans MS" pitchFamily="66" charset="0"/>
              </a:rPr>
              <a:t>I </a:t>
            </a:r>
            <a:r>
              <a:rPr lang="en-US" sz="2200" b="1" dirty="0">
                <a:solidFill>
                  <a:srgbClr val="C00000"/>
                </a:solidFill>
                <a:latin typeface="Comic Sans MS" pitchFamily="66" charset="0"/>
              </a:rPr>
              <a:t>was</a:t>
            </a:r>
            <a:r>
              <a:rPr lang="en-US" sz="2200" b="1" dirty="0">
                <a:solidFill>
                  <a:schemeClr val="tx2"/>
                </a:solidFill>
                <a:latin typeface="Comic Sans MS" pitchFamily="66" charset="0"/>
              </a:rPr>
              <a:t> read</a:t>
            </a:r>
            <a:r>
              <a:rPr lang="en-US" sz="2200" b="1" dirty="0">
                <a:solidFill>
                  <a:srgbClr val="C00000"/>
                </a:solidFill>
                <a:latin typeface="Comic Sans MS" pitchFamily="66" charset="0"/>
              </a:rPr>
              <a:t>ing</a:t>
            </a:r>
            <a:r>
              <a:rPr lang="en-US" sz="2200" b="1" dirty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en-US" sz="2200" b="1" u="sng" dirty="0">
                <a:solidFill>
                  <a:srgbClr val="05470B"/>
                </a:solidFill>
                <a:latin typeface="Comic Sans MS" pitchFamily="66" charset="0"/>
              </a:rPr>
              <a:t>from 7 till 9 </a:t>
            </a:r>
            <a:r>
              <a:rPr lang="en-US" sz="2200" b="1" dirty="0" smtClean="0">
                <a:solidFill>
                  <a:srgbClr val="05470B"/>
                </a:solidFill>
                <a:latin typeface="Comic Sans MS" pitchFamily="66" charset="0"/>
              </a:rPr>
              <a:t>o’clock</a:t>
            </a:r>
            <a:r>
              <a:rPr lang="ru-RU" sz="2200" b="1" dirty="0" smtClean="0">
                <a:solidFill>
                  <a:srgbClr val="05470B"/>
                </a:solidFill>
                <a:latin typeface="Comic Sans MS" pitchFamily="66" charset="0"/>
              </a:rPr>
              <a:t> </a:t>
            </a:r>
            <a:r>
              <a:rPr lang="en-US" sz="2200" b="1" dirty="0" smtClean="0">
                <a:solidFill>
                  <a:srgbClr val="05470B"/>
                </a:solidFill>
                <a:latin typeface="Comic Sans MS" pitchFamily="66" charset="0"/>
              </a:rPr>
              <a:t>yesterday</a:t>
            </a:r>
            <a:r>
              <a:rPr lang="en-US" sz="2200" b="1" dirty="0" smtClean="0">
                <a:solidFill>
                  <a:schemeClr val="tx2"/>
                </a:solidFill>
                <a:latin typeface="Comic Sans MS" pitchFamily="66" charset="0"/>
              </a:rPr>
              <a:t>.</a:t>
            </a:r>
            <a:endParaRPr lang="en-US" sz="2200" b="1" dirty="0">
              <a:solidFill>
                <a:schemeClr val="tx2"/>
              </a:solidFill>
              <a:effectLst/>
              <a:latin typeface="Comic Sans MS" pitchFamily="66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39551" y="2289066"/>
            <a:ext cx="78712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chemeClr val="tx2"/>
                </a:solidFill>
                <a:latin typeface="Comic Sans MS" pitchFamily="66" charset="0"/>
              </a:rPr>
              <a:t>Just think. </a:t>
            </a:r>
            <a:r>
              <a:rPr lang="en-US" sz="2200" b="1" dirty="0">
                <a:solidFill>
                  <a:srgbClr val="05470B"/>
                </a:solidFill>
                <a:latin typeface="Comic Sans MS" pitchFamily="66" charset="0"/>
              </a:rPr>
              <a:t>Two days ago </a:t>
            </a:r>
            <a:r>
              <a:rPr lang="en-US" sz="2200" b="1" u="sng" dirty="0">
                <a:solidFill>
                  <a:srgbClr val="05470B"/>
                </a:solidFill>
                <a:latin typeface="Comic Sans MS" pitchFamily="66" charset="0"/>
              </a:rPr>
              <a:t>at this time </a:t>
            </a:r>
            <a:r>
              <a:rPr lang="en-US" sz="2200" b="1" dirty="0">
                <a:solidFill>
                  <a:schemeClr val="tx2"/>
                </a:solidFill>
                <a:latin typeface="Comic Sans MS" pitchFamily="66" charset="0"/>
              </a:rPr>
              <a:t>I </a:t>
            </a:r>
            <a:r>
              <a:rPr lang="en-US" sz="2200" b="1" dirty="0">
                <a:solidFill>
                  <a:srgbClr val="C00000"/>
                </a:solidFill>
                <a:latin typeface="Comic Sans MS" pitchFamily="66" charset="0"/>
              </a:rPr>
              <a:t>was</a:t>
            </a:r>
            <a:r>
              <a:rPr lang="en-US" sz="2200" b="1" dirty="0">
                <a:solidFill>
                  <a:schemeClr val="tx2"/>
                </a:solidFill>
                <a:latin typeface="Comic Sans MS" pitchFamily="66" charset="0"/>
              </a:rPr>
              <a:t> ly</a:t>
            </a:r>
            <a:r>
              <a:rPr lang="en-US" sz="2200" b="1" dirty="0">
                <a:solidFill>
                  <a:srgbClr val="C00000"/>
                </a:solidFill>
                <a:latin typeface="Comic Sans MS" pitchFamily="66" charset="0"/>
              </a:rPr>
              <a:t>ing</a:t>
            </a:r>
            <a:r>
              <a:rPr lang="en-US" sz="2200" b="1" dirty="0">
                <a:solidFill>
                  <a:schemeClr val="tx2"/>
                </a:solidFill>
                <a:latin typeface="Comic Sans MS" pitchFamily="66" charset="0"/>
              </a:rPr>
              <a:t> on the beach in the sun.</a:t>
            </a:r>
            <a:endParaRPr lang="en-US" sz="2200" b="1" dirty="0">
              <a:solidFill>
                <a:schemeClr val="tx2"/>
              </a:solidFill>
              <a:effectLst/>
              <a:latin typeface="Comic Sans MS" pitchFamily="66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92682" y="1772816"/>
            <a:ext cx="832778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smtClean="0">
                <a:solidFill>
                  <a:schemeClr val="tx2"/>
                </a:solidFill>
                <a:latin typeface="Comic Sans MS" pitchFamily="66" charset="0"/>
              </a:rPr>
              <a:t>Sam </a:t>
            </a:r>
            <a:r>
              <a:rPr lang="en-US" sz="2200" b="1" dirty="0" smtClean="0">
                <a:solidFill>
                  <a:srgbClr val="C00000"/>
                </a:solidFill>
                <a:latin typeface="Comic Sans MS" pitchFamily="66" charset="0"/>
              </a:rPr>
              <a:t>was</a:t>
            </a:r>
            <a:r>
              <a:rPr lang="en-US" sz="2200" b="1" dirty="0" smtClean="0">
                <a:solidFill>
                  <a:schemeClr val="tx2"/>
                </a:solidFill>
                <a:latin typeface="Comic Sans MS" pitchFamily="66" charset="0"/>
              </a:rPr>
              <a:t> repair</a:t>
            </a:r>
            <a:r>
              <a:rPr lang="en-US" sz="2200" b="1" dirty="0" smtClean="0">
                <a:solidFill>
                  <a:srgbClr val="C00000"/>
                </a:solidFill>
                <a:latin typeface="Comic Sans MS" pitchFamily="66" charset="0"/>
              </a:rPr>
              <a:t>ing</a:t>
            </a:r>
            <a:r>
              <a:rPr lang="en-US" sz="2200" b="1" dirty="0" smtClean="0">
                <a:solidFill>
                  <a:schemeClr val="tx2"/>
                </a:solidFill>
                <a:latin typeface="Comic Sans MS" pitchFamily="66" charset="0"/>
              </a:rPr>
              <a:t> his car </a:t>
            </a:r>
            <a:r>
              <a:rPr lang="en-US" sz="2200" b="1" u="sng" dirty="0" smtClean="0">
                <a:solidFill>
                  <a:srgbClr val="05470B"/>
                </a:solidFill>
                <a:latin typeface="Comic Sans MS" pitchFamily="66" charset="0"/>
              </a:rPr>
              <a:t>at </a:t>
            </a:r>
            <a:r>
              <a:rPr lang="en-US" sz="2200" b="1" u="sng" dirty="0">
                <a:solidFill>
                  <a:srgbClr val="05470B"/>
                </a:solidFill>
                <a:latin typeface="Comic Sans MS" pitchFamily="66" charset="0"/>
              </a:rPr>
              <a:t>5.50 p.m. </a:t>
            </a:r>
            <a:r>
              <a:rPr lang="en-US" sz="2200" b="1" dirty="0">
                <a:solidFill>
                  <a:srgbClr val="05470B"/>
                </a:solidFill>
                <a:latin typeface="Comic Sans MS" pitchFamily="66" charset="0"/>
              </a:rPr>
              <a:t>yesterday</a:t>
            </a:r>
            <a:r>
              <a:rPr lang="en-US" sz="2200" b="1" u="sng" dirty="0">
                <a:solidFill>
                  <a:srgbClr val="05470B"/>
                </a:solidFill>
                <a:latin typeface="Comic Sans MS" pitchFamily="66" charset="0"/>
              </a:rPr>
              <a:t> </a:t>
            </a:r>
            <a:endParaRPr lang="ru-RU" sz="2200" b="1" u="sng" dirty="0">
              <a:solidFill>
                <a:srgbClr val="05470B"/>
              </a:solidFill>
              <a:latin typeface="Comic Sans MS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721292" y="116632"/>
            <a:ext cx="1271306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Comic Sans MS" pitchFamily="66" charset="0"/>
              </a:rPr>
              <a:t>Usage</a:t>
            </a:r>
            <a:endParaRPr lang="ru-RU" sz="24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464630" y="4581128"/>
            <a:ext cx="86946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P.S.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658856" y="5406314"/>
            <a:ext cx="86946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P.S.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107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116632"/>
            <a:ext cx="4731091" cy="707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prstClr val="black"/>
                </a:solidFill>
                <a:latin typeface="Comic Sans MS" pitchFamily="66" charset="0"/>
              </a:rPr>
              <a:t>Подчёркивается процесс действия в прошлом с помощью</a:t>
            </a:r>
            <a:r>
              <a:rPr lang="en-US" sz="2000" b="1" dirty="0" smtClean="0">
                <a:solidFill>
                  <a:prstClr val="black"/>
                </a:solidFill>
                <a:latin typeface="Comic Sans MS" pitchFamily="66" charset="0"/>
              </a:rPr>
              <a:t>:</a:t>
            </a:r>
            <a:r>
              <a:rPr lang="ru-RU" sz="2000" b="1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endParaRPr lang="ru-RU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5875" y="1124744"/>
            <a:ext cx="2215885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ru-RU" sz="2400" b="1" u="sng" dirty="0" smtClean="0">
                <a:solidFill>
                  <a:srgbClr val="920000"/>
                </a:solidFill>
                <a:latin typeface="Comic Sans MS" pitchFamily="66" charset="0"/>
              </a:rPr>
              <a:t>союзов</a:t>
            </a:r>
            <a:r>
              <a:rPr lang="ru-RU" sz="2400" b="1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en-US" sz="2400" b="1" dirty="0" smtClean="0">
                <a:solidFill>
                  <a:schemeClr val="tx2"/>
                </a:solidFill>
                <a:latin typeface="Comic Sans MS" pitchFamily="66" charset="0"/>
              </a:rPr>
              <a:t>while</a:t>
            </a:r>
            <a:endParaRPr lang="ru-RU" sz="2400" b="1" dirty="0" smtClean="0">
              <a:solidFill>
                <a:schemeClr val="tx2"/>
              </a:solidFill>
              <a:latin typeface="Comic Sans MS" pitchFamily="66" charset="0"/>
            </a:endParaRPr>
          </a:p>
          <a:p>
            <a:pPr lvl="0"/>
            <a:r>
              <a:rPr lang="en-US" sz="2400" b="1" dirty="0" smtClean="0">
                <a:solidFill>
                  <a:schemeClr val="tx2"/>
                </a:solidFill>
                <a:latin typeface="Comic Sans MS" pitchFamily="66" charset="0"/>
              </a:rPr>
              <a:t>         when</a:t>
            </a:r>
          </a:p>
          <a:p>
            <a:pPr lvl="0"/>
            <a:r>
              <a:rPr lang="en-US" sz="2400" b="1" dirty="0" smtClean="0">
                <a:solidFill>
                  <a:schemeClr val="tx2"/>
                </a:solidFill>
                <a:latin typeface="Comic Sans MS" pitchFamily="66" charset="0"/>
              </a:rPr>
              <a:t>         as</a:t>
            </a:r>
            <a:endParaRPr lang="ru-RU" sz="2400" b="1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0" y="4155756"/>
            <a:ext cx="2952330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en-US" sz="2400" b="1" dirty="0" smtClean="0">
                <a:solidFill>
                  <a:schemeClr val="tx2"/>
                </a:solidFill>
                <a:latin typeface="Comic Sans MS" pitchFamily="66" charset="0"/>
              </a:rPr>
              <a:t>all day long</a:t>
            </a:r>
          </a:p>
          <a:p>
            <a:pPr lvl="0"/>
            <a:r>
              <a:rPr lang="en-US" sz="2400" b="1" dirty="0">
                <a:solidFill>
                  <a:schemeClr val="tx2"/>
                </a:solidFill>
                <a:latin typeface="Comic Sans MS" pitchFamily="66" charset="0"/>
              </a:rPr>
              <a:t>the whole evening </a:t>
            </a:r>
            <a:endParaRPr lang="ru-RU" sz="2400" b="1" dirty="0" smtClean="0">
              <a:solidFill>
                <a:schemeClr val="tx2"/>
              </a:solidFill>
              <a:latin typeface="Comic Sans MS" pitchFamily="66" charset="0"/>
            </a:endParaRPr>
          </a:p>
          <a:p>
            <a:pPr lvl="0"/>
            <a:r>
              <a:rPr lang="en-US" sz="2400" b="1" dirty="0" smtClean="0">
                <a:solidFill>
                  <a:schemeClr val="tx2"/>
                </a:solidFill>
                <a:latin typeface="Comic Sans MS" pitchFamily="66" charset="0"/>
              </a:rPr>
              <a:t>all </a:t>
            </a:r>
            <a:r>
              <a:rPr lang="en-US" sz="2400" b="1" dirty="0">
                <a:solidFill>
                  <a:schemeClr val="tx2"/>
                </a:solidFill>
                <a:latin typeface="Comic Sans MS" pitchFamily="66" charset="0"/>
              </a:rPr>
              <a:t>the time  </a:t>
            </a:r>
            <a:endParaRPr lang="ru-RU" sz="2400" b="1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11760" y="1124744"/>
            <a:ext cx="673224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200" b="1" u="sng" dirty="0">
                <a:solidFill>
                  <a:srgbClr val="05470B"/>
                </a:solidFill>
                <a:latin typeface="Comic Sans MS" pitchFamily="66" charset="0"/>
              </a:rPr>
              <a:t>While</a:t>
            </a:r>
            <a:r>
              <a:rPr lang="en-US" sz="2200" b="1" dirty="0">
                <a:solidFill>
                  <a:schemeClr val="tx2"/>
                </a:solidFill>
                <a:latin typeface="Comic Sans MS" pitchFamily="66" charset="0"/>
              </a:rPr>
              <a:t> we </a:t>
            </a:r>
            <a:r>
              <a:rPr lang="en-US" sz="2200" b="1" dirty="0">
                <a:solidFill>
                  <a:srgbClr val="920000"/>
                </a:solidFill>
                <a:latin typeface="Comic Sans MS" pitchFamily="66" charset="0"/>
              </a:rPr>
              <a:t>were</a:t>
            </a:r>
            <a:r>
              <a:rPr lang="en-US" sz="2200" b="1" dirty="0">
                <a:solidFill>
                  <a:schemeClr val="tx2"/>
                </a:solidFill>
                <a:latin typeface="Comic Sans MS" pitchFamily="66" charset="0"/>
              </a:rPr>
              <a:t> driv</a:t>
            </a:r>
            <a:r>
              <a:rPr lang="en-US" sz="2200" b="1" dirty="0">
                <a:solidFill>
                  <a:srgbClr val="920000"/>
                </a:solidFill>
                <a:latin typeface="Comic Sans MS" pitchFamily="66" charset="0"/>
              </a:rPr>
              <a:t>ing</a:t>
            </a:r>
            <a:r>
              <a:rPr lang="en-US" sz="2200" b="1" dirty="0">
                <a:solidFill>
                  <a:schemeClr val="tx2"/>
                </a:solidFill>
                <a:latin typeface="Comic Sans MS" pitchFamily="66" charset="0"/>
              </a:rPr>
              <a:t> from Rome to Milan, our bus broke down</a:t>
            </a:r>
            <a:r>
              <a:rPr lang="en-US" sz="2200" b="1" dirty="0" smtClean="0">
                <a:solidFill>
                  <a:schemeClr val="tx2"/>
                </a:solidFill>
                <a:latin typeface="Comic Sans MS" pitchFamily="66" charset="0"/>
              </a:rPr>
              <a:t>.</a:t>
            </a:r>
            <a:r>
              <a:rPr lang="ru-RU" sz="2200" b="1" dirty="0">
                <a:solidFill>
                  <a:schemeClr val="tx2"/>
                </a:solidFill>
                <a:latin typeface="Comic Sans MS" pitchFamily="66" charset="0"/>
              </a:rPr>
              <a:t> </a:t>
            </a:r>
            <a:endParaRPr lang="ru-RU" sz="2200" b="1" dirty="0" smtClean="0">
              <a:solidFill>
                <a:schemeClr val="tx2"/>
              </a:solidFill>
              <a:latin typeface="Comic Sans MS" pitchFamily="66" charset="0"/>
            </a:endParaRPr>
          </a:p>
          <a:p>
            <a:r>
              <a:rPr lang="en-US" sz="2200" b="1" dirty="0" smtClean="0">
                <a:solidFill>
                  <a:schemeClr val="tx2"/>
                </a:solidFill>
                <a:latin typeface="Comic Sans MS" pitchFamily="66" charset="0"/>
              </a:rPr>
              <a:t>   </a:t>
            </a:r>
            <a:r>
              <a:rPr lang="ru-RU" sz="2200" b="1" dirty="0" smtClean="0">
                <a:solidFill>
                  <a:schemeClr val="tx2"/>
                </a:solidFill>
                <a:latin typeface="Comic Sans MS" pitchFamily="66" charset="0"/>
              </a:rPr>
              <a:t>Когда </a:t>
            </a:r>
            <a:r>
              <a:rPr lang="ru-RU" sz="2200" b="1" dirty="0">
                <a:solidFill>
                  <a:schemeClr val="tx2"/>
                </a:solidFill>
                <a:latin typeface="Comic Sans MS" pitchFamily="66" charset="0"/>
              </a:rPr>
              <a:t>мы ехали из Рима в Милан, наш </a:t>
            </a:r>
            <a:r>
              <a:rPr lang="en-US" sz="2200" b="1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ru-RU" sz="2200" b="1" dirty="0" smtClean="0">
                <a:solidFill>
                  <a:schemeClr val="tx2"/>
                </a:solidFill>
                <a:latin typeface="Comic Sans MS" pitchFamily="66" charset="0"/>
              </a:rPr>
              <a:t>автобус </a:t>
            </a:r>
            <a:r>
              <a:rPr lang="ru-RU" sz="2200" b="1" dirty="0">
                <a:solidFill>
                  <a:schemeClr val="tx2"/>
                </a:solidFill>
                <a:latin typeface="Comic Sans MS" pitchFamily="66" charset="0"/>
              </a:rPr>
              <a:t>сломался</a:t>
            </a:r>
            <a:r>
              <a:rPr lang="ru-RU" sz="2200" b="1" dirty="0" smtClean="0">
                <a:solidFill>
                  <a:schemeClr val="tx2"/>
                </a:solidFill>
                <a:latin typeface="Comic Sans MS" pitchFamily="66" charset="0"/>
              </a:rPr>
              <a:t>.</a:t>
            </a:r>
            <a:endParaRPr lang="ru-RU" sz="2200" b="1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60384" y="2875582"/>
            <a:ext cx="688361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200" b="1" u="sng" dirty="0">
                <a:solidFill>
                  <a:srgbClr val="05470B"/>
                </a:solidFill>
                <a:latin typeface="Comic Sans MS" pitchFamily="66" charset="0"/>
              </a:rPr>
              <a:t>As</a:t>
            </a:r>
            <a:r>
              <a:rPr lang="en-US" sz="2200" b="1" dirty="0">
                <a:solidFill>
                  <a:schemeClr val="tx2"/>
                </a:solidFill>
                <a:latin typeface="Comic Sans MS" pitchFamily="66" charset="0"/>
              </a:rPr>
              <a:t> I </a:t>
            </a:r>
            <a:r>
              <a:rPr lang="en-US" sz="2200" b="1" dirty="0">
                <a:solidFill>
                  <a:srgbClr val="920000"/>
                </a:solidFill>
                <a:latin typeface="Comic Sans MS" pitchFamily="66" charset="0"/>
              </a:rPr>
              <a:t>was</a:t>
            </a:r>
            <a:r>
              <a:rPr lang="en-US" sz="2200" b="1" dirty="0">
                <a:solidFill>
                  <a:schemeClr val="tx2"/>
                </a:solidFill>
                <a:latin typeface="Comic Sans MS" pitchFamily="66" charset="0"/>
              </a:rPr>
              <a:t> com</a:t>
            </a:r>
            <a:r>
              <a:rPr lang="en-US" sz="2200" b="1" dirty="0">
                <a:solidFill>
                  <a:srgbClr val="920000"/>
                </a:solidFill>
                <a:latin typeface="Comic Sans MS" pitchFamily="66" charset="0"/>
              </a:rPr>
              <a:t>ing</a:t>
            </a:r>
            <a:r>
              <a:rPr lang="en-US" sz="2200" b="1" dirty="0">
                <a:solidFill>
                  <a:schemeClr val="tx2"/>
                </a:solidFill>
                <a:latin typeface="Comic Sans MS" pitchFamily="66" charset="0"/>
              </a:rPr>
              <a:t> here I met your brother</a:t>
            </a:r>
            <a:r>
              <a:rPr lang="en-US" sz="2200" b="1" dirty="0" smtClean="0">
                <a:solidFill>
                  <a:schemeClr val="tx2"/>
                </a:solidFill>
                <a:latin typeface="Comic Sans MS" pitchFamily="66" charset="0"/>
              </a:rPr>
              <a:t>.</a:t>
            </a:r>
          </a:p>
          <a:p>
            <a:r>
              <a:rPr lang="en-US" sz="2200" b="1" dirty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en-US" sz="2200" b="1" dirty="0" smtClean="0">
                <a:solidFill>
                  <a:schemeClr val="tx2"/>
                </a:solidFill>
                <a:latin typeface="Comic Sans MS" pitchFamily="66" charset="0"/>
              </a:rPr>
              <a:t>  </a:t>
            </a:r>
            <a:r>
              <a:rPr lang="ru-RU" sz="2200" b="1" dirty="0" smtClean="0">
                <a:solidFill>
                  <a:schemeClr val="tx2"/>
                </a:solidFill>
                <a:latin typeface="Comic Sans MS" pitchFamily="66" charset="0"/>
              </a:rPr>
              <a:t>Когда </a:t>
            </a:r>
            <a:r>
              <a:rPr lang="ru-RU" sz="2200" b="1" dirty="0">
                <a:solidFill>
                  <a:schemeClr val="tx2"/>
                </a:solidFill>
                <a:latin typeface="Comic Sans MS" pitchFamily="66" charset="0"/>
              </a:rPr>
              <a:t>я шел сюда, я встретил твоего брата</a:t>
            </a:r>
            <a:r>
              <a:rPr lang="ru-RU" sz="2200" b="1" dirty="0" smtClean="0">
                <a:solidFill>
                  <a:schemeClr val="tx2"/>
                </a:solidFill>
                <a:latin typeface="Comic Sans MS" pitchFamily="66" charset="0"/>
              </a:rPr>
              <a:t>.</a:t>
            </a:r>
            <a:endParaRPr lang="ru-RU" sz="2200" b="1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98082" y="4246459"/>
            <a:ext cx="491833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200" b="1" dirty="0">
                <a:solidFill>
                  <a:schemeClr val="tx2"/>
                </a:solidFill>
                <a:latin typeface="Comic Sans MS" pitchFamily="66" charset="0"/>
              </a:rPr>
              <a:t>Sam </a:t>
            </a:r>
            <a:r>
              <a:rPr lang="en-US" sz="2200" b="1" dirty="0">
                <a:solidFill>
                  <a:srgbClr val="920000"/>
                </a:solidFill>
                <a:latin typeface="Comic Sans MS" pitchFamily="66" charset="0"/>
              </a:rPr>
              <a:t>was</a:t>
            </a:r>
            <a:r>
              <a:rPr lang="en-US" sz="2200" b="1" dirty="0">
                <a:solidFill>
                  <a:schemeClr val="tx2"/>
                </a:solidFill>
                <a:latin typeface="Comic Sans MS" pitchFamily="66" charset="0"/>
              </a:rPr>
              <a:t> work</a:t>
            </a:r>
            <a:r>
              <a:rPr lang="en-US" sz="2200" b="1" dirty="0">
                <a:solidFill>
                  <a:srgbClr val="920000"/>
                </a:solidFill>
                <a:latin typeface="Comic Sans MS" pitchFamily="66" charset="0"/>
              </a:rPr>
              <a:t>ing</a:t>
            </a:r>
            <a:r>
              <a:rPr lang="en-US" sz="2200" b="1" dirty="0">
                <a:solidFill>
                  <a:schemeClr val="tx2"/>
                </a:solidFill>
                <a:latin typeface="Comic Sans MS" pitchFamily="66" charset="0"/>
              </a:rPr>
              <a:t> in the garden </a:t>
            </a:r>
            <a:endParaRPr lang="en-US" sz="2200" b="1" dirty="0" smtClean="0">
              <a:solidFill>
                <a:schemeClr val="tx2"/>
              </a:solidFill>
              <a:latin typeface="Comic Sans MS" pitchFamily="66" charset="0"/>
            </a:endParaRPr>
          </a:p>
          <a:p>
            <a:r>
              <a:rPr lang="en-US" sz="2200" b="1" dirty="0" smtClean="0">
                <a:solidFill>
                  <a:srgbClr val="05470B"/>
                </a:solidFill>
                <a:latin typeface="Comic Sans MS" pitchFamily="66" charset="0"/>
              </a:rPr>
              <a:t>all day long</a:t>
            </a:r>
            <a:r>
              <a:rPr lang="en-US" sz="2200" b="1" dirty="0" smtClean="0">
                <a:solidFill>
                  <a:schemeClr val="tx2"/>
                </a:solidFill>
                <a:latin typeface="Comic Sans MS" pitchFamily="66" charset="0"/>
              </a:rPr>
              <a:t>.</a:t>
            </a:r>
            <a:endParaRPr lang="en-US" sz="2200" b="1" dirty="0">
              <a:solidFill>
                <a:schemeClr val="tx2"/>
              </a:solidFill>
              <a:effectLst/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21292" y="116632"/>
            <a:ext cx="1271306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Comic Sans MS" pitchFamily="66" charset="0"/>
              </a:rPr>
              <a:t>Usage</a:t>
            </a:r>
            <a:endParaRPr lang="ru-RU" sz="24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45056" y="5086345"/>
            <a:ext cx="504336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200" b="1" dirty="0" smtClean="0">
                <a:solidFill>
                  <a:schemeClr val="tx2"/>
                </a:solidFill>
                <a:latin typeface="Comic Sans MS" pitchFamily="66" charset="0"/>
              </a:rPr>
              <a:t>It </a:t>
            </a:r>
            <a:r>
              <a:rPr lang="en-US" sz="2200" b="1" dirty="0" smtClean="0">
                <a:solidFill>
                  <a:srgbClr val="920000"/>
                </a:solidFill>
                <a:latin typeface="Comic Sans MS" pitchFamily="66" charset="0"/>
              </a:rPr>
              <a:t>was</a:t>
            </a:r>
            <a:r>
              <a:rPr lang="en-US" sz="2200" b="1" dirty="0" smtClean="0">
                <a:solidFill>
                  <a:schemeClr val="tx2"/>
                </a:solidFill>
                <a:latin typeface="Comic Sans MS" pitchFamily="66" charset="0"/>
              </a:rPr>
              <a:t> rain</a:t>
            </a:r>
            <a:r>
              <a:rPr lang="en-US" sz="2200" b="1" dirty="0" smtClean="0">
                <a:solidFill>
                  <a:srgbClr val="920000"/>
                </a:solidFill>
                <a:latin typeface="Comic Sans MS" pitchFamily="66" charset="0"/>
              </a:rPr>
              <a:t>ing</a:t>
            </a:r>
            <a:r>
              <a:rPr lang="en-US" sz="2200" b="1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en-US" sz="2200" b="1" dirty="0" smtClean="0">
                <a:solidFill>
                  <a:srgbClr val="05470B"/>
                </a:solidFill>
                <a:latin typeface="Comic Sans MS" pitchFamily="66" charset="0"/>
              </a:rPr>
              <a:t>the whole evening</a:t>
            </a:r>
            <a:r>
              <a:rPr lang="en-US" sz="2200" b="1" dirty="0" smtClean="0">
                <a:solidFill>
                  <a:schemeClr val="tx2"/>
                </a:solidFill>
                <a:latin typeface="Comic Sans MS" pitchFamily="66" charset="0"/>
              </a:rPr>
              <a:t>!</a:t>
            </a:r>
            <a:endParaRPr lang="en-US" sz="2200" b="1" dirty="0">
              <a:solidFill>
                <a:schemeClr val="tx2"/>
              </a:solidFill>
              <a:effectLst/>
              <a:latin typeface="Comic Sans MS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65436" y="5812753"/>
            <a:ext cx="437491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200" b="1" dirty="0" smtClean="0">
                <a:solidFill>
                  <a:schemeClr val="tx2"/>
                </a:solidFill>
                <a:latin typeface="Comic Sans MS" pitchFamily="66" charset="0"/>
              </a:rPr>
              <a:t>She </a:t>
            </a:r>
            <a:r>
              <a:rPr lang="en-US" sz="2200" b="1" dirty="0" smtClean="0">
                <a:solidFill>
                  <a:srgbClr val="920000"/>
                </a:solidFill>
                <a:latin typeface="Comic Sans MS" pitchFamily="66" charset="0"/>
              </a:rPr>
              <a:t>was</a:t>
            </a:r>
            <a:r>
              <a:rPr lang="en-US" sz="2200" b="1" dirty="0" smtClean="0">
                <a:solidFill>
                  <a:schemeClr val="tx2"/>
                </a:solidFill>
                <a:latin typeface="Comic Sans MS" pitchFamily="66" charset="0"/>
              </a:rPr>
              <a:t> cry</a:t>
            </a:r>
            <a:r>
              <a:rPr lang="en-US" sz="2200" b="1" dirty="0" smtClean="0">
                <a:solidFill>
                  <a:srgbClr val="920000"/>
                </a:solidFill>
                <a:latin typeface="Comic Sans MS" pitchFamily="66" charset="0"/>
              </a:rPr>
              <a:t>ing</a:t>
            </a:r>
            <a:r>
              <a:rPr lang="en-US" sz="2200" b="1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en-US" sz="2200" b="1" dirty="0" smtClean="0">
                <a:solidFill>
                  <a:srgbClr val="05470B"/>
                </a:solidFill>
                <a:latin typeface="Comic Sans MS" pitchFamily="66" charset="0"/>
              </a:rPr>
              <a:t>all the time</a:t>
            </a:r>
            <a:r>
              <a:rPr lang="en-US" sz="2200" b="1" dirty="0" smtClean="0">
                <a:solidFill>
                  <a:schemeClr val="tx2"/>
                </a:solidFill>
                <a:latin typeface="Comic Sans MS" pitchFamily="66" charset="0"/>
              </a:rPr>
              <a:t>!</a:t>
            </a:r>
            <a:endParaRPr lang="en-US" sz="2200" b="1" dirty="0">
              <a:solidFill>
                <a:schemeClr val="tx2"/>
              </a:solidFill>
              <a:effectLst/>
              <a:latin typeface="Comic Sans MS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5576" y="5597310"/>
            <a:ext cx="1580485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en-US" sz="2400" b="1" dirty="0" smtClean="0">
                <a:solidFill>
                  <a:schemeClr val="tx2"/>
                </a:solidFill>
                <a:latin typeface="Comic Sans MS" pitchFamily="66" charset="0"/>
              </a:rPr>
              <a:t>annoying action</a:t>
            </a:r>
            <a:r>
              <a:rPr lang="en-US" sz="2400" b="1" dirty="0">
                <a:solidFill>
                  <a:schemeClr val="tx2"/>
                </a:solidFill>
                <a:latin typeface="Comic Sans MS" pitchFamily="66" charset="0"/>
              </a:rPr>
              <a:t> </a:t>
            </a:r>
            <a:endParaRPr lang="ru-RU" sz="2400" b="1" dirty="0">
              <a:solidFill>
                <a:schemeClr val="tx2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31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591</TotalTime>
  <Words>270</Words>
  <Application>Microsoft Office PowerPoint</Application>
  <PresentationFormat>Экран (4:3)</PresentationFormat>
  <Paragraphs>50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Past Continuous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Present Perfect Tense</dc:title>
  <dc:creator>user</dc:creator>
  <cp:lastModifiedBy>do_nb</cp:lastModifiedBy>
  <cp:revision>80</cp:revision>
  <dcterms:created xsi:type="dcterms:W3CDTF">2011-06-07T13:20:39Z</dcterms:created>
  <dcterms:modified xsi:type="dcterms:W3CDTF">2015-11-18T18:57:04Z</dcterms:modified>
</cp:coreProperties>
</file>