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0" r:id="rId2"/>
    <p:sldId id="312" r:id="rId3"/>
    <p:sldId id="263" r:id="rId4"/>
    <p:sldId id="290" r:id="rId5"/>
    <p:sldId id="274" r:id="rId6"/>
    <p:sldId id="275" r:id="rId7"/>
    <p:sldId id="282" r:id="rId8"/>
    <p:sldId id="289" r:id="rId9"/>
    <p:sldId id="292" r:id="rId10"/>
    <p:sldId id="295" r:id="rId11"/>
    <p:sldId id="304" r:id="rId12"/>
    <p:sldId id="294" r:id="rId13"/>
    <p:sldId id="302" r:id="rId14"/>
    <p:sldId id="306" r:id="rId15"/>
    <p:sldId id="317" r:id="rId16"/>
    <p:sldId id="26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66"/>
    <a:srgbClr val="70AC2E"/>
    <a:srgbClr val="61D6FF"/>
    <a:srgbClr val="72AF2F"/>
    <a:srgbClr val="FFFFFF"/>
    <a:srgbClr val="FB905B"/>
    <a:srgbClr val="4F7921"/>
    <a:srgbClr val="FFFF00"/>
    <a:srgbClr val="896EE0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40" d="100"/>
          <a:sy n="40" d="100"/>
        </p:scale>
        <p:origin x="-1698" y="-13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6C4541-BD2B-42B3-94A4-DD4B78F86A4A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255240-5185-488A-BE04-7F4F4411CF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9333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55240-5185-488A-BE04-7F4F4411CF1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1976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Группа 23"/>
          <p:cNvGrpSpPr/>
          <p:nvPr/>
        </p:nvGrpSpPr>
        <p:grpSpPr>
          <a:xfrm>
            <a:off x="1897561" y="1589204"/>
            <a:ext cx="4530860" cy="2008400"/>
            <a:chOff x="323529" y="916544"/>
            <a:chExt cx="4530860" cy="2008400"/>
          </a:xfrm>
          <a:noFill/>
        </p:grpSpPr>
        <p:sp>
          <p:nvSpPr>
            <p:cNvPr id="25" name="Овал 24"/>
            <p:cNvSpPr/>
            <p:nvPr/>
          </p:nvSpPr>
          <p:spPr>
            <a:xfrm>
              <a:off x="971600" y="1532901"/>
              <a:ext cx="732627" cy="657623"/>
            </a:xfrm>
            <a:prstGeom prst="ellipse">
              <a:avLst/>
            </a:prstGeom>
            <a:grpFill/>
            <a:ln>
              <a:solidFill>
                <a:srgbClr val="00206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6" name="Группа 25"/>
            <p:cNvGrpSpPr/>
            <p:nvPr/>
          </p:nvGrpSpPr>
          <p:grpSpPr>
            <a:xfrm>
              <a:off x="2420795" y="1377514"/>
              <a:ext cx="1543982" cy="1206492"/>
              <a:chOff x="2420795" y="1377514"/>
              <a:chExt cx="1543982" cy="1206492"/>
            </a:xfrm>
            <a:grpFill/>
          </p:grpSpPr>
          <p:sp>
            <p:nvSpPr>
              <p:cNvPr id="28" name="Овал 27"/>
              <p:cNvSpPr/>
              <p:nvPr/>
            </p:nvSpPr>
            <p:spPr>
              <a:xfrm>
                <a:off x="2420795" y="1926383"/>
                <a:ext cx="732627" cy="657623"/>
              </a:xfrm>
              <a:prstGeom prst="ellipse">
                <a:avLst/>
              </a:prstGeom>
              <a:grpFill/>
              <a:ln>
                <a:solidFill>
                  <a:srgbClr val="00206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9" name="Овал 28"/>
              <p:cNvSpPr/>
              <p:nvPr/>
            </p:nvSpPr>
            <p:spPr>
              <a:xfrm>
                <a:off x="3232150" y="1377514"/>
                <a:ext cx="732627" cy="657623"/>
              </a:xfrm>
              <a:prstGeom prst="ellipse">
                <a:avLst/>
              </a:prstGeom>
              <a:grpFill/>
              <a:ln>
                <a:solidFill>
                  <a:srgbClr val="00206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27" name="16-конечная звезда 26"/>
            <p:cNvSpPr/>
            <p:nvPr/>
          </p:nvSpPr>
          <p:spPr>
            <a:xfrm>
              <a:off x="323529" y="916544"/>
              <a:ext cx="4530860" cy="2008400"/>
            </a:xfrm>
            <a:prstGeom prst="star16">
              <a:avLst>
                <a:gd name="adj" fmla="val 49351"/>
              </a:avLst>
            </a:prstGeom>
            <a:grpFill/>
            <a:ln w="28575">
              <a:solidFill>
                <a:srgbClr val="00206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67544" y="512184"/>
            <a:ext cx="6091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3D9719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Сколько всего фигур на рисунке Кати?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7504" y="4335487"/>
            <a:ext cx="58646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3D9719"/>
                </a:solidFill>
                <a:latin typeface="Arial" pitchFamily="34" charset="0"/>
                <a:cs typeface="Arial" pitchFamily="34" charset="0"/>
                <a:sym typeface="Symbol"/>
              </a:rPr>
              <a:t>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На какие группы их  можно разбить? 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545633" y="2213385"/>
            <a:ext cx="732627" cy="65762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994828" y="2606867"/>
            <a:ext cx="732627" cy="657623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4806183" y="2057998"/>
            <a:ext cx="732627" cy="657623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122651" y="89702"/>
            <a:ext cx="3698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3.12. Целое и части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13785" y="1733220"/>
            <a:ext cx="44219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70AC2E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2800" dirty="0">
              <a:solidFill>
                <a:srgbClr val="70AC2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16-конечная звезда 3"/>
          <p:cNvSpPr/>
          <p:nvPr/>
        </p:nvSpPr>
        <p:spPr>
          <a:xfrm>
            <a:off x="2122476" y="1987145"/>
            <a:ext cx="1578939" cy="1261502"/>
          </a:xfrm>
          <a:prstGeom prst="star16">
            <a:avLst>
              <a:gd name="adj" fmla="val 49351"/>
            </a:avLst>
          </a:prstGeom>
          <a:noFill/>
          <a:ln w="28575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16-конечная звезда 19"/>
          <p:cNvSpPr/>
          <p:nvPr/>
        </p:nvSpPr>
        <p:spPr>
          <a:xfrm rot="19970147">
            <a:off x="3570031" y="2071487"/>
            <a:ext cx="2314849" cy="1261502"/>
          </a:xfrm>
          <a:prstGeom prst="star16">
            <a:avLst>
              <a:gd name="adj" fmla="val 49351"/>
            </a:avLst>
          </a:prstGeom>
          <a:noFill/>
          <a:ln w="28575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5241974"/>
            <a:ext cx="52171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solidFill>
                  <a:srgbClr val="3D9719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Сколько 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фигур в каждой группе?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0333" y="3637139"/>
            <a:ext cx="44219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27454" y="3637139"/>
            <a:ext cx="44219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2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09538" y="4335487"/>
            <a:ext cx="149008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2400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синие.</a:t>
            </a:r>
            <a:endParaRPr lang="ru-RU" sz="2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79512" y="535234"/>
            <a:ext cx="356188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1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13874" y="4335487"/>
            <a:ext cx="19431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</a:t>
            </a:r>
            <a:r>
              <a:rPr lang="ru-RU" sz="2400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красные</a:t>
            </a:r>
            <a:r>
              <a:rPr lang="ru-RU" sz="2400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7.40741E-7 L 0.0007 -0.1266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6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" grpId="0"/>
      <p:bldP spid="2" grpId="1"/>
      <p:bldP spid="4" grpId="0" animBg="1"/>
      <p:bldP spid="20" grpId="0" animBg="1"/>
      <p:bldP spid="5" grpId="0"/>
      <p:bldP spid="21" grpId="0"/>
      <p:bldP spid="22" grpId="0"/>
      <p:bldP spid="3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66" name="16-конечная звезда 65"/>
          <p:cNvSpPr/>
          <p:nvPr/>
        </p:nvSpPr>
        <p:spPr>
          <a:xfrm>
            <a:off x="611560" y="2492896"/>
            <a:ext cx="4004017" cy="2088232"/>
          </a:xfrm>
          <a:prstGeom prst="star16">
            <a:avLst>
              <a:gd name="adj" fmla="val 49351"/>
            </a:avLst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lin ang="0" scaled="1"/>
            <a:tileRect/>
          </a:gradFill>
          <a:ln w="28575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7270184" y="5661247"/>
            <a:ext cx="119641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3 - 2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9686" y="5661248"/>
            <a:ext cx="421914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037936" y="1844824"/>
            <a:ext cx="119024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+ 2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037936" y="2866588"/>
            <a:ext cx="119024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+ 1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364088" y="3377470"/>
            <a:ext cx="42191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64088" y="2355706"/>
            <a:ext cx="42191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03774" y="3888352"/>
            <a:ext cx="119641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3 - 1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47316" y="4399236"/>
            <a:ext cx="48200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2896760" y="2096893"/>
            <a:ext cx="1710113" cy="1902412"/>
            <a:chOff x="2896760" y="2096893"/>
            <a:chExt cx="1710113" cy="1902412"/>
          </a:xfrm>
        </p:grpSpPr>
        <p:sp>
          <p:nvSpPr>
            <p:cNvPr id="43" name="Облако 42"/>
            <p:cNvSpPr/>
            <p:nvPr/>
          </p:nvSpPr>
          <p:spPr>
            <a:xfrm rot="10249007">
              <a:off x="2896760" y="2928191"/>
              <a:ext cx="1319309" cy="1071114"/>
            </a:xfrm>
            <a:prstGeom prst="cloud">
              <a:avLst/>
            </a:prstGeom>
            <a:solidFill>
              <a:srgbClr val="00B050"/>
            </a:solidFill>
            <a:ln>
              <a:solidFill>
                <a:srgbClr val="70AC2E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02427" y="2096893"/>
              <a:ext cx="1304446" cy="1017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3162" y="2660535"/>
              <a:ext cx="1317975" cy="12266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2" name="Прямоугольник 31"/>
          <p:cNvSpPr/>
          <p:nvPr/>
        </p:nvSpPr>
        <p:spPr>
          <a:xfrm>
            <a:off x="145605" y="4316903"/>
            <a:ext cx="517887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</a:p>
          <a:p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</a:t>
            </a:r>
            <a:r>
              <a:rPr lang="ru-RU" i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можно выполнять интерактивно. </a:t>
            </a:r>
            <a:endParaRPr lang="ru-RU" i="1" dirty="0" smtClean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 время демонстрации навести курсор на  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нужную карточку </a:t>
            </a:r>
            <a:r>
              <a:rPr lang="ru-RU" i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 появления ладошки. 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Кликнуть!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 rot="10249007">
            <a:off x="1004979" y="3125483"/>
            <a:ext cx="1395583" cy="918118"/>
          </a:xfrm>
          <a:prstGeom prst="cloud">
            <a:avLst/>
          </a:prstGeom>
          <a:solidFill>
            <a:srgbClr val="00B050"/>
          </a:solidFill>
          <a:ln>
            <a:solidFill>
              <a:srgbClr val="70AC2E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1952" y="1969695"/>
            <a:ext cx="1440160" cy="1791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275805" y="476672"/>
            <a:ext cx="88115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   </a:t>
            </a:r>
            <a:r>
              <a:rPr lang="ru-RU" sz="2800" dirty="0" smtClean="0">
                <a:solidFill>
                  <a:srgbClr val="3D9719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ru-RU" sz="2800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Катя и Петя сделали рисунки и записали к ним выражения. Какие рассказы можно придумать по рисункам и выражениям?  Чему равны значения выражений?</a:t>
            </a:r>
            <a:endParaRPr lang="ru-RU" sz="2800" dirty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79512" y="535234"/>
            <a:ext cx="356188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3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6372200" y="1825679"/>
            <a:ext cx="72008" cy="2971473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22651" y="89702"/>
            <a:ext cx="3698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3.12. Целое и части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7565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02312E-6 L -0.24236 -0.0950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" y="-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02312E-6 L 0.5349 -0.0004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9" grpId="0"/>
      <p:bldP spid="24" grpId="0" animBg="1"/>
      <p:bldP spid="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755576" y="4722976"/>
            <a:ext cx="4050786" cy="1129674"/>
          </a:xfrm>
          <a:prstGeom prst="ellipse">
            <a:avLst/>
          </a:prstGeom>
          <a:gradFill flip="none" rotWithShape="1">
            <a:gsLst>
              <a:gs pos="0">
                <a:srgbClr val="FF0066">
                  <a:tint val="66000"/>
                  <a:satMod val="160000"/>
                </a:srgbClr>
              </a:gs>
              <a:gs pos="50000">
                <a:srgbClr val="FF0066">
                  <a:tint val="44500"/>
                  <a:satMod val="160000"/>
                </a:srgbClr>
              </a:gs>
              <a:gs pos="100000">
                <a:srgbClr val="FF0066">
                  <a:tint val="23500"/>
                  <a:satMod val="160000"/>
                </a:srgbClr>
              </a:gs>
            </a:gsLst>
            <a:lin ang="8100000" scaled="1"/>
            <a:tileRect/>
          </a:gradFill>
          <a:ln>
            <a:solidFill>
              <a:srgbClr val="FF0066"/>
            </a:solidFill>
            <a:prstDash val="solid"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1005358" y="1916832"/>
            <a:ext cx="3655692" cy="3700730"/>
            <a:chOff x="4540646" y="2937197"/>
            <a:chExt cx="2289743" cy="2317953"/>
          </a:xfrm>
        </p:grpSpPr>
        <p:sp>
          <p:nvSpPr>
            <p:cNvPr id="3" name="Хорда 2"/>
            <p:cNvSpPr/>
            <p:nvPr/>
          </p:nvSpPr>
          <p:spPr>
            <a:xfrm rot="17641324">
              <a:off x="4534294" y="2943549"/>
              <a:ext cx="2302448" cy="2289743"/>
            </a:xfrm>
            <a:prstGeom prst="chord">
              <a:avLst>
                <a:gd name="adj1" fmla="val 1563819"/>
                <a:gd name="adj2" fmla="val 16966551"/>
              </a:avLst>
            </a:prstGeom>
            <a:solidFill>
              <a:srgbClr val="0070C0">
                <a:alpha val="25098"/>
              </a:srgbClr>
            </a:solidFill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8" name="Группа 7"/>
            <p:cNvGrpSpPr/>
            <p:nvPr/>
          </p:nvGrpSpPr>
          <p:grpSpPr>
            <a:xfrm>
              <a:off x="4542248" y="3284984"/>
              <a:ext cx="2286111" cy="1970166"/>
              <a:chOff x="4542248" y="3284984"/>
              <a:chExt cx="2286111" cy="1970166"/>
            </a:xfrm>
          </p:grpSpPr>
          <p:sp>
            <p:nvSpPr>
              <p:cNvPr id="4" name="Овал 3"/>
              <p:cNvSpPr/>
              <p:nvPr/>
            </p:nvSpPr>
            <p:spPr>
              <a:xfrm>
                <a:off x="4572002" y="3748778"/>
                <a:ext cx="2256357" cy="432048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Овал 4"/>
              <p:cNvSpPr/>
              <p:nvPr/>
            </p:nvSpPr>
            <p:spPr>
              <a:xfrm>
                <a:off x="4791156" y="3284984"/>
                <a:ext cx="1832226" cy="216024"/>
              </a:xfrm>
              <a:prstGeom prst="ellipse">
                <a:avLst/>
              </a:prstGeom>
              <a:gradFill flip="none" rotWithShape="1">
                <a:gsLst>
                  <a:gs pos="0">
                    <a:srgbClr val="00B0F0">
                      <a:tint val="66000"/>
                      <a:satMod val="160000"/>
                    </a:srgbClr>
                  </a:gs>
                  <a:gs pos="50000">
                    <a:srgbClr val="00B0F0">
                      <a:tint val="44500"/>
                      <a:satMod val="160000"/>
                    </a:srgbClr>
                  </a:gs>
                  <a:gs pos="100000">
                    <a:srgbClr val="00B0F0">
                      <a:tint val="23500"/>
                      <a:satMod val="160000"/>
                    </a:srgbClr>
                  </a:gs>
                </a:gsLst>
                <a:path path="circle">
                  <a:fillToRect l="100000" b="100000"/>
                </a:path>
                <a:tileRect t="-100000" r="-100000"/>
              </a:gradFill>
              <a:ln>
                <a:solidFill>
                  <a:srgbClr val="0070C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" name="Месяц 6"/>
              <p:cNvSpPr/>
              <p:nvPr/>
            </p:nvSpPr>
            <p:spPr>
              <a:xfrm rot="16200000">
                <a:off x="5037100" y="3465989"/>
                <a:ext cx="1294309" cy="2284013"/>
              </a:xfrm>
              <a:prstGeom prst="moon">
                <a:avLst>
                  <a:gd name="adj" fmla="val 84096"/>
                </a:avLst>
              </a:prstGeom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  <a:ln>
                <a:solidFill>
                  <a:srgbClr val="0070C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78" name="Арка 77"/>
          <p:cNvSpPr/>
          <p:nvPr/>
        </p:nvSpPr>
        <p:spPr>
          <a:xfrm rot="17458830" flipH="1">
            <a:off x="3486130" y="3786374"/>
            <a:ext cx="1133657" cy="1121869"/>
          </a:xfrm>
          <a:prstGeom prst="blockArc">
            <a:avLst>
              <a:gd name="adj1" fmla="val 14573280"/>
              <a:gd name="adj2" fmla="val 20348114"/>
              <a:gd name="adj3" fmla="val 30929"/>
            </a:avLst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accent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47360" y="4023328"/>
            <a:ext cx="883192" cy="76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" name="Блок-схема: сохраненные данные 70"/>
          <p:cNvSpPr/>
          <p:nvPr/>
        </p:nvSpPr>
        <p:spPr>
          <a:xfrm rot="10488897">
            <a:off x="3773134" y="3948600"/>
            <a:ext cx="559649" cy="797418"/>
          </a:xfrm>
          <a:prstGeom prst="flowChartOnlineStorage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Арка 71"/>
          <p:cNvSpPr/>
          <p:nvPr/>
        </p:nvSpPr>
        <p:spPr>
          <a:xfrm rot="4141170">
            <a:off x="2845402" y="3847884"/>
            <a:ext cx="1133657" cy="1121869"/>
          </a:xfrm>
          <a:prstGeom prst="blockArc">
            <a:avLst>
              <a:gd name="adj1" fmla="val 13802077"/>
              <a:gd name="adj2" fmla="val 20311707"/>
              <a:gd name="adj3" fmla="val 10721"/>
            </a:avLst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4" name="12-конечная звезда 73"/>
          <p:cNvSpPr/>
          <p:nvPr/>
        </p:nvSpPr>
        <p:spPr>
          <a:xfrm>
            <a:off x="2023281" y="4788081"/>
            <a:ext cx="1689299" cy="635911"/>
          </a:xfrm>
          <a:prstGeom prst="star12">
            <a:avLst>
              <a:gd name="adj" fmla="val 45029"/>
            </a:avLst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rgbClr val="4F7921"/>
            </a:solidFill>
            <a:prstDash val="solid"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1500165" y="4023327"/>
            <a:ext cx="883191" cy="76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0" name="Группа 79"/>
          <p:cNvGrpSpPr/>
          <p:nvPr/>
        </p:nvGrpSpPr>
        <p:grpSpPr>
          <a:xfrm>
            <a:off x="3055530" y="4579281"/>
            <a:ext cx="727268" cy="740420"/>
            <a:chOff x="3055530" y="5123306"/>
            <a:chExt cx="727268" cy="740420"/>
          </a:xfrm>
        </p:grpSpPr>
        <p:sp>
          <p:nvSpPr>
            <p:cNvPr id="81" name="Двойная волна 80"/>
            <p:cNvSpPr/>
            <p:nvPr/>
          </p:nvSpPr>
          <p:spPr>
            <a:xfrm rot="5913467" flipH="1" flipV="1">
              <a:off x="3298071" y="5412860"/>
              <a:ext cx="727268" cy="148159"/>
            </a:xfrm>
            <a:prstGeom prst="doubleWave">
              <a:avLst>
                <a:gd name="adj1" fmla="val 12500"/>
                <a:gd name="adj2" fmla="val -10000"/>
              </a:avLst>
            </a:prstGeom>
            <a:gradFill flip="none" rotWithShape="1">
              <a:gsLst>
                <a:gs pos="0">
                  <a:srgbClr val="70AC2E">
                    <a:shade val="30000"/>
                    <a:satMod val="115000"/>
                  </a:srgbClr>
                </a:gs>
                <a:gs pos="50000">
                  <a:srgbClr val="70AC2E">
                    <a:shade val="67500"/>
                    <a:satMod val="115000"/>
                  </a:srgbClr>
                </a:gs>
                <a:gs pos="100000">
                  <a:srgbClr val="70AC2E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rgbClr val="4F792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Двойная волна 81"/>
            <p:cNvSpPr/>
            <p:nvPr/>
          </p:nvSpPr>
          <p:spPr>
            <a:xfrm rot="3561672" flipH="1" flipV="1">
              <a:off x="3084779" y="5463052"/>
              <a:ext cx="727268" cy="74079"/>
            </a:xfrm>
            <a:prstGeom prst="doubleWave">
              <a:avLst>
                <a:gd name="adj1" fmla="val 12500"/>
                <a:gd name="adj2" fmla="val -10000"/>
              </a:avLst>
            </a:prstGeom>
            <a:gradFill flip="none" rotWithShape="1">
              <a:gsLst>
                <a:gs pos="0">
                  <a:srgbClr val="70AC2E">
                    <a:shade val="30000"/>
                    <a:satMod val="115000"/>
                  </a:srgbClr>
                </a:gs>
                <a:gs pos="50000">
                  <a:srgbClr val="70AC2E">
                    <a:shade val="67500"/>
                    <a:satMod val="115000"/>
                  </a:srgbClr>
                </a:gs>
                <a:gs pos="100000">
                  <a:srgbClr val="70AC2E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rgbClr val="4F792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Двойная волна 82"/>
            <p:cNvSpPr/>
            <p:nvPr/>
          </p:nvSpPr>
          <p:spPr>
            <a:xfrm rot="13271903" flipH="1" flipV="1">
              <a:off x="3055530" y="5589895"/>
              <a:ext cx="727268" cy="74079"/>
            </a:xfrm>
            <a:prstGeom prst="doubleWave">
              <a:avLst>
                <a:gd name="adj1" fmla="val 12500"/>
                <a:gd name="adj2" fmla="val -10000"/>
              </a:avLst>
            </a:prstGeom>
            <a:gradFill flip="none" rotWithShape="1">
              <a:gsLst>
                <a:gs pos="0">
                  <a:srgbClr val="70AC2E">
                    <a:shade val="30000"/>
                    <a:satMod val="115000"/>
                  </a:srgbClr>
                </a:gs>
                <a:gs pos="50000">
                  <a:srgbClr val="70AC2E">
                    <a:shade val="67500"/>
                    <a:satMod val="115000"/>
                  </a:srgbClr>
                </a:gs>
                <a:gs pos="100000">
                  <a:srgbClr val="70AC2E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rgbClr val="4F792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7458490" y="2780928"/>
            <a:ext cx="119024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+ 1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7452320" y="4644425"/>
            <a:ext cx="119641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2 - 1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179512" y="1717433"/>
            <a:ext cx="8733253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</a:p>
          <a:p>
            <a:pPr>
              <a:lnSpc>
                <a:spcPts val="1800"/>
              </a:lnSpc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</a:t>
            </a:r>
            <a:r>
              <a:rPr lang="ru-RU" i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можно выполнять интерактивно.  Во время демонстрации навести курсор на  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нужную карточку </a:t>
            </a:r>
            <a:r>
              <a:rPr lang="ru-RU" i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 появления ладошки. 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Кликнуть!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9686" y="5631417"/>
            <a:ext cx="42191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26298" y="5631417"/>
            <a:ext cx="48200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69314" y="5631417"/>
            <a:ext cx="42191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75805" y="476672"/>
            <a:ext cx="88115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   </a:t>
            </a:r>
            <a:r>
              <a:rPr lang="ru-RU" sz="2800" dirty="0" smtClean="0">
                <a:solidFill>
                  <a:srgbClr val="3D9719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ru-RU" sz="2800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Катя и Петя сделали рисунки и записали к ним выражения. Какие рассказы можно придумать по рисункам и выражениям?  Чему равны значения выражений?</a:t>
            </a:r>
            <a:endParaRPr lang="ru-RU" sz="2800" dirty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79512" y="535234"/>
            <a:ext cx="356188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3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2651" y="89702"/>
            <a:ext cx="3698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3.12. Целое и части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6876256" y="2644538"/>
            <a:ext cx="72008" cy="373679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16668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44311E-6 L -0.08437 0.000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19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46 -0.0007 L -0.30156 0.0099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60" y="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4.44444E-6 L 0.37292 -0.32616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76" y="-16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76" grpId="0"/>
      <p:bldP spid="86" grpId="0"/>
      <p:bldP spid="89" grpId="0"/>
      <p:bldP spid="28" grpId="0"/>
      <p:bldP spid="29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Овал 35"/>
          <p:cNvSpPr/>
          <p:nvPr/>
        </p:nvSpPr>
        <p:spPr>
          <a:xfrm>
            <a:off x="755576" y="4766662"/>
            <a:ext cx="4050786" cy="1129674"/>
          </a:xfrm>
          <a:prstGeom prst="ellipse">
            <a:avLst/>
          </a:prstGeom>
          <a:gradFill flip="none" rotWithShape="1">
            <a:gsLst>
              <a:gs pos="0">
                <a:srgbClr val="FF0066">
                  <a:tint val="66000"/>
                  <a:satMod val="160000"/>
                </a:srgbClr>
              </a:gs>
              <a:gs pos="50000">
                <a:srgbClr val="FF0066">
                  <a:tint val="44500"/>
                  <a:satMod val="160000"/>
                </a:srgbClr>
              </a:gs>
              <a:gs pos="100000">
                <a:srgbClr val="FF0066">
                  <a:tint val="23500"/>
                  <a:satMod val="160000"/>
                </a:srgbClr>
              </a:gs>
            </a:gsLst>
            <a:lin ang="8100000" scaled="1"/>
            <a:tileRect/>
          </a:gradFill>
          <a:ln>
            <a:solidFill>
              <a:srgbClr val="FF0066"/>
            </a:solidFill>
            <a:prstDash val="solid"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1005358" y="1916832"/>
            <a:ext cx="3655692" cy="3700731"/>
            <a:chOff x="4540646" y="2937197"/>
            <a:chExt cx="2289743" cy="2317954"/>
          </a:xfrm>
        </p:grpSpPr>
        <p:sp>
          <p:nvSpPr>
            <p:cNvPr id="3" name="Хорда 2"/>
            <p:cNvSpPr/>
            <p:nvPr/>
          </p:nvSpPr>
          <p:spPr>
            <a:xfrm rot="17641324">
              <a:off x="4534294" y="2943549"/>
              <a:ext cx="2302448" cy="2289743"/>
            </a:xfrm>
            <a:prstGeom prst="chord">
              <a:avLst>
                <a:gd name="adj1" fmla="val 1563819"/>
                <a:gd name="adj2" fmla="val 16966551"/>
              </a:avLst>
            </a:prstGeom>
            <a:solidFill>
              <a:srgbClr val="0070C0">
                <a:alpha val="25098"/>
              </a:srgbClr>
            </a:solidFill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8" name="Группа 7"/>
            <p:cNvGrpSpPr/>
            <p:nvPr/>
          </p:nvGrpSpPr>
          <p:grpSpPr>
            <a:xfrm>
              <a:off x="4542248" y="3284984"/>
              <a:ext cx="2286111" cy="1970167"/>
              <a:chOff x="4542248" y="3284984"/>
              <a:chExt cx="2286111" cy="1970167"/>
            </a:xfrm>
          </p:grpSpPr>
          <p:sp>
            <p:nvSpPr>
              <p:cNvPr id="4" name="Овал 3"/>
              <p:cNvSpPr/>
              <p:nvPr/>
            </p:nvSpPr>
            <p:spPr>
              <a:xfrm>
                <a:off x="4572002" y="3748778"/>
                <a:ext cx="2256357" cy="432048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Овал 4"/>
              <p:cNvSpPr/>
              <p:nvPr/>
            </p:nvSpPr>
            <p:spPr>
              <a:xfrm>
                <a:off x="4791156" y="3284984"/>
                <a:ext cx="1832226" cy="216024"/>
              </a:xfrm>
              <a:prstGeom prst="ellipse">
                <a:avLst/>
              </a:prstGeom>
              <a:gradFill flip="none" rotWithShape="1">
                <a:gsLst>
                  <a:gs pos="0">
                    <a:srgbClr val="00B0F0">
                      <a:tint val="66000"/>
                      <a:satMod val="160000"/>
                    </a:srgbClr>
                  </a:gs>
                  <a:gs pos="50000">
                    <a:srgbClr val="00B0F0">
                      <a:tint val="44500"/>
                      <a:satMod val="160000"/>
                    </a:srgbClr>
                  </a:gs>
                  <a:gs pos="100000">
                    <a:srgbClr val="00B0F0">
                      <a:tint val="23500"/>
                      <a:satMod val="160000"/>
                    </a:srgbClr>
                  </a:gs>
                </a:gsLst>
                <a:path path="circle">
                  <a:fillToRect l="100000" b="100000"/>
                </a:path>
                <a:tileRect t="-100000" r="-100000"/>
              </a:gradFill>
              <a:ln>
                <a:solidFill>
                  <a:srgbClr val="0070C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" name="Месяц 6"/>
              <p:cNvSpPr/>
              <p:nvPr/>
            </p:nvSpPr>
            <p:spPr>
              <a:xfrm rot="16200000">
                <a:off x="5037100" y="3465990"/>
                <a:ext cx="1294309" cy="2284013"/>
              </a:xfrm>
              <a:prstGeom prst="moon">
                <a:avLst>
                  <a:gd name="adj" fmla="val 84096"/>
                </a:avLst>
              </a:prstGeom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  <a:ln>
                <a:solidFill>
                  <a:srgbClr val="0070C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78" name="Арка 77"/>
          <p:cNvSpPr/>
          <p:nvPr/>
        </p:nvSpPr>
        <p:spPr>
          <a:xfrm rot="17458830" flipH="1">
            <a:off x="3486130" y="3786375"/>
            <a:ext cx="1133657" cy="1121869"/>
          </a:xfrm>
          <a:prstGeom prst="blockArc">
            <a:avLst>
              <a:gd name="adj1" fmla="val 14573280"/>
              <a:gd name="adj2" fmla="val 20348114"/>
              <a:gd name="adj3" fmla="val 30929"/>
            </a:avLst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accent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29580" y="4023329"/>
            <a:ext cx="832558" cy="720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12-конечная звезда 17"/>
          <p:cNvSpPr/>
          <p:nvPr/>
        </p:nvSpPr>
        <p:spPr>
          <a:xfrm>
            <a:off x="2023281" y="4795740"/>
            <a:ext cx="1689299" cy="635911"/>
          </a:xfrm>
          <a:prstGeom prst="star12">
            <a:avLst>
              <a:gd name="adj" fmla="val 45029"/>
            </a:avLst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rgbClr val="4F7921"/>
            </a:solidFill>
            <a:prstDash val="solid"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1422" y="4023328"/>
            <a:ext cx="861934" cy="746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" name="Блок-схема: сохраненные данные 70"/>
          <p:cNvSpPr/>
          <p:nvPr/>
        </p:nvSpPr>
        <p:spPr>
          <a:xfrm rot="10488897">
            <a:off x="3773134" y="3948601"/>
            <a:ext cx="559649" cy="797418"/>
          </a:xfrm>
          <a:prstGeom prst="flowChartOnlineStorage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Арка 71"/>
          <p:cNvSpPr/>
          <p:nvPr/>
        </p:nvSpPr>
        <p:spPr>
          <a:xfrm rot="4141170">
            <a:off x="2821652" y="3847885"/>
            <a:ext cx="1133657" cy="1121869"/>
          </a:xfrm>
          <a:prstGeom prst="blockArc">
            <a:avLst>
              <a:gd name="adj1" fmla="val 13802077"/>
              <a:gd name="adj2" fmla="val 20311707"/>
              <a:gd name="adj3" fmla="val 10721"/>
            </a:avLst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3055530" y="4579282"/>
            <a:ext cx="727268" cy="740420"/>
            <a:chOff x="3055530" y="5123306"/>
            <a:chExt cx="727268" cy="740420"/>
          </a:xfrm>
        </p:grpSpPr>
        <p:sp>
          <p:nvSpPr>
            <p:cNvPr id="2" name="Двойная волна 1"/>
            <p:cNvSpPr/>
            <p:nvPr/>
          </p:nvSpPr>
          <p:spPr>
            <a:xfrm rot="5913467" flipH="1" flipV="1">
              <a:off x="3298071" y="5412860"/>
              <a:ext cx="727268" cy="148159"/>
            </a:xfrm>
            <a:prstGeom prst="doubleWave">
              <a:avLst>
                <a:gd name="adj1" fmla="val 12500"/>
                <a:gd name="adj2" fmla="val -10000"/>
              </a:avLst>
            </a:prstGeom>
            <a:gradFill flip="none" rotWithShape="1">
              <a:gsLst>
                <a:gs pos="0">
                  <a:srgbClr val="70AC2E">
                    <a:shade val="30000"/>
                    <a:satMod val="115000"/>
                  </a:srgbClr>
                </a:gs>
                <a:gs pos="50000">
                  <a:srgbClr val="70AC2E">
                    <a:shade val="67500"/>
                    <a:satMod val="115000"/>
                  </a:srgbClr>
                </a:gs>
                <a:gs pos="100000">
                  <a:srgbClr val="70AC2E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rgbClr val="4F792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Двойная волна 21"/>
            <p:cNvSpPr/>
            <p:nvPr/>
          </p:nvSpPr>
          <p:spPr>
            <a:xfrm rot="3561672" flipH="1" flipV="1">
              <a:off x="3084779" y="5463052"/>
              <a:ext cx="727268" cy="74079"/>
            </a:xfrm>
            <a:prstGeom prst="doubleWave">
              <a:avLst>
                <a:gd name="adj1" fmla="val 12500"/>
                <a:gd name="adj2" fmla="val -10000"/>
              </a:avLst>
            </a:prstGeom>
            <a:gradFill flip="none" rotWithShape="1">
              <a:gsLst>
                <a:gs pos="0">
                  <a:srgbClr val="70AC2E">
                    <a:shade val="30000"/>
                    <a:satMod val="115000"/>
                  </a:srgbClr>
                </a:gs>
                <a:gs pos="50000">
                  <a:srgbClr val="70AC2E">
                    <a:shade val="67500"/>
                    <a:satMod val="115000"/>
                  </a:srgbClr>
                </a:gs>
                <a:gs pos="100000">
                  <a:srgbClr val="70AC2E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rgbClr val="4F792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Двойная волна 22"/>
            <p:cNvSpPr/>
            <p:nvPr/>
          </p:nvSpPr>
          <p:spPr>
            <a:xfrm rot="13271903" flipH="1" flipV="1">
              <a:off x="3055530" y="5589895"/>
              <a:ext cx="727268" cy="74079"/>
            </a:xfrm>
            <a:prstGeom prst="doubleWave">
              <a:avLst>
                <a:gd name="adj1" fmla="val 12500"/>
                <a:gd name="adj2" fmla="val -10000"/>
              </a:avLst>
            </a:prstGeom>
            <a:gradFill flip="none" rotWithShape="1">
              <a:gsLst>
                <a:gs pos="0">
                  <a:srgbClr val="70AC2E">
                    <a:shade val="30000"/>
                    <a:satMod val="115000"/>
                  </a:srgbClr>
                </a:gs>
                <a:gs pos="50000">
                  <a:srgbClr val="70AC2E">
                    <a:shade val="67500"/>
                    <a:satMod val="115000"/>
                  </a:srgbClr>
                </a:gs>
                <a:gs pos="100000">
                  <a:srgbClr val="70AC2E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rgbClr val="4F792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29" name="Прямая соединительная линия 28"/>
          <p:cNvCxnSpPr/>
          <p:nvPr/>
        </p:nvCxnSpPr>
        <p:spPr>
          <a:xfrm>
            <a:off x="6876256" y="2644538"/>
            <a:ext cx="72008" cy="373679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720682" y="2780928"/>
            <a:ext cx="119024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+ 1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452320" y="4644425"/>
            <a:ext cx="119641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2 - 1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9686" y="5661248"/>
            <a:ext cx="42191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09959" y="3430024"/>
            <a:ext cx="48200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5805" y="476672"/>
            <a:ext cx="88115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   </a:t>
            </a:r>
            <a:r>
              <a:rPr lang="ru-RU" sz="2800" dirty="0" smtClean="0">
                <a:solidFill>
                  <a:srgbClr val="3D9719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ru-RU" sz="2800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Катя и Петя сделали рисунки и записали к ним выражения. Какие рассказы можно придумать по рисункам и выражениям?  Чему равны значения выражений?</a:t>
            </a:r>
            <a:endParaRPr lang="ru-RU" sz="2800" dirty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79512" y="535234"/>
            <a:ext cx="356188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3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22651" y="89702"/>
            <a:ext cx="3698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3.12. Целое и части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79512" y="1717433"/>
            <a:ext cx="8733253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</a:p>
          <a:p>
            <a:pPr>
              <a:lnSpc>
                <a:spcPts val="1800"/>
              </a:lnSpc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</a:t>
            </a:r>
            <a:r>
              <a:rPr lang="ru-RU" i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можно выполнять интерактивно.  Во время демонстрации навести курсор на  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нужную карточку </a:t>
            </a:r>
            <a:r>
              <a:rPr lang="ru-RU" i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 появления ладошки. 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Кликнуть!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3127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27567E-6 L -0.13959 -0.01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79" y="-53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0.00716 L 0.21267 -0.0060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25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4.44444E-6 L 0.48767 -0.042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10" y="-2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0069 L -0.29375 0.0006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8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Овал 35"/>
          <p:cNvSpPr/>
          <p:nvPr/>
        </p:nvSpPr>
        <p:spPr>
          <a:xfrm>
            <a:off x="755576" y="4766662"/>
            <a:ext cx="4050786" cy="1129674"/>
          </a:xfrm>
          <a:prstGeom prst="ellipse">
            <a:avLst/>
          </a:prstGeom>
          <a:gradFill flip="none" rotWithShape="1">
            <a:gsLst>
              <a:gs pos="0">
                <a:srgbClr val="FF0066">
                  <a:tint val="66000"/>
                  <a:satMod val="160000"/>
                </a:srgbClr>
              </a:gs>
              <a:gs pos="50000">
                <a:srgbClr val="FF0066">
                  <a:tint val="44500"/>
                  <a:satMod val="160000"/>
                </a:srgbClr>
              </a:gs>
              <a:gs pos="100000">
                <a:srgbClr val="FF0066">
                  <a:tint val="23500"/>
                  <a:satMod val="160000"/>
                </a:srgbClr>
              </a:gs>
            </a:gsLst>
            <a:lin ang="8100000" scaled="1"/>
            <a:tileRect/>
          </a:gradFill>
          <a:ln>
            <a:solidFill>
              <a:srgbClr val="FF0066"/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1005358" y="1916832"/>
            <a:ext cx="3655692" cy="3700731"/>
            <a:chOff x="4540646" y="2937197"/>
            <a:chExt cx="2289743" cy="2317954"/>
          </a:xfrm>
        </p:grpSpPr>
        <p:sp>
          <p:nvSpPr>
            <p:cNvPr id="3" name="Хорда 2"/>
            <p:cNvSpPr/>
            <p:nvPr/>
          </p:nvSpPr>
          <p:spPr>
            <a:xfrm rot="17641324">
              <a:off x="4534294" y="2943549"/>
              <a:ext cx="2302448" cy="2289743"/>
            </a:xfrm>
            <a:prstGeom prst="chord">
              <a:avLst>
                <a:gd name="adj1" fmla="val 1563819"/>
                <a:gd name="adj2" fmla="val 16966551"/>
              </a:avLst>
            </a:prstGeom>
            <a:solidFill>
              <a:srgbClr val="0070C0">
                <a:alpha val="25098"/>
              </a:srgbClr>
            </a:solidFill>
            <a:ln>
              <a:solidFill>
                <a:srgbClr val="0070C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8" name="Группа 7"/>
            <p:cNvGrpSpPr/>
            <p:nvPr/>
          </p:nvGrpSpPr>
          <p:grpSpPr>
            <a:xfrm>
              <a:off x="4542249" y="3284984"/>
              <a:ext cx="2286110" cy="1970167"/>
              <a:chOff x="4542249" y="3284984"/>
              <a:chExt cx="2286110" cy="1970167"/>
            </a:xfrm>
          </p:grpSpPr>
          <p:sp>
            <p:nvSpPr>
              <p:cNvPr id="4" name="Овал 3"/>
              <p:cNvSpPr/>
              <p:nvPr/>
            </p:nvSpPr>
            <p:spPr>
              <a:xfrm>
                <a:off x="4572002" y="3748778"/>
                <a:ext cx="2256357" cy="432048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Овал 4"/>
              <p:cNvSpPr/>
              <p:nvPr/>
            </p:nvSpPr>
            <p:spPr>
              <a:xfrm>
                <a:off x="4791156" y="3284984"/>
                <a:ext cx="1832226" cy="216024"/>
              </a:xfrm>
              <a:prstGeom prst="ellipse">
                <a:avLst/>
              </a:prstGeom>
              <a:gradFill flip="none" rotWithShape="1">
                <a:gsLst>
                  <a:gs pos="0">
                    <a:srgbClr val="00B0F0">
                      <a:tint val="66000"/>
                      <a:satMod val="160000"/>
                    </a:srgbClr>
                  </a:gs>
                  <a:gs pos="50000">
                    <a:srgbClr val="00B0F0">
                      <a:tint val="44500"/>
                      <a:satMod val="160000"/>
                    </a:srgbClr>
                  </a:gs>
                  <a:gs pos="100000">
                    <a:srgbClr val="00B0F0">
                      <a:tint val="23500"/>
                      <a:satMod val="160000"/>
                    </a:srgbClr>
                  </a:gs>
                </a:gsLst>
                <a:path path="circle">
                  <a:fillToRect l="100000" b="100000"/>
                </a:path>
                <a:tileRect t="-100000" r="-100000"/>
              </a:gradFill>
              <a:ln>
                <a:solidFill>
                  <a:srgbClr val="0070C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" name="Месяц 6"/>
              <p:cNvSpPr/>
              <p:nvPr/>
            </p:nvSpPr>
            <p:spPr>
              <a:xfrm rot="16200000">
                <a:off x="5037100" y="3465991"/>
                <a:ext cx="1294309" cy="2284012"/>
              </a:xfrm>
              <a:prstGeom prst="moon">
                <a:avLst>
                  <a:gd name="adj" fmla="val 84096"/>
                </a:avLst>
              </a:prstGeom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path path="circle">
                  <a:fillToRect t="100000" r="100000"/>
                </a:path>
                <a:tileRect l="-100000" b="-100000"/>
              </a:gradFill>
              <a:ln>
                <a:solidFill>
                  <a:srgbClr val="0070C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78" name="Арка 77"/>
          <p:cNvSpPr/>
          <p:nvPr/>
        </p:nvSpPr>
        <p:spPr>
          <a:xfrm rot="17458830" flipH="1">
            <a:off x="3486130" y="3786375"/>
            <a:ext cx="1133657" cy="1121869"/>
          </a:xfrm>
          <a:prstGeom prst="blockArc">
            <a:avLst>
              <a:gd name="adj1" fmla="val 14573280"/>
              <a:gd name="adj2" fmla="val 20348114"/>
              <a:gd name="adj3" fmla="val 30929"/>
            </a:avLst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accent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72792" y="4053151"/>
            <a:ext cx="832558" cy="720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12-конечная звезда 17"/>
          <p:cNvSpPr/>
          <p:nvPr/>
        </p:nvSpPr>
        <p:spPr>
          <a:xfrm>
            <a:off x="2023281" y="4795740"/>
            <a:ext cx="1689299" cy="635911"/>
          </a:xfrm>
          <a:prstGeom prst="star12">
            <a:avLst>
              <a:gd name="adj" fmla="val 45029"/>
            </a:avLst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rgbClr val="4F7921"/>
            </a:solidFill>
            <a:prstDash val="solid"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1422" y="4023328"/>
            <a:ext cx="861934" cy="746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" name="Блок-схема: сохраненные данные 70"/>
          <p:cNvSpPr/>
          <p:nvPr/>
        </p:nvSpPr>
        <p:spPr>
          <a:xfrm rot="10488897">
            <a:off x="3773134" y="3948601"/>
            <a:ext cx="559649" cy="797418"/>
          </a:xfrm>
          <a:prstGeom prst="flowChartOnlineStorage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Арка 71"/>
          <p:cNvSpPr/>
          <p:nvPr/>
        </p:nvSpPr>
        <p:spPr>
          <a:xfrm rot="4141170">
            <a:off x="2821652" y="3847885"/>
            <a:ext cx="1133657" cy="1121869"/>
          </a:xfrm>
          <a:prstGeom prst="blockArc">
            <a:avLst>
              <a:gd name="adj1" fmla="val 13802077"/>
              <a:gd name="adj2" fmla="val 20311707"/>
              <a:gd name="adj3" fmla="val 10721"/>
            </a:avLst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3055530" y="4579282"/>
            <a:ext cx="727268" cy="740420"/>
            <a:chOff x="3055530" y="5123306"/>
            <a:chExt cx="727268" cy="740420"/>
          </a:xfrm>
        </p:grpSpPr>
        <p:sp>
          <p:nvSpPr>
            <p:cNvPr id="2" name="Двойная волна 1"/>
            <p:cNvSpPr/>
            <p:nvPr/>
          </p:nvSpPr>
          <p:spPr>
            <a:xfrm rot="5913467" flipH="1" flipV="1">
              <a:off x="3298071" y="5412860"/>
              <a:ext cx="727268" cy="148159"/>
            </a:xfrm>
            <a:prstGeom prst="doubleWave">
              <a:avLst>
                <a:gd name="adj1" fmla="val 12500"/>
                <a:gd name="adj2" fmla="val -10000"/>
              </a:avLst>
            </a:prstGeom>
            <a:gradFill flip="none" rotWithShape="1">
              <a:gsLst>
                <a:gs pos="0">
                  <a:srgbClr val="70AC2E">
                    <a:shade val="30000"/>
                    <a:satMod val="115000"/>
                  </a:srgbClr>
                </a:gs>
                <a:gs pos="50000">
                  <a:srgbClr val="70AC2E">
                    <a:shade val="67500"/>
                    <a:satMod val="115000"/>
                  </a:srgbClr>
                </a:gs>
                <a:gs pos="100000">
                  <a:srgbClr val="70AC2E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rgbClr val="4F792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Двойная волна 21"/>
            <p:cNvSpPr/>
            <p:nvPr/>
          </p:nvSpPr>
          <p:spPr>
            <a:xfrm rot="3561672" flipH="1" flipV="1">
              <a:off x="3084779" y="5463052"/>
              <a:ext cx="727268" cy="74079"/>
            </a:xfrm>
            <a:prstGeom prst="doubleWave">
              <a:avLst>
                <a:gd name="adj1" fmla="val 12500"/>
                <a:gd name="adj2" fmla="val -10000"/>
              </a:avLst>
            </a:prstGeom>
            <a:gradFill flip="none" rotWithShape="1">
              <a:gsLst>
                <a:gs pos="0">
                  <a:srgbClr val="70AC2E">
                    <a:shade val="30000"/>
                    <a:satMod val="115000"/>
                  </a:srgbClr>
                </a:gs>
                <a:gs pos="50000">
                  <a:srgbClr val="70AC2E">
                    <a:shade val="67500"/>
                    <a:satMod val="115000"/>
                  </a:srgbClr>
                </a:gs>
                <a:gs pos="100000">
                  <a:srgbClr val="70AC2E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rgbClr val="4F792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Двойная волна 22"/>
            <p:cNvSpPr/>
            <p:nvPr/>
          </p:nvSpPr>
          <p:spPr>
            <a:xfrm rot="13271903" flipH="1" flipV="1">
              <a:off x="3055530" y="5589895"/>
              <a:ext cx="727268" cy="74079"/>
            </a:xfrm>
            <a:prstGeom prst="doubleWave">
              <a:avLst>
                <a:gd name="adj1" fmla="val 12500"/>
                <a:gd name="adj2" fmla="val -10000"/>
              </a:avLst>
            </a:prstGeom>
            <a:gradFill flip="none" rotWithShape="1">
              <a:gsLst>
                <a:gs pos="0">
                  <a:srgbClr val="70AC2E">
                    <a:shade val="30000"/>
                    <a:satMod val="115000"/>
                  </a:srgbClr>
                </a:gs>
                <a:gs pos="50000">
                  <a:srgbClr val="70AC2E">
                    <a:shade val="67500"/>
                    <a:satMod val="115000"/>
                  </a:srgbClr>
                </a:gs>
                <a:gs pos="100000">
                  <a:srgbClr val="70AC2E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rgbClr val="4F792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5266846" y="2771408"/>
            <a:ext cx="1672253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  +  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36096" y="4639770"/>
            <a:ext cx="167842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  -  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91636" y="4644425"/>
            <a:ext cx="137731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=  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516216" y="2772217"/>
            <a:ext cx="134591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=  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79512" y="620688"/>
            <a:ext cx="89847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2400" dirty="0" smtClean="0">
                <a:solidFill>
                  <a:srgbClr val="3D9719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Какое число обозначают в каждом равенстве 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целое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а какие - его 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части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179512" y="535234"/>
            <a:ext cx="356188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3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22651" y="89702"/>
            <a:ext cx="3698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3.12. Целое и части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85717" y="1613991"/>
            <a:ext cx="132238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85717" y="1348135"/>
            <a:ext cx="132238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66093" y="1348135"/>
            <a:ext cx="132238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48128" y="1613991"/>
            <a:ext cx="132238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472" y="1313270"/>
            <a:ext cx="132238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5968" y="1598445"/>
            <a:ext cx="132238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40871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07407E-6 L 0.50434 0.2918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2" y="1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1736 0.28323 " pathEditMode="relative" ptsTypes="AA">
                                      <p:cBhvr>
                                        <p:cTn id="10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931 0.28323 " pathEditMode="relative" ptsTypes="AA">
                                      <p:cBhvr>
                                        <p:cTn id="14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59259E-6 L 0.08941 0.5136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" y="2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59259E-6 L 0.63177 0.5138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" y="2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59259E-6 L 0.54184 0.5087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" y="2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3272813" y="1628800"/>
            <a:ext cx="2595331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  +  1  =  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1560" y="1628800"/>
            <a:ext cx="165618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2  =  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46165" y="3140968"/>
            <a:ext cx="165618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1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&lt; </a:t>
            </a:r>
            <a:r>
              <a:rPr lang="ru-RU" sz="32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732240" y="1628800"/>
            <a:ext cx="165618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 </a:t>
            </a: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Rectangle 1"/>
          <p:cNvSpPr>
            <a:spLocks noChangeArrowheads="1"/>
          </p:cNvSpPr>
          <p:nvPr/>
        </p:nvSpPr>
        <p:spPr bwMode="auto">
          <a:xfrm>
            <a:off x="140259" y="4182179"/>
            <a:ext cx="864399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Внимание!</a:t>
            </a:r>
            <a:endParaRPr kumimoji="0" lang="ru-RU" sz="1600" b="0" i="1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Данное задание можно выполнять интерактивно. Для этого презентацию надо перевести в режим редактирования.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3772" y="604517"/>
            <a:ext cx="7904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solidFill>
                  <a:srgbClr val="3D9719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Найдите и прочитайте только верные равенства.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79512" y="535234"/>
            <a:ext cx="356188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4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81485" y="5143078"/>
            <a:ext cx="2517775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46713" y="5143078"/>
            <a:ext cx="2517775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81485" y="5143078"/>
            <a:ext cx="2517775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46713" y="5143078"/>
            <a:ext cx="2517775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81485" y="5143078"/>
            <a:ext cx="2517775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46713" y="5143078"/>
            <a:ext cx="2517775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81485" y="5143078"/>
            <a:ext cx="2517775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46713" y="5143078"/>
            <a:ext cx="2517775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81485" y="5143078"/>
            <a:ext cx="2517775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46713" y="5143078"/>
            <a:ext cx="2517775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122651" y="89702"/>
            <a:ext cx="3698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3.12. Целое и части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75856" y="3140968"/>
            <a:ext cx="259228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&gt;  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729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3272813" y="1628800"/>
            <a:ext cx="2595331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  +  1  =  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1560" y="1628800"/>
            <a:ext cx="165618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2  =  1 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46165" y="3140968"/>
            <a:ext cx="165618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1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&lt; </a:t>
            </a:r>
            <a:r>
              <a:rPr lang="ru-RU" sz="32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275856" y="3140968"/>
            <a:ext cx="259228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&gt;  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732240" y="1628800"/>
            <a:ext cx="165618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 </a:t>
            </a: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3772" y="604517"/>
            <a:ext cx="7760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solidFill>
                  <a:srgbClr val="3D9719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Найдите и прочитайте только верные равенства.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95536" y="1556792"/>
            <a:ext cx="2504890" cy="1224136"/>
          </a:xfrm>
          <a:prstGeom prst="rect">
            <a:avLst/>
          </a:prstGeom>
          <a:solidFill>
            <a:srgbClr val="FF66CC">
              <a:alpha val="14902"/>
            </a:srgbClr>
          </a:solidFill>
          <a:ln>
            <a:solidFill>
              <a:srgbClr val="FF66CC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НЕВЕРНОЕ</a:t>
            </a:r>
            <a:endParaRPr lang="ru-RU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21223" y="2996952"/>
            <a:ext cx="2504890" cy="1224136"/>
          </a:xfrm>
          <a:prstGeom prst="rect">
            <a:avLst/>
          </a:prstGeom>
          <a:solidFill>
            <a:srgbClr val="29C7FF">
              <a:alpha val="14902"/>
            </a:srgbClr>
          </a:solidFill>
          <a:ln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ВЕРНОЕ</a:t>
            </a:r>
            <a:endParaRPr lang="ru-RU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459598" y="5157192"/>
            <a:ext cx="2504890" cy="1224136"/>
          </a:xfrm>
          <a:prstGeom prst="rect">
            <a:avLst/>
          </a:prstGeom>
          <a:solidFill>
            <a:srgbClr val="FF66CC">
              <a:alpha val="14902"/>
            </a:srgbClr>
          </a:solidFill>
          <a:ln>
            <a:solidFill>
              <a:srgbClr val="FF66CC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НЕВЕРНОЕ</a:t>
            </a:r>
            <a:endParaRPr lang="ru-RU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290426" y="2996952"/>
            <a:ext cx="2504890" cy="1224136"/>
          </a:xfrm>
          <a:prstGeom prst="rect">
            <a:avLst/>
          </a:prstGeom>
          <a:solidFill>
            <a:srgbClr val="29C7FF">
              <a:alpha val="14902"/>
            </a:srgbClr>
          </a:solidFill>
          <a:ln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ВЕРНОЕ</a:t>
            </a:r>
            <a:endParaRPr lang="ru-RU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298275" y="1556792"/>
            <a:ext cx="2504890" cy="1224136"/>
          </a:xfrm>
          <a:prstGeom prst="rect">
            <a:avLst/>
          </a:prstGeom>
          <a:solidFill>
            <a:srgbClr val="29C7FF">
              <a:alpha val="14902"/>
            </a:srgbClr>
          </a:solidFill>
          <a:ln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ВЕРНОЕ</a:t>
            </a:r>
            <a:endParaRPr lang="ru-RU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409723" y="1556792"/>
            <a:ext cx="2504890" cy="1224136"/>
          </a:xfrm>
          <a:prstGeom prst="rect">
            <a:avLst/>
          </a:prstGeom>
          <a:solidFill>
            <a:srgbClr val="29C7FF">
              <a:alpha val="14902"/>
            </a:srgbClr>
          </a:solidFill>
          <a:ln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ВЕРНОЕ</a:t>
            </a:r>
            <a:endParaRPr lang="ru-RU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680674" y="5157192"/>
            <a:ext cx="2504890" cy="1224136"/>
          </a:xfrm>
          <a:prstGeom prst="rect">
            <a:avLst/>
          </a:prstGeom>
          <a:solidFill>
            <a:srgbClr val="29C7FF">
              <a:alpha val="14902"/>
            </a:srgbClr>
          </a:solidFill>
          <a:ln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ВЕРНОЕ</a:t>
            </a:r>
            <a:endParaRPr lang="ru-RU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79512" y="535234"/>
            <a:ext cx="356188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4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11560" y="5930756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ПРОВЕРЬ!</a:t>
            </a:r>
            <a:endParaRPr lang="ru-RU" sz="24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2651" y="89702"/>
            <a:ext cx="3698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3.12. Целое и части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5387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8" grpId="0" animBg="1"/>
      <p:bldP spid="29" grpId="0" animBg="1"/>
      <p:bldP spid="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071670" y="2357431"/>
            <a:ext cx="4357718" cy="1200329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ru-RU" sz="7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Спасибо!</a:t>
            </a:r>
            <a:endParaRPr lang="ru-RU" sz="7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grpSp>
        <p:nvGrpSpPr>
          <p:cNvPr id="38" name="Группа 37"/>
          <p:cNvGrpSpPr/>
          <p:nvPr/>
        </p:nvGrpSpPr>
        <p:grpSpPr>
          <a:xfrm>
            <a:off x="285812" y="1088120"/>
            <a:ext cx="4392488" cy="2008400"/>
            <a:chOff x="323529" y="916544"/>
            <a:chExt cx="4392488" cy="2008400"/>
          </a:xfrm>
        </p:grpSpPr>
        <p:sp>
          <p:nvSpPr>
            <p:cNvPr id="12" name="Овал 11"/>
            <p:cNvSpPr/>
            <p:nvPr/>
          </p:nvSpPr>
          <p:spPr>
            <a:xfrm>
              <a:off x="971600" y="1532901"/>
              <a:ext cx="732627" cy="65762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9" name="Группа 8"/>
            <p:cNvGrpSpPr/>
            <p:nvPr/>
          </p:nvGrpSpPr>
          <p:grpSpPr>
            <a:xfrm>
              <a:off x="2420795" y="1377514"/>
              <a:ext cx="1543982" cy="1206492"/>
              <a:chOff x="2420795" y="1377514"/>
              <a:chExt cx="1543982" cy="1206492"/>
            </a:xfrm>
          </p:grpSpPr>
          <p:sp>
            <p:nvSpPr>
              <p:cNvPr id="13" name="Овал 12"/>
              <p:cNvSpPr/>
              <p:nvPr/>
            </p:nvSpPr>
            <p:spPr>
              <a:xfrm>
                <a:off x="2420795" y="1926383"/>
                <a:ext cx="732627" cy="657623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4" name="Овал 13"/>
              <p:cNvSpPr/>
              <p:nvPr/>
            </p:nvSpPr>
            <p:spPr>
              <a:xfrm>
                <a:off x="3232150" y="1377514"/>
                <a:ext cx="732627" cy="657623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23" name="16-конечная звезда 22"/>
            <p:cNvSpPr/>
            <p:nvPr/>
          </p:nvSpPr>
          <p:spPr>
            <a:xfrm>
              <a:off x="323529" y="916544"/>
              <a:ext cx="4392488" cy="2008400"/>
            </a:xfrm>
            <a:prstGeom prst="star16">
              <a:avLst>
                <a:gd name="adj" fmla="val 49351"/>
              </a:avLst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5188457" y="1820457"/>
            <a:ext cx="35059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Целое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все круги.</a:t>
            </a:r>
          </a:p>
          <a:p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- число всех кругов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84123" y="4797152"/>
            <a:ext cx="45408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Часть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всех кругов (</a:t>
            </a:r>
            <a:r>
              <a:rPr lang="ru-RU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синие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-число </a:t>
            </a:r>
            <a:r>
              <a:rPr lang="ru-RU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синих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кругов.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9" name="Группа 38"/>
          <p:cNvGrpSpPr/>
          <p:nvPr/>
        </p:nvGrpSpPr>
        <p:grpSpPr>
          <a:xfrm>
            <a:off x="510726" y="1494080"/>
            <a:ext cx="1578939" cy="1261502"/>
            <a:chOff x="548443" y="1306661"/>
            <a:chExt cx="1578939" cy="1261502"/>
          </a:xfrm>
        </p:grpSpPr>
        <p:sp>
          <p:nvSpPr>
            <p:cNvPr id="40" name="Овал 39"/>
            <p:cNvSpPr/>
            <p:nvPr/>
          </p:nvSpPr>
          <p:spPr>
            <a:xfrm>
              <a:off x="971600" y="1532901"/>
              <a:ext cx="732627" cy="65762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16-конечная звезда 40"/>
            <p:cNvSpPr/>
            <p:nvPr/>
          </p:nvSpPr>
          <p:spPr>
            <a:xfrm>
              <a:off x="548443" y="1306661"/>
              <a:ext cx="1578939" cy="1261502"/>
            </a:xfrm>
            <a:prstGeom prst="star16">
              <a:avLst>
                <a:gd name="adj" fmla="val 49351"/>
              </a:avLst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2" name="Группа 41"/>
          <p:cNvGrpSpPr/>
          <p:nvPr/>
        </p:nvGrpSpPr>
        <p:grpSpPr>
          <a:xfrm>
            <a:off x="1958280" y="1558439"/>
            <a:ext cx="2314849" cy="1274991"/>
            <a:chOff x="1995998" y="1377514"/>
            <a:chExt cx="2314849" cy="1274991"/>
          </a:xfrm>
        </p:grpSpPr>
        <p:sp>
          <p:nvSpPr>
            <p:cNvPr id="43" name="Овал 42"/>
            <p:cNvSpPr/>
            <p:nvPr/>
          </p:nvSpPr>
          <p:spPr>
            <a:xfrm>
              <a:off x="2420795" y="1926383"/>
              <a:ext cx="732627" cy="657623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3232150" y="1377514"/>
              <a:ext cx="732627" cy="657623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16-конечная звезда 44"/>
            <p:cNvSpPr/>
            <p:nvPr/>
          </p:nvSpPr>
          <p:spPr>
            <a:xfrm rot="19970147">
              <a:off x="1995998" y="1391003"/>
              <a:ext cx="2314849" cy="1261502"/>
            </a:xfrm>
            <a:prstGeom prst="star16">
              <a:avLst>
                <a:gd name="adj" fmla="val 49351"/>
              </a:avLst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4644008" y="3356992"/>
            <a:ext cx="43571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Часть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всех кругов (</a:t>
            </a:r>
            <a:r>
              <a:rPr lang="ru-RU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красные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число </a:t>
            </a:r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красных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кругов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32380" y="973849"/>
            <a:ext cx="8661244" cy="5191455"/>
          </a:xfrm>
          <a:prstGeom prst="roundRect">
            <a:avLst/>
          </a:prstGeom>
          <a:noFill/>
          <a:ln w="28575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2" name="Группа 61"/>
          <p:cNvGrpSpPr/>
          <p:nvPr/>
        </p:nvGrpSpPr>
        <p:grpSpPr>
          <a:xfrm rot="17199261">
            <a:off x="7439904" y="2756420"/>
            <a:ext cx="700110" cy="662818"/>
            <a:chOff x="1475656" y="4637525"/>
            <a:chExt cx="1175045" cy="1112456"/>
          </a:xfrm>
        </p:grpSpPr>
        <p:grpSp>
          <p:nvGrpSpPr>
            <p:cNvPr id="63" name="Группа 62"/>
            <p:cNvGrpSpPr/>
            <p:nvPr/>
          </p:nvGrpSpPr>
          <p:grpSpPr>
            <a:xfrm>
              <a:off x="1475656" y="4637525"/>
              <a:ext cx="1175045" cy="1106777"/>
              <a:chOff x="1534157" y="4626479"/>
              <a:chExt cx="1175045" cy="1106777"/>
            </a:xfrm>
          </p:grpSpPr>
          <p:grpSp>
            <p:nvGrpSpPr>
              <p:cNvPr id="66" name="Группа 65"/>
              <p:cNvGrpSpPr/>
              <p:nvPr/>
            </p:nvGrpSpPr>
            <p:grpSpPr>
              <a:xfrm rot="3519806" flipV="1">
                <a:off x="2166945" y="4797504"/>
                <a:ext cx="358516" cy="359227"/>
                <a:chOff x="1763121" y="5374029"/>
                <a:chExt cx="358516" cy="359227"/>
              </a:xfrm>
            </p:grpSpPr>
            <p:sp>
              <p:nvSpPr>
                <p:cNvPr id="78" name="Полилиния 77"/>
                <p:cNvSpPr/>
                <p:nvPr/>
              </p:nvSpPr>
              <p:spPr>
                <a:xfrm>
                  <a:off x="1763121" y="5374029"/>
                  <a:ext cx="140579" cy="156062"/>
                </a:xfrm>
                <a:custGeom>
                  <a:avLst/>
                  <a:gdLst>
                    <a:gd name="connsiteX0" fmla="*/ 140579 w 140579"/>
                    <a:gd name="connsiteY0" fmla="*/ 9384 h 156062"/>
                    <a:gd name="connsiteX1" fmla="*/ 46954 w 140579"/>
                    <a:gd name="connsiteY1" fmla="*/ 3142 h 156062"/>
                    <a:gd name="connsiteX2" fmla="*/ 142 w 140579"/>
                    <a:gd name="connsiteY2" fmla="*/ 53075 h 156062"/>
                    <a:gd name="connsiteX3" fmla="*/ 31350 w 140579"/>
                    <a:gd name="connsiteY3" fmla="*/ 156062 h 156062"/>
                    <a:gd name="connsiteX4" fmla="*/ 31350 w 140579"/>
                    <a:gd name="connsiteY4" fmla="*/ 156062 h 1560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0579" h="156062">
                      <a:moveTo>
                        <a:pt x="140579" y="9384"/>
                      </a:moveTo>
                      <a:cubicBezTo>
                        <a:pt x="105469" y="2622"/>
                        <a:pt x="70360" y="-4140"/>
                        <a:pt x="46954" y="3142"/>
                      </a:cubicBezTo>
                      <a:cubicBezTo>
                        <a:pt x="23548" y="10424"/>
                        <a:pt x="2743" y="27588"/>
                        <a:pt x="142" y="53075"/>
                      </a:cubicBezTo>
                      <a:cubicBezTo>
                        <a:pt x="-2459" y="78562"/>
                        <a:pt x="31350" y="156062"/>
                        <a:pt x="31350" y="156062"/>
                      </a:cubicBezTo>
                      <a:lnTo>
                        <a:pt x="31350" y="156062"/>
                      </a:lnTo>
                    </a:path>
                  </a:pathLst>
                </a:custGeom>
                <a:noFill/>
                <a:ln w="381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Полилиния 78"/>
                <p:cNvSpPr/>
                <p:nvPr/>
              </p:nvSpPr>
              <p:spPr>
                <a:xfrm>
                  <a:off x="1863126" y="5514487"/>
                  <a:ext cx="106111" cy="146927"/>
                </a:xfrm>
                <a:custGeom>
                  <a:avLst/>
                  <a:gdLst>
                    <a:gd name="connsiteX0" fmla="*/ 106111 w 106111"/>
                    <a:gd name="connsiteY0" fmla="*/ 0 h 146927"/>
                    <a:gd name="connsiteX1" fmla="*/ 21849 w 106111"/>
                    <a:gd name="connsiteY1" fmla="*/ 34329 h 146927"/>
                    <a:gd name="connsiteX2" fmla="*/ 43694 w 106111"/>
                    <a:gd name="connsiteY2" fmla="*/ 131075 h 146927"/>
                    <a:gd name="connsiteX3" fmla="*/ 3124 w 106111"/>
                    <a:gd name="connsiteY3" fmla="*/ 146679 h 146927"/>
                    <a:gd name="connsiteX4" fmla="*/ 3124 w 106111"/>
                    <a:gd name="connsiteY4" fmla="*/ 140437 h 146927"/>
                    <a:gd name="connsiteX5" fmla="*/ 6245 w 106111"/>
                    <a:gd name="connsiteY5" fmla="*/ 137316 h 1469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6111" h="146927">
                      <a:moveTo>
                        <a:pt x="106111" y="0"/>
                      </a:moveTo>
                      <a:cubicBezTo>
                        <a:pt x="69181" y="6241"/>
                        <a:pt x="32252" y="12483"/>
                        <a:pt x="21849" y="34329"/>
                      </a:cubicBezTo>
                      <a:cubicBezTo>
                        <a:pt x="11446" y="56175"/>
                        <a:pt x="46815" y="112350"/>
                        <a:pt x="43694" y="131075"/>
                      </a:cubicBezTo>
                      <a:cubicBezTo>
                        <a:pt x="40573" y="149800"/>
                        <a:pt x="9886" y="145119"/>
                        <a:pt x="3124" y="146679"/>
                      </a:cubicBezTo>
                      <a:cubicBezTo>
                        <a:pt x="-3638" y="148239"/>
                        <a:pt x="2604" y="141998"/>
                        <a:pt x="3124" y="140437"/>
                      </a:cubicBezTo>
                      <a:cubicBezTo>
                        <a:pt x="3644" y="138877"/>
                        <a:pt x="4944" y="138096"/>
                        <a:pt x="6245" y="137316"/>
                      </a:cubicBezTo>
                    </a:path>
                  </a:pathLst>
                </a:custGeom>
                <a:noFill/>
                <a:ln w="381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Полилиния 79"/>
                <p:cNvSpPr/>
                <p:nvPr/>
              </p:nvSpPr>
              <p:spPr>
                <a:xfrm>
                  <a:off x="2015526" y="5586329"/>
                  <a:ext cx="106111" cy="146927"/>
                </a:xfrm>
                <a:custGeom>
                  <a:avLst/>
                  <a:gdLst>
                    <a:gd name="connsiteX0" fmla="*/ 106111 w 106111"/>
                    <a:gd name="connsiteY0" fmla="*/ 0 h 146927"/>
                    <a:gd name="connsiteX1" fmla="*/ 21849 w 106111"/>
                    <a:gd name="connsiteY1" fmla="*/ 34329 h 146927"/>
                    <a:gd name="connsiteX2" fmla="*/ 43694 w 106111"/>
                    <a:gd name="connsiteY2" fmla="*/ 131075 h 146927"/>
                    <a:gd name="connsiteX3" fmla="*/ 3124 w 106111"/>
                    <a:gd name="connsiteY3" fmla="*/ 146679 h 146927"/>
                    <a:gd name="connsiteX4" fmla="*/ 3124 w 106111"/>
                    <a:gd name="connsiteY4" fmla="*/ 140437 h 146927"/>
                    <a:gd name="connsiteX5" fmla="*/ 6245 w 106111"/>
                    <a:gd name="connsiteY5" fmla="*/ 137316 h 1469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6111" h="146927">
                      <a:moveTo>
                        <a:pt x="106111" y="0"/>
                      </a:moveTo>
                      <a:cubicBezTo>
                        <a:pt x="69181" y="6241"/>
                        <a:pt x="32252" y="12483"/>
                        <a:pt x="21849" y="34329"/>
                      </a:cubicBezTo>
                      <a:cubicBezTo>
                        <a:pt x="11446" y="56175"/>
                        <a:pt x="46815" y="112350"/>
                        <a:pt x="43694" y="131075"/>
                      </a:cubicBezTo>
                      <a:cubicBezTo>
                        <a:pt x="40573" y="149800"/>
                        <a:pt x="9886" y="145119"/>
                        <a:pt x="3124" y="146679"/>
                      </a:cubicBezTo>
                      <a:cubicBezTo>
                        <a:pt x="-3638" y="148239"/>
                        <a:pt x="2604" y="141998"/>
                        <a:pt x="3124" y="140437"/>
                      </a:cubicBezTo>
                      <a:cubicBezTo>
                        <a:pt x="3644" y="138877"/>
                        <a:pt x="4944" y="138096"/>
                        <a:pt x="6245" y="137316"/>
                      </a:cubicBezTo>
                    </a:path>
                  </a:pathLst>
                </a:custGeom>
                <a:noFill/>
                <a:ln w="381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67" name="Овал 66"/>
              <p:cNvSpPr/>
              <p:nvPr/>
            </p:nvSpPr>
            <p:spPr>
              <a:xfrm rot="1979622">
                <a:off x="1918213" y="5080435"/>
                <a:ext cx="790989" cy="388533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68" name="Полилиния 67"/>
              <p:cNvSpPr/>
              <p:nvPr/>
            </p:nvSpPr>
            <p:spPr>
              <a:xfrm>
                <a:off x="1876206" y="4961678"/>
                <a:ext cx="822749" cy="716916"/>
              </a:xfrm>
              <a:custGeom>
                <a:avLst/>
                <a:gdLst>
                  <a:gd name="connsiteX0" fmla="*/ 26336 w 822749"/>
                  <a:gd name="connsiteY0" fmla="*/ 156012 h 716916"/>
                  <a:gd name="connsiteX1" fmla="*/ 55833 w 822749"/>
                  <a:gd name="connsiteY1" fmla="*/ 67522 h 716916"/>
                  <a:gd name="connsiteX2" fmla="*/ 336052 w 822749"/>
                  <a:gd name="connsiteY2" fmla="*/ 8528 h 716916"/>
                  <a:gd name="connsiteX3" fmla="*/ 704762 w 822749"/>
                  <a:gd name="connsiteY3" fmla="*/ 259251 h 716916"/>
                  <a:gd name="connsiteX4" fmla="*/ 793252 w 822749"/>
                  <a:gd name="connsiteY4" fmla="*/ 495225 h 716916"/>
                  <a:gd name="connsiteX5" fmla="*/ 557278 w 822749"/>
                  <a:gd name="connsiteY5" fmla="*/ 716451 h 716916"/>
                  <a:gd name="connsiteX6" fmla="*/ 85329 w 822749"/>
                  <a:gd name="connsiteY6" fmla="*/ 539470 h 716916"/>
                  <a:gd name="connsiteX7" fmla="*/ 26336 w 822749"/>
                  <a:gd name="connsiteY7" fmla="*/ 97019 h 716916"/>
                  <a:gd name="connsiteX8" fmla="*/ 380297 w 822749"/>
                  <a:gd name="connsiteY8" fmla="*/ 170761 h 716916"/>
                  <a:gd name="connsiteX9" fmla="*/ 749007 w 822749"/>
                  <a:gd name="connsiteY9" fmla="*/ 436232 h 716916"/>
                  <a:gd name="connsiteX10" fmla="*/ 822749 w 822749"/>
                  <a:gd name="connsiteY10" fmla="*/ 465728 h 716916"/>
                  <a:gd name="connsiteX11" fmla="*/ 822749 w 822749"/>
                  <a:gd name="connsiteY11" fmla="*/ 465728 h 7169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22749" h="716916">
                    <a:moveTo>
                      <a:pt x="26336" y="156012"/>
                    </a:moveTo>
                    <a:cubicBezTo>
                      <a:pt x="15275" y="124057"/>
                      <a:pt x="4214" y="92103"/>
                      <a:pt x="55833" y="67522"/>
                    </a:cubicBezTo>
                    <a:cubicBezTo>
                      <a:pt x="107452" y="42941"/>
                      <a:pt x="227897" y="-23427"/>
                      <a:pt x="336052" y="8528"/>
                    </a:cubicBezTo>
                    <a:cubicBezTo>
                      <a:pt x="444207" y="40483"/>
                      <a:pt x="628562" y="178135"/>
                      <a:pt x="704762" y="259251"/>
                    </a:cubicBezTo>
                    <a:cubicBezTo>
                      <a:pt x="780962" y="340367"/>
                      <a:pt x="817833" y="419025"/>
                      <a:pt x="793252" y="495225"/>
                    </a:cubicBezTo>
                    <a:cubicBezTo>
                      <a:pt x="768671" y="571425"/>
                      <a:pt x="675265" y="709077"/>
                      <a:pt x="557278" y="716451"/>
                    </a:cubicBezTo>
                    <a:cubicBezTo>
                      <a:pt x="439291" y="723825"/>
                      <a:pt x="173819" y="642709"/>
                      <a:pt x="85329" y="539470"/>
                    </a:cubicBezTo>
                    <a:cubicBezTo>
                      <a:pt x="-3161" y="436231"/>
                      <a:pt x="-22825" y="158471"/>
                      <a:pt x="26336" y="97019"/>
                    </a:cubicBezTo>
                    <a:cubicBezTo>
                      <a:pt x="75497" y="35567"/>
                      <a:pt x="259852" y="114226"/>
                      <a:pt x="380297" y="170761"/>
                    </a:cubicBezTo>
                    <a:cubicBezTo>
                      <a:pt x="500742" y="227296"/>
                      <a:pt x="675265" y="387071"/>
                      <a:pt x="749007" y="436232"/>
                    </a:cubicBezTo>
                    <a:cubicBezTo>
                      <a:pt x="822749" y="485393"/>
                      <a:pt x="822749" y="465728"/>
                      <a:pt x="822749" y="465728"/>
                    </a:cubicBezTo>
                    <a:lnTo>
                      <a:pt x="822749" y="465728"/>
                    </a:lnTo>
                  </a:path>
                </a:pathLst>
              </a:custGeom>
              <a:solidFill>
                <a:srgbClr val="002060"/>
              </a:solidFill>
              <a:ln>
                <a:noFill/>
                <a:prstDash val="soli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69" name="Полилиния 68"/>
              <p:cNvSpPr/>
              <p:nvPr/>
            </p:nvSpPr>
            <p:spPr>
              <a:xfrm>
                <a:off x="1769810" y="4896570"/>
                <a:ext cx="324705" cy="351195"/>
              </a:xfrm>
              <a:custGeom>
                <a:avLst/>
                <a:gdLst>
                  <a:gd name="connsiteX0" fmla="*/ 324581 w 324705"/>
                  <a:gd name="connsiteY0" fmla="*/ 84804 h 351195"/>
                  <a:gd name="connsiteX1" fmla="*/ 236090 w 324705"/>
                  <a:gd name="connsiteY1" fmla="*/ 25810 h 351195"/>
                  <a:gd name="connsiteX2" fmla="*/ 73858 w 324705"/>
                  <a:gd name="connsiteY2" fmla="*/ 11062 h 351195"/>
                  <a:gd name="connsiteX3" fmla="*/ 116 w 324705"/>
                  <a:gd name="connsiteY3" fmla="*/ 188043 h 351195"/>
                  <a:gd name="connsiteX4" fmla="*/ 88607 w 324705"/>
                  <a:gd name="connsiteY4" fmla="*/ 350275 h 351195"/>
                  <a:gd name="connsiteX5" fmla="*/ 250839 w 324705"/>
                  <a:gd name="connsiteY5" fmla="*/ 247036 h 351195"/>
                  <a:gd name="connsiteX6" fmla="*/ 324581 w 324705"/>
                  <a:gd name="connsiteY6" fmla="*/ 84804 h 3511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4705" h="351195">
                    <a:moveTo>
                      <a:pt x="324581" y="84804"/>
                    </a:moveTo>
                    <a:cubicBezTo>
                      <a:pt x="322123" y="47933"/>
                      <a:pt x="277877" y="38100"/>
                      <a:pt x="236090" y="25810"/>
                    </a:cubicBezTo>
                    <a:cubicBezTo>
                      <a:pt x="194303" y="13520"/>
                      <a:pt x="113187" y="-15977"/>
                      <a:pt x="73858" y="11062"/>
                    </a:cubicBezTo>
                    <a:cubicBezTo>
                      <a:pt x="34529" y="38101"/>
                      <a:pt x="-2342" y="131508"/>
                      <a:pt x="116" y="188043"/>
                    </a:cubicBezTo>
                    <a:cubicBezTo>
                      <a:pt x="2574" y="244578"/>
                      <a:pt x="46820" y="340443"/>
                      <a:pt x="88607" y="350275"/>
                    </a:cubicBezTo>
                    <a:cubicBezTo>
                      <a:pt x="130394" y="360107"/>
                      <a:pt x="209052" y="288823"/>
                      <a:pt x="250839" y="247036"/>
                    </a:cubicBezTo>
                    <a:cubicBezTo>
                      <a:pt x="292626" y="205249"/>
                      <a:pt x="327039" y="121675"/>
                      <a:pt x="324581" y="8480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  <a:prstDash val="soli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70" name="Полилиния 69"/>
              <p:cNvSpPr/>
              <p:nvPr/>
            </p:nvSpPr>
            <p:spPr>
              <a:xfrm>
                <a:off x="1754924" y="4626479"/>
                <a:ext cx="177114" cy="299482"/>
              </a:xfrm>
              <a:custGeom>
                <a:avLst/>
                <a:gdLst>
                  <a:gd name="connsiteX0" fmla="*/ 73875 w 177114"/>
                  <a:gd name="connsiteY0" fmla="*/ 299482 h 299482"/>
                  <a:gd name="connsiteX1" fmla="*/ 133 w 177114"/>
                  <a:gd name="connsiteY1" fmla="*/ 181494 h 299482"/>
                  <a:gd name="connsiteX2" fmla="*/ 59127 w 177114"/>
                  <a:gd name="connsiteY2" fmla="*/ 4514 h 299482"/>
                  <a:gd name="connsiteX3" fmla="*/ 177114 w 177114"/>
                  <a:gd name="connsiteY3" fmla="*/ 48759 h 299482"/>
                  <a:gd name="connsiteX4" fmla="*/ 177114 w 177114"/>
                  <a:gd name="connsiteY4" fmla="*/ 48759 h 299482"/>
                  <a:gd name="connsiteX5" fmla="*/ 177114 w 177114"/>
                  <a:gd name="connsiteY5" fmla="*/ 48759 h 2994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7114" h="299482">
                    <a:moveTo>
                      <a:pt x="73875" y="299482"/>
                    </a:moveTo>
                    <a:cubicBezTo>
                      <a:pt x="38233" y="265068"/>
                      <a:pt x="2591" y="230655"/>
                      <a:pt x="133" y="181494"/>
                    </a:cubicBezTo>
                    <a:cubicBezTo>
                      <a:pt x="-2325" y="132333"/>
                      <a:pt x="29630" y="26636"/>
                      <a:pt x="59127" y="4514"/>
                    </a:cubicBezTo>
                    <a:cubicBezTo>
                      <a:pt x="88624" y="-17608"/>
                      <a:pt x="177114" y="48759"/>
                      <a:pt x="177114" y="48759"/>
                    </a:cubicBezTo>
                    <a:lnTo>
                      <a:pt x="177114" y="48759"/>
                    </a:lnTo>
                    <a:lnTo>
                      <a:pt x="177114" y="48759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71" name="Полилиния 70"/>
              <p:cNvSpPr/>
              <p:nvPr/>
            </p:nvSpPr>
            <p:spPr>
              <a:xfrm rot="15771787" flipH="1">
                <a:off x="1595341" y="4966364"/>
                <a:ext cx="177114" cy="299482"/>
              </a:xfrm>
              <a:custGeom>
                <a:avLst/>
                <a:gdLst>
                  <a:gd name="connsiteX0" fmla="*/ 73875 w 177114"/>
                  <a:gd name="connsiteY0" fmla="*/ 299482 h 299482"/>
                  <a:gd name="connsiteX1" fmla="*/ 133 w 177114"/>
                  <a:gd name="connsiteY1" fmla="*/ 181494 h 299482"/>
                  <a:gd name="connsiteX2" fmla="*/ 59127 w 177114"/>
                  <a:gd name="connsiteY2" fmla="*/ 4514 h 299482"/>
                  <a:gd name="connsiteX3" fmla="*/ 177114 w 177114"/>
                  <a:gd name="connsiteY3" fmla="*/ 48759 h 299482"/>
                  <a:gd name="connsiteX4" fmla="*/ 177114 w 177114"/>
                  <a:gd name="connsiteY4" fmla="*/ 48759 h 299482"/>
                  <a:gd name="connsiteX5" fmla="*/ 177114 w 177114"/>
                  <a:gd name="connsiteY5" fmla="*/ 48759 h 2994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7114" h="299482">
                    <a:moveTo>
                      <a:pt x="73875" y="299482"/>
                    </a:moveTo>
                    <a:cubicBezTo>
                      <a:pt x="38233" y="265068"/>
                      <a:pt x="2591" y="230655"/>
                      <a:pt x="133" y="181494"/>
                    </a:cubicBezTo>
                    <a:cubicBezTo>
                      <a:pt x="-2325" y="132333"/>
                      <a:pt x="29630" y="26636"/>
                      <a:pt x="59127" y="4514"/>
                    </a:cubicBezTo>
                    <a:cubicBezTo>
                      <a:pt x="88624" y="-17608"/>
                      <a:pt x="177114" y="48759"/>
                      <a:pt x="177114" y="48759"/>
                    </a:cubicBezTo>
                    <a:lnTo>
                      <a:pt x="177114" y="48759"/>
                    </a:lnTo>
                    <a:lnTo>
                      <a:pt x="177114" y="48759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72" name="Овал 71"/>
              <p:cNvSpPr/>
              <p:nvPr/>
            </p:nvSpPr>
            <p:spPr>
              <a:xfrm>
                <a:off x="1884239" y="4897133"/>
                <a:ext cx="95846" cy="93354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  <a:prstDash val="soli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Овал 72"/>
              <p:cNvSpPr/>
              <p:nvPr/>
            </p:nvSpPr>
            <p:spPr>
              <a:xfrm>
                <a:off x="1782597" y="5025490"/>
                <a:ext cx="95846" cy="93354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  <a:prstDash val="soli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74" name="Группа 73"/>
              <p:cNvGrpSpPr/>
              <p:nvPr/>
            </p:nvGrpSpPr>
            <p:grpSpPr>
              <a:xfrm>
                <a:off x="1763121" y="5374029"/>
                <a:ext cx="358516" cy="359227"/>
                <a:chOff x="1763121" y="5374029"/>
                <a:chExt cx="358516" cy="359227"/>
              </a:xfrm>
            </p:grpSpPr>
            <p:sp>
              <p:nvSpPr>
                <p:cNvPr id="75" name="Полилиния 74"/>
                <p:cNvSpPr/>
                <p:nvPr/>
              </p:nvSpPr>
              <p:spPr>
                <a:xfrm>
                  <a:off x="1763121" y="5374029"/>
                  <a:ext cx="140579" cy="156062"/>
                </a:xfrm>
                <a:custGeom>
                  <a:avLst/>
                  <a:gdLst>
                    <a:gd name="connsiteX0" fmla="*/ 140579 w 140579"/>
                    <a:gd name="connsiteY0" fmla="*/ 9384 h 156062"/>
                    <a:gd name="connsiteX1" fmla="*/ 46954 w 140579"/>
                    <a:gd name="connsiteY1" fmla="*/ 3142 h 156062"/>
                    <a:gd name="connsiteX2" fmla="*/ 142 w 140579"/>
                    <a:gd name="connsiteY2" fmla="*/ 53075 h 156062"/>
                    <a:gd name="connsiteX3" fmla="*/ 31350 w 140579"/>
                    <a:gd name="connsiteY3" fmla="*/ 156062 h 156062"/>
                    <a:gd name="connsiteX4" fmla="*/ 31350 w 140579"/>
                    <a:gd name="connsiteY4" fmla="*/ 156062 h 1560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0579" h="156062">
                      <a:moveTo>
                        <a:pt x="140579" y="9384"/>
                      </a:moveTo>
                      <a:cubicBezTo>
                        <a:pt x="105469" y="2622"/>
                        <a:pt x="70360" y="-4140"/>
                        <a:pt x="46954" y="3142"/>
                      </a:cubicBezTo>
                      <a:cubicBezTo>
                        <a:pt x="23548" y="10424"/>
                        <a:pt x="2743" y="27588"/>
                        <a:pt x="142" y="53075"/>
                      </a:cubicBezTo>
                      <a:cubicBezTo>
                        <a:pt x="-2459" y="78562"/>
                        <a:pt x="31350" y="156062"/>
                        <a:pt x="31350" y="156062"/>
                      </a:cubicBezTo>
                      <a:lnTo>
                        <a:pt x="31350" y="156062"/>
                      </a:lnTo>
                    </a:path>
                  </a:pathLst>
                </a:custGeom>
                <a:noFill/>
                <a:ln w="381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6" name="Полилиния 75"/>
                <p:cNvSpPr/>
                <p:nvPr/>
              </p:nvSpPr>
              <p:spPr>
                <a:xfrm>
                  <a:off x="1863126" y="5514487"/>
                  <a:ext cx="106111" cy="146927"/>
                </a:xfrm>
                <a:custGeom>
                  <a:avLst/>
                  <a:gdLst>
                    <a:gd name="connsiteX0" fmla="*/ 106111 w 106111"/>
                    <a:gd name="connsiteY0" fmla="*/ 0 h 146927"/>
                    <a:gd name="connsiteX1" fmla="*/ 21849 w 106111"/>
                    <a:gd name="connsiteY1" fmla="*/ 34329 h 146927"/>
                    <a:gd name="connsiteX2" fmla="*/ 43694 w 106111"/>
                    <a:gd name="connsiteY2" fmla="*/ 131075 h 146927"/>
                    <a:gd name="connsiteX3" fmla="*/ 3124 w 106111"/>
                    <a:gd name="connsiteY3" fmla="*/ 146679 h 146927"/>
                    <a:gd name="connsiteX4" fmla="*/ 3124 w 106111"/>
                    <a:gd name="connsiteY4" fmla="*/ 140437 h 146927"/>
                    <a:gd name="connsiteX5" fmla="*/ 6245 w 106111"/>
                    <a:gd name="connsiteY5" fmla="*/ 137316 h 1469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6111" h="146927">
                      <a:moveTo>
                        <a:pt x="106111" y="0"/>
                      </a:moveTo>
                      <a:cubicBezTo>
                        <a:pt x="69181" y="6241"/>
                        <a:pt x="32252" y="12483"/>
                        <a:pt x="21849" y="34329"/>
                      </a:cubicBezTo>
                      <a:cubicBezTo>
                        <a:pt x="11446" y="56175"/>
                        <a:pt x="46815" y="112350"/>
                        <a:pt x="43694" y="131075"/>
                      </a:cubicBezTo>
                      <a:cubicBezTo>
                        <a:pt x="40573" y="149800"/>
                        <a:pt x="9886" y="145119"/>
                        <a:pt x="3124" y="146679"/>
                      </a:cubicBezTo>
                      <a:cubicBezTo>
                        <a:pt x="-3638" y="148239"/>
                        <a:pt x="2604" y="141998"/>
                        <a:pt x="3124" y="140437"/>
                      </a:cubicBezTo>
                      <a:cubicBezTo>
                        <a:pt x="3644" y="138877"/>
                        <a:pt x="4944" y="138096"/>
                        <a:pt x="6245" y="137316"/>
                      </a:cubicBezTo>
                    </a:path>
                  </a:pathLst>
                </a:custGeom>
                <a:noFill/>
                <a:ln w="381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7" name="Полилиния 76"/>
                <p:cNvSpPr/>
                <p:nvPr/>
              </p:nvSpPr>
              <p:spPr>
                <a:xfrm>
                  <a:off x="2015526" y="5586329"/>
                  <a:ext cx="106111" cy="146927"/>
                </a:xfrm>
                <a:custGeom>
                  <a:avLst/>
                  <a:gdLst>
                    <a:gd name="connsiteX0" fmla="*/ 106111 w 106111"/>
                    <a:gd name="connsiteY0" fmla="*/ 0 h 146927"/>
                    <a:gd name="connsiteX1" fmla="*/ 21849 w 106111"/>
                    <a:gd name="connsiteY1" fmla="*/ 34329 h 146927"/>
                    <a:gd name="connsiteX2" fmla="*/ 43694 w 106111"/>
                    <a:gd name="connsiteY2" fmla="*/ 131075 h 146927"/>
                    <a:gd name="connsiteX3" fmla="*/ 3124 w 106111"/>
                    <a:gd name="connsiteY3" fmla="*/ 146679 h 146927"/>
                    <a:gd name="connsiteX4" fmla="*/ 3124 w 106111"/>
                    <a:gd name="connsiteY4" fmla="*/ 140437 h 146927"/>
                    <a:gd name="connsiteX5" fmla="*/ 6245 w 106111"/>
                    <a:gd name="connsiteY5" fmla="*/ 137316 h 1469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6111" h="146927">
                      <a:moveTo>
                        <a:pt x="106111" y="0"/>
                      </a:moveTo>
                      <a:cubicBezTo>
                        <a:pt x="69181" y="6241"/>
                        <a:pt x="32252" y="12483"/>
                        <a:pt x="21849" y="34329"/>
                      </a:cubicBezTo>
                      <a:cubicBezTo>
                        <a:pt x="11446" y="56175"/>
                        <a:pt x="46815" y="112350"/>
                        <a:pt x="43694" y="131075"/>
                      </a:cubicBezTo>
                      <a:cubicBezTo>
                        <a:pt x="40573" y="149800"/>
                        <a:pt x="9886" y="145119"/>
                        <a:pt x="3124" y="146679"/>
                      </a:cubicBezTo>
                      <a:cubicBezTo>
                        <a:pt x="-3638" y="148239"/>
                        <a:pt x="2604" y="141998"/>
                        <a:pt x="3124" y="140437"/>
                      </a:cubicBezTo>
                      <a:cubicBezTo>
                        <a:pt x="3644" y="138877"/>
                        <a:pt x="4944" y="138096"/>
                        <a:pt x="6245" y="137316"/>
                      </a:cubicBezTo>
                    </a:path>
                  </a:pathLst>
                </a:custGeom>
                <a:noFill/>
                <a:ln w="381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prstClr val="white"/>
                    </a:solidFill>
                  </a:endParaRPr>
                </a:p>
              </p:txBody>
            </p:sp>
          </p:grpSp>
        </p:grpSp>
        <p:sp>
          <p:nvSpPr>
            <p:cNvPr id="64" name="Полилиния 63"/>
            <p:cNvSpPr/>
            <p:nvPr/>
          </p:nvSpPr>
          <p:spPr>
            <a:xfrm>
              <a:off x="1965960" y="5042245"/>
              <a:ext cx="672318" cy="621300"/>
            </a:xfrm>
            <a:custGeom>
              <a:avLst/>
              <a:gdLst>
                <a:gd name="connsiteX0" fmla="*/ 0 w 672318"/>
                <a:gd name="connsiteY0" fmla="*/ 671 h 621300"/>
                <a:gd name="connsiteX1" fmla="*/ 205740 w 672318"/>
                <a:gd name="connsiteY1" fmla="*/ 92111 h 621300"/>
                <a:gd name="connsiteX2" fmla="*/ 585216 w 672318"/>
                <a:gd name="connsiteY2" fmla="*/ 371003 h 621300"/>
                <a:gd name="connsiteX3" fmla="*/ 672084 w 672318"/>
                <a:gd name="connsiteY3" fmla="*/ 581315 h 621300"/>
                <a:gd name="connsiteX4" fmla="*/ 608076 w 672318"/>
                <a:gd name="connsiteY4" fmla="*/ 608747 h 621300"/>
                <a:gd name="connsiteX5" fmla="*/ 525780 w 672318"/>
                <a:gd name="connsiteY5" fmla="*/ 435011 h 621300"/>
                <a:gd name="connsiteX6" fmla="*/ 205740 w 672318"/>
                <a:gd name="connsiteY6" fmla="*/ 128687 h 621300"/>
                <a:gd name="connsiteX7" fmla="*/ 0 w 672318"/>
                <a:gd name="connsiteY7" fmla="*/ 671 h 621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72318" h="621300">
                  <a:moveTo>
                    <a:pt x="0" y="671"/>
                  </a:moveTo>
                  <a:cubicBezTo>
                    <a:pt x="0" y="-5425"/>
                    <a:pt x="108204" y="30389"/>
                    <a:pt x="205740" y="92111"/>
                  </a:cubicBezTo>
                  <a:cubicBezTo>
                    <a:pt x="303276" y="153833"/>
                    <a:pt x="507492" y="289469"/>
                    <a:pt x="585216" y="371003"/>
                  </a:cubicBezTo>
                  <a:cubicBezTo>
                    <a:pt x="662940" y="452537"/>
                    <a:pt x="668274" y="541691"/>
                    <a:pt x="672084" y="581315"/>
                  </a:cubicBezTo>
                  <a:cubicBezTo>
                    <a:pt x="675894" y="620939"/>
                    <a:pt x="632460" y="633131"/>
                    <a:pt x="608076" y="608747"/>
                  </a:cubicBezTo>
                  <a:cubicBezTo>
                    <a:pt x="583692" y="584363"/>
                    <a:pt x="592836" y="515021"/>
                    <a:pt x="525780" y="435011"/>
                  </a:cubicBezTo>
                  <a:cubicBezTo>
                    <a:pt x="458724" y="355001"/>
                    <a:pt x="292608" y="202601"/>
                    <a:pt x="205740" y="128687"/>
                  </a:cubicBezTo>
                  <a:cubicBezTo>
                    <a:pt x="118872" y="54773"/>
                    <a:pt x="0" y="6767"/>
                    <a:pt x="0" y="671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65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artisticCement/>
                      </a14:imgEffect>
                      <a14:imgEffect>
                        <a14:saturation sat="400000"/>
                      </a14:imgEffect>
                      <a14:imgEffect>
                        <a14:brightnessContrast bright="40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1421" y="4975281"/>
              <a:ext cx="817563" cy="774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8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1829115">
            <a:off x="4801424" y="2737495"/>
            <a:ext cx="774066" cy="62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2" name="Группа 81"/>
          <p:cNvGrpSpPr/>
          <p:nvPr/>
        </p:nvGrpSpPr>
        <p:grpSpPr>
          <a:xfrm rot="17842926">
            <a:off x="6237958" y="2898838"/>
            <a:ext cx="700110" cy="662818"/>
            <a:chOff x="1475656" y="4637525"/>
            <a:chExt cx="1175045" cy="1112456"/>
          </a:xfrm>
        </p:grpSpPr>
        <p:grpSp>
          <p:nvGrpSpPr>
            <p:cNvPr id="83" name="Группа 82"/>
            <p:cNvGrpSpPr/>
            <p:nvPr/>
          </p:nvGrpSpPr>
          <p:grpSpPr>
            <a:xfrm>
              <a:off x="1475656" y="4637525"/>
              <a:ext cx="1175045" cy="1106777"/>
              <a:chOff x="1534157" y="4626479"/>
              <a:chExt cx="1175045" cy="1106777"/>
            </a:xfrm>
          </p:grpSpPr>
          <p:grpSp>
            <p:nvGrpSpPr>
              <p:cNvPr id="86" name="Группа 85"/>
              <p:cNvGrpSpPr/>
              <p:nvPr/>
            </p:nvGrpSpPr>
            <p:grpSpPr>
              <a:xfrm rot="3519806" flipV="1">
                <a:off x="2166945" y="4797504"/>
                <a:ext cx="358516" cy="359227"/>
                <a:chOff x="1763121" y="5374029"/>
                <a:chExt cx="358516" cy="359227"/>
              </a:xfrm>
            </p:grpSpPr>
            <p:sp>
              <p:nvSpPr>
                <p:cNvPr id="98" name="Полилиния 97"/>
                <p:cNvSpPr/>
                <p:nvPr/>
              </p:nvSpPr>
              <p:spPr>
                <a:xfrm>
                  <a:off x="1763121" y="5374029"/>
                  <a:ext cx="140579" cy="156062"/>
                </a:xfrm>
                <a:custGeom>
                  <a:avLst/>
                  <a:gdLst>
                    <a:gd name="connsiteX0" fmla="*/ 140579 w 140579"/>
                    <a:gd name="connsiteY0" fmla="*/ 9384 h 156062"/>
                    <a:gd name="connsiteX1" fmla="*/ 46954 w 140579"/>
                    <a:gd name="connsiteY1" fmla="*/ 3142 h 156062"/>
                    <a:gd name="connsiteX2" fmla="*/ 142 w 140579"/>
                    <a:gd name="connsiteY2" fmla="*/ 53075 h 156062"/>
                    <a:gd name="connsiteX3" fmla="*/ 31350 w 140579"/>
                    <a:gd name="connsiteY3" fmla="*/ 156062 h 156062"/>
                    <a:gd name="connsiteX4" fmla="*/ 31350 w 140579"/>
                    <a:gd name="connsiteY4" fmla="*/ 156062 h 1560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0579" h="156062">
                      <a:moveTo>
                        <a:pt x="140579" y="9384"/>
                      </a:moveTo>
                      <a:cubicBezTo>
                        <a:pt x="105469" y="2622"/>
                        <a:pt x="70360" y="-4140"/>
                        <a:pt x="46954" y="3142"/>
                      </a:cubicBezTo>
                      <a:cubicBezTo>
                        <a:pt x="23548" y="10424"/>
                        <a:pt x="2743" y="27588"/>
                        <a:pt x="142" y="53075"/>
                      </a:cubicBezTo>
                      <a:cubicBezTo>
                        <a:pt x="-2459" y="78562"/>
                        <a:pt x="31350" y="156062"/>
                        <a:pt x="31350" y="156062"/>
                      </a:cubicBezTo>
                      <a:lnTo>
                        <a:pt x="31350" y="156062"/>
                      </a:lnTo>
                    </a:path>
                  </a:pathLst>
                </a:custGeom>
                <a:noFill/>
                <a:ln w="381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9" name="Полилиния 98"/>
                <p:cNvSpPr/>
                <p:nvPr/>
              </p:nvSpPr>
              <p:spPr>
                <a:xfrm>
                  <a:off x="1863126" y="5514487"/>
                  <a:ext cx="106111" cy="146927"/>
                </a:xfrm>
                <a:custGeom>
                  <a:avLst/>
                  <a:gdLst>
                    <a:gd name="connsiteX0" fmla="*/ 106111 w 106111"/>
                    <a:gd name="connsiteY0" fmla="*/ 0 h 146927"/>
                    <a:gd name="connsiteX1" fmla="*/ 21849 w 106111"/>
                    <a:gd name="connsiteY1" fmla="*/ 34329 h 146927"/>
                    <a:gd name="connsiteX2" fmla="*/ 43694 w 106111"/>
                    <a:gd name="connsiteY2" fmla="*/ 131075 h 146927"/>
                    <a:gd name="connsiteX3" fmla="*/ 3124 w 106111"/>
                    <a:gd name="connsiteY3" fmla="*/ 146679 h 146927"/>
                    <a:gd name="connsiteX4" fmla="*/ 3124 w 106111"/>
                    <a:gd name="connsiteY4" fmla="*/ 140437 h 146927"/>
                    <a:gd name="connsiteX5" fmla="*/ 6245 w 106111"/>
                    <a:gd name="connsiteY5" fmla="*/ 137316 h 1469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6111" h="146927">
                      <a:moveTo>
                        <a:pt x="106111" y="0"/>
                      </a:moveTo>
                      <a:cubicBezTo>
                        <a:pt x="69181" y="6241"/>
                        <a:pt x="32252" y="12483"/>
                        <a:pt x="21849" y="34329"/>
                      </a:cubicBezTo>
                      <a:cubicBezTo>
                        <a:pt x="11446" y="56175"/>
                        <a:pt x="46815" y="112350"/>
                        <a:pt x="43694" y="131075"/>
                      </a:cubicBezTo>
                      <a:cubicBezTo>
                        <a:pt x="40573" y="149800"/>
                        <a:pt x="9886" y="145119"/>
                        <a:pt x="3124" y="146679"/>
                      </a:cubicBezTo>
                      <a:cubicBezTo>
                        <a:pt x="-3638" y="148239"/>
                        <a:pt x="2604" y="141998"/>
                        <a:pt x="3124" y="140437"/>
                      </a:cubicBezTo>
                      <a:cubicBezTo>
                        <a:pt x="3644" y="138877"/>
                        <a:pt x="4944" y="138096"/>
                        <a:pt x="6245" y="137316"/>
                      </a:cubicBezTo>
                    </a:path>
                  </a:pathLst>
                </a:custGeom>
                <a:noFill/>
                <a:ln w="381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0" name="Полилиния 99"/>
                <p:cNvSpPr/>
                <p:nvPr/>
              </p:nvSpPr>
              <p:spPr>
                <a:xfrm>
                  <a:off x="2015526" y="5586329"/>
                  <a:ext cx="106111" cy="146927"/>
                </a:xfrm>
                <a:custGeom>
                  <a:avLst/>
                  <a:gdLst>
                    <a:gd name="connsiteX0" fmla="*/ 106111 w 106111"/>
                    <a:gd name="connsiteY0" fmla="*/ 0 h 146927"/>
                    <a:gd name="connsiteX1" fmla="*/ 21849 w 106111"/>
                    <a:gd name="connsiteY1" fmla="*/ 34329 h 146927"/>
                    <a:gd name="connsiteX2" fmla="*/ 43694 w 106111"/>
                    <a:gd name="connsiteY2" fmla="*/ 131075 h 146927"/>
                    <a:gd name="connsiteX3" fmla="*/ 3124 w 106111"/>
                    <a:gd name="connsiteY3" fmla="*/ 146679 h 146927"/>
                    <a:gd name="connsiteX4" fmla="*/ 3124 w 106111"/>
                    <a:gd name="connsiteY4" fmla="*/ 140437 h 146927"/>
                    <a:gd name="connsiteX5" fmla="*/ 6245 w 106111"/>
                    <a:gd name="connsiteY5" fmla="*/ 137316 h 1469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6111" h="146927">
                      <a:moveTo>
                        <a:pt x="106111" y="0"/>
                      </a:moveTo>
                      <a:cubicBezTo>
                        <a:pt x="69181" y="6241"/>
                        <a:pt x="32252" y="12483"/>
                        <a:pt x="21849" y="34329"/>
                      </a:cubicBezTo>
                      <a:cubicBezTo>
                        <a:pt x="11446" y="56175"/>
                        <a:pt x="46815" y="112350"/>
                        <a:pt x="43694" y="131075"/>
                      </a:cubicBezTo>
                      <a:cubicBezTo>
                        <a:pt x="40573" y="149800"/>
                        <a:pt x="9886" y="145119"/>
                        <a:pt x="3124" y="146679"/>
                      </a:cubicBezTo>
                      <a:cubicBezTo>
                        <a:pt x="-3638" y="148239"/>
                        <a:pt x="2604" y="141998"/>
                        <a:pt x="3124" y="140437"/>
                      </a:cubicBezTo>
                      <a:cubicBezTo>
                        <a:pt x="3644" y="138877"/>
                        <a:pt x="4944" y="138096"/>
                        <a:pt x="6245" y="137316"/>
                      </a:cubicBezTo>
                    </a:path>
                  </a:pathLst>
                </a:custGeom>
                <a:noFill/>
                <a:ln w="381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87" name="Овал 86"/>
              <p:cNvSpPr/>
              <p:nvPr/>
            </p:nvSpPr>
            <p:spPr>
              <a:xfrm rot="1979622">
                <a:off x="1918213" y="5080435"/>
                <a:ext cx="790989" cy="388533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88" name="Полилиния 87"/>
              <p:cNvSpPr/>
              <p:nvPr/>
            </p:nvSpPr>
            <p:spPr>
              <a:xfrm>
                <a:off x="1876206" y="4961678"/>
                <a:ext cx="822749" cy="716916"/>
              </a:xfrm>
              <a:custGeom>
                <a:avLst/>
                <a:gdLst>
                  <a:gd name="connsiteX0" fmla="*/ 26336 w 822749"/>
                  <a:gd name="connsiteY0" fmla="*/ 156012 h 716916"/>
                  <a:gd name="connsiteX1" fmla="*/ 55833 w 822749"/>
                  <a:gd name="connsiteY1" fmla="*/ 67522 h 716916"/>
                  <a:gd name="connsiteX2" fmla="*/ 336052 w 822749"/>
                  <a:gd name="connsiteY2" fmla="*/ 8528 h 716916"/>
                  <a:gd name="connsiteX3" fmla="*/ 704762 w 822749"/>
                  <a:gd name="connsiteY3" fmla="*/ 259251 h 716916"/>
                  <a:gd name="connsiteX4" fmla="*/ 793252 w 822749"/>
                  <a:gd name="connsiteY4" fmla="*/ 495225 h 716916"/>
                  <a:gd name="connsiteX5" fmla="*/ 557278 w 822749"/>
                  <a:gd name="connsiteY5" fmla="*/ 716451 h 716916"/>
                  <a:gd name="connsiteX6" fmla="*/ 85329 w 822749"/>
                  <a:gd name="connsiteY6" fmla="*/ 539470 h 716916"/>
                  <a:gd name="connsiteX7" fmla="*/ 26336 w 822749"/>
                  <a:gd name="connsiteY7" fmla="*/ 97019 h 716916"/>
                  <a:gd name="connsiteX8" fmla="*/ 380297 w 822749"/>
                  <a:gd name="connsiteY8" fmla="*/ 170761 h 716916"/>
                  <a:gd name="connsiteX9" fmla="*/ 749007 w 822749"/>
                  <a:gd name="connsiteY9" fmla="*/ 436232 h 716916"/>
                  <a:gd name="connsiteX10" fmla="*/ 822749 w 822749"/>
                  <a:gd name="connsiteY10" fmla="*/ 465728 h 716916"/>
                  <a:gd name="connsiteX11" fmla="*/ 822749 w 822749"/>
                  <a:gd name="connsiteY11" fmla="*/ 465728 h 7169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22749" h="716916">
                    <a:moveTo>
                      <a:pt x="26336" y="156012"/>
                    </a:moveTo>
                    <a:cubicBezTo>
                      <a:pt x="15275" y="124057"/>
                      <a:pt x="4214" y="92103"/>
                      <a:pt x="55833" y="67522"/>
                    </a:cubicBezTo>
                    <a:cubicBezTo>
                      <a:pt x="107452" y="42941"/>
                      <a:pt x="227897" y="-23427"/>
                      <a:pt x="336052" y="8528"/>
                    </a:cubicBezTo>
                    <a:cubicBezTo>
                      <a:pt x="444207" y="40483"/>
                      <a:pt x="628562" y="178135"/>
                      <a:pt x="704762" y="259251"/>
                    </a:cubicBezTo>
                    <a:cubicBezTo>
                      <a:pt x="780962" y="340367"/>
                      <a:pt x="817833" y="419025"/>
                      <a:pt x="793252" y="495225"/>
                    </a:cubicBezTo>
                    <a:cubicBezTo>
                      <a:pt x="768671" y="571425"/>
                      <a:pt x="675265" y="709077"/>
                      <a:pt x="557278" y="716451"/>
                    </a:cubicBezTo>
                    <a:cubicBezTo>
                      <a:pt x="439291" y="723825"/>
                      <a:pt x="173819" y="642709"/>
                      <a:pt x="85329" y="539470"/>
                    </a:cubicBezTo>
                    <a:cubicBezTo>
                      <a:pt x="-3161" y="436231"/>
                      <a:pt x="-22825" y="158471"/>
                      <a:pt x="26336" y="97019"/>
                    </a:cubicBezTo>
                    <a:cubicBezTo>
                      <a:pt x="75497" y="35567"/>
                      <a:pt x="259852" y="114226"/>
                      <a:pt x="380297" y="170761"/>
                    </a:cubicBezTo>
                    <a:cubicBezTo>
                      <a:pt x="500742" y="227296"/>
                      <a:pt x="675265" y="387071"/>
                      <a:pt x="749007" y="436232"/>
                    </a:cubicBezTo>
                    <a:cubicBezTo>
                      <a:pt x="822749" y="485393"/>
                      <a:pt x="822749" y="465728"/>
                      <a:pt x="822749" y="465728"/>
                    </a:cubicBezTo>
                    <a:lnTo>
                      <a:pt x="822749" y="465728"/>
                    </a:lnTo>
                  </a:path>
                </a:pathLst>
              </a:custGeom>
              <a:solidFill>
                <a:srgbClr val="002060"/>
              </a:solidFill>
              <a:ln>
                <a:noFill/>
                <a:prstDash val="soli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89" name="Полилиния 88"/>
              <p:cNvSpPr/>
              <p:nvPr/>
            </p:nvSpPr>
            <p:spPr>
              <a:xfrm>
                <a:off x="1769810" y="4896570"/>
                <a:ext cx="324705" cy="351195"/>
              </a:xfrm>
              <a:custGeom>
                <a:avLst/>
                <a:gdLst>
                  <a:gd name="connsiteX0" fmla="*/ 324581 w 324705"/>
                  <a:gd name="connsiteY0" fmla="*/ 84804 h 351195"/>
                  <a:gd name="connsiteX1" fmla="*/ 236090 w 324705"/>
                  <a:gd name="connsiteY1" fmla="*/ 25810 h 351195"/>
                  <a:gd name="connsiteX2" fmla="*/ 73858 w 324705"/>
                  <a:gd name="connsiteY2" fmla="*/ 11062 h 351195"/>
                  <a:gd name="connsiteX3" fmla="*/ 116 w 324705"/>
                  <a:gd name="connsiteY3" fmla="*/ 188043 h 351195"/>
                  <a:gd name="connsiteX4" fmla="*/ 88607 w 324705"/>
                  <a:gd name="connsiteY4" fmla="*/ 350275 h 351195"/>
                  <a:gd name="connsiteX5" fmla="*/ 250839 w 324705"/>
                  <a:gd name="connsiteY5" fmla="*/ 247036 h 351195"/>
                  <a:gd name="connsiteX6" fmla="*/ 324581 w 324705"/>
                  <a:gd name="connsiteY6" fmla="*/ 84804 h 3511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4705" h="351195">
                    <a:moveTo>
                      <a:pt x="324581" y="84804"/>
                    </a:moveTo>
                    <a:cubicBezTo>
                      <a:pt x="322123" y="47933"/>
                      <a:pt x="277877" y="38100"/>
                      <a:pt x="236090" y="25810"/>
                    </a:cubicBezTo>
                    <a:cubicBezTo>
                      <a:pt x="194303" y="13520"/>
                      <a:pt x="113187" y="-15977"/>
                      <a:pt x="73858" y="11062"/>
                    </a:cubicBezTo>
                    <a:cubicBezTo>
                      <a:pt x="34529" y="38101"/>
                      <a:pt x="-2342" y="131508"/>
                      <a:pt x="116" y="188043"/>
                    </a:cubicBezTo>
                    <a:cubicBezTo>
                      <a:pt x="2574" y="244578"/>
                      <a:pt x="46820" y="340443"/>
                      <a:pt x="88607" y="350275"/>
                    </a:cubicBezTo>
                    <a:cubicBezTo>
                      <a:pt x="130394" y="360107"/>
                      <a:pt x="209052" y="288823"/>
                      <a:pt x="250839" y="247036"/>
                    </a:cubicBezTo>
                    <a:cubicBezTo>
                      <a:pt x="292626" y="205249"/>
                      <a:pt x="327039" y="121675"/>
                      <a:pt x="324581" y="8480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  <a:prstDash val="soli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90" name="Полилиния 89"/>
              <p:cNvSpPr/>
              <p:nvPr/>
            </p:nvSpPr>
            <p:spPr>
              <a:xfrm>
                <a:off x="1754924" y="4626479"/>
                <a:ext cx="177114" cy="299482"/>
              </a:xfrm>
              <a:custGeom>
                <a:avLst/>
                <a:gdLst>
                  <a:gd name="connsiteX0" fmla="*/ 73875 w 177114"/>
                  <a:gd name="connsiteY0" fmla="*/ 299482 h 299482"/>
                  <a:gd name="connsiteX1" fmla="*/ 133 w 177114"/>
                  <a:gd name="connsiteY1" fmla="*/ 181494 h 299482"/>
                  <a:gd name="connsiteX2" fmla="*/ 59127 w 177114"/>
                  <a:gd name="connsiteY2" fmla="*/ 4514 h 299482"/>
                  <a:gd name="connsiteX3" fmla="*/ 177114 w 177114"/>
                  <a:gd name="connsiteY3" fmla="*/ 48759 h 299482"/>
                  <a:gd name="connsiteX4" fmla="*/ 177114 w 177114"/>
                  <a:gd name="connsiteY4" fmla="*/ 48759 h 299482"/>
                  <a:gd name="connsiteX5" fmla="*/ 177114 w 177114"/>
                  <a:gd name="connsiteY5" fmla="*/ 48759 h 2994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7114" h="299482">
                    <a:moveTo>
                      <a:pt x="73875" y="299482"/>
                    </a:moveTo>
                    <a:cubicBezTo>
                      <a:pt x="38233" y="265068"/>
                      <a:pt x="2591" y="230655"/>
                      <a:pt x="133" y="181494"/>
                    </a:cubicBezTo>
                    <a:cubicBezTo>
                      <a:pt x="-2325" y="132333"/>
                      <a:pt x="29630" y="26636"/>
                      <a:pt x="59127" y="4514"/>
                    </a:cubicBezTo>
                    <a:cubicBezTo>
                      <a:pt x="88624" y="-17608"/>
                      <a:pt x="177114" y="48759"/>
                      <a:pt x="177114" y="48759"/>
                    </a:cubicBezTo>
                    <a:lnTo>
                      <a:pt x="177114" y="48759"/>
                    </a:lnTo>
                    <a:lnTo>
                      <a:pt x="177114" y="48759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91" name="Полилиния 90"/>
              <p:cNvSpPr/>
              <p:nvPr/>
            </p:nvSpPr>
            <p:spPr>
              <a:xfrm rot="15771787" flipH="1">
                <a:off x="1595341" y="4966364"/>
                <a:ext cx="177114" cy="299482"/>
              </a:xfrm>
              <a:custGeom>
                <a:avLst/>
                <a:gdLst>
                  <a:gd name="connsiteX0" fmla="*/ 73875 w 177114"/>
                  <a:gd name="connsiteY0" fmla="*/ 299482 h 299482"/>
                  <a:gd name="connsiteX1" fmla="*/ 133 w 177114"/>
                  <a:gd name="connsiteY1" fmla="*/ 181494 h 299482"/>
                  <a:gd name="connsiteX2" fmla="*/ 59127 w 177114"/>
                  <a:gd name="connsiteY2" fmla="*/ 4514 h 299482"/>
                  <a:gd name="connsiteX3" fmla="*/ 177114 w 177114"/>
                  <a:gd name="connsiteY3" fmla="*/ 48759 h 299482"/>
                  <a:gd name="connsiteX4" fmla="*/ 177114 w 177114"/>
                  <a:gd name="connsiteY4" fmla="*/ 48759 h 299482"/>
                  <a:gd name="connsiteX5" fmla="*/ 177114 w 177114"/>
                  <a:gd name="connsiteY5" fmla="*/ 48759 h 2994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7114" h="299482">
                    <a:moveTo>
                      <a:pt x="73875" y="299482"/>
                    </a:moveTo>
                    <a:cubicBezTo>
                      <a:pt x="38233" y="265068"/>
                      <a:pt x="2591" y="230655"/>
                      <a:pt x="133" y="181494"/>
                    </a:cubicBezTo>
                    <a:cubicBezTo>
                      <a:pt x="-2325" y="132333"/>
                      <a:pt x="29630" y="26636"/>
                      <a:pt x="59127" y="4514"/>
                    </a:cubicBezTo>
                    <a:cubicBezTo>
                      <a:pt x="88624" y="-17608"/>
                      <a:pt x="177114" y="48759"/>
                      <a:pt x="177114" y="48759"/>
                    </a:cubicBezTo>
                    <a:lnTo>
                      <a:pt x="177114" y="48759"/>
                    </a:lnTo>
                    <a:lnTo>
                      <a:pt x="177114" y="48759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92" name="Овал 91"/>
              <p:cNvSpPr/>
              <p:nvPr/>
            </p:nvSpPr>
            <p:spPr>
              <a:xfrm>
                <a:off x="1884239" y="4897133"/>
                <a:ext cx="95846" cy="93354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  <a:prstDash val="soli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93" name="Овал 92"/>
              <p:cNvSpPr/>
              <p:nvPr/>
            </p:nvSpPr>
            <p:spPr>
              <a:xfrm>
                <a:off x="1782597" y="5025490"/>
                <a:ext cx="95846" cy="93354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  <a:prstDash val="soli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94" name="Группа 93"/>
              <p:cNvGrpSpPr/>
              <p:nvPr/>
            </p:nvGrpSpPr>
            <p:grpSpPr>
              <a:xfrm>
                <a:off x="1763121" y="5374029"/>
                <a:ext cx="358516" cy="359227"/>
                <a:chOff x="1763121" y="5374029"/>
                <a:chExt cx="358516" cy="359227"/>
              </a:xfrm>
            </p:grpSpPr>
            <p:sp>
              <p:nvSpPr>
                <p:cNvPr id="95" name="Полилиния 94"/>
                <p:cNvSpPr/>
                <p:nvPr/>
              </p:nvSpPr>
              <p:spPr>
                <a:xfrm>
                  <a:off x="1763121" y="5374029"/>
                  <a:ext cx="140579" cy="156062"/>
                </a:xfrm>
                <a:custGeom>
                  <a:avLst/>
                  <a:gdLst>
                    <a:gd name="connsiteX0" fmla="*/ 140579 w 140579"/>
                    <a:gd name="connsiteY0" fmla="*/ 9384 h 156062"/>
                    <a:gd name="connsiteX1" fmla="*/ 46954 w 140579"/>
                    <a:gd name="connsiteY1" fmla="*/ 3142 h 156062"/>
                    <a:gd name="connsiteX2" fmla="*/ 142 w 140579"/>
                    <a:gd name="connsiteY2" fmla="*/ 53075 h 156062"/>
                    <a:gd name="connsiteX3" fmla="*/ 31350 w 140579"/>
                    <a:gd name="connsiteY3" fmla="*/ 156062 h 156062"/>
                    <a:gd name="connsiteX4" fmla="*/ 31350 w 140579"/>
                    <a:gd name="connsiteY4" fmla="*/ 156062 h 1560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0579" h="156062">
                      <a:moveTo>
                        <a:pt x="140579" y="9384"/>
                      </a:moveTo>
                      <a:cubicBezTo>
                        <a:pt x="105469" y="2622"/>
                        <a:pt x="70360" y="-4140"/>
                        <a:pt x="46954" y="3142"/>
                      </a:cubicBezTo>
                      <a:cubicBezTo>
                        <a:pt x="23548" y="10424"/>
                        <a:pt x="2743" y="27588"/>
                        <a:pt x="142" y="53075"/>
                      </a:cubicBezTo>
                      <a:cubicBezTo>
                        <a:pt x="-2459" y="78562"/>
                        <a:pt x="31350" y="156062"/>
                        <a:pt x="31350" y="156062"/>
                      </a:cubicBezTo>
                      <a:lnTo>
                        <a:pt x="31350" y="156062"/>
                      </a:lnTo>
                    </a:path>
                  </a:pathLst>
                </a:custGeom>
                <a:noFill/>
                <a:ln w="381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6" name="Полилиния 95"/>
                <p:cNvSpPr/>
                <p:nvPr/>
              </p:nvSpPr>
              <p:spPr>
                <a:xfrm>
                  <a:off x="1863126" y="5514487"/>
                  <a:ext cx="106111" cy="146927"/>
                </a:xfrm>
                <a:custGeom>
                  <a:avLst/>
                  <a:gdLst>
                    <a:gd name="connsiteX0" fmla="*/ 106111 w 106111"/>
                    <a:gd name="connsiteY0" fmla="*/ 0 h 146927"/>
                    <a:gd name="connsiteX1" fmla="*/ 21849 w 106111"/>
                    <a:gd name="connsiteY1" fmla="*/ 34329 h 146927"/>
                    <a:gd name="connsiteX2" fmla="*/ 43694 w 106111"/>
                    <a:gd name="connsiteY2" fmla="*/ 131075 h 146927"/>
                    <a:gd name="connsiteX3" fmla="*/ 3124 w 106111"/>
                    <a:gd name="connsiteY3" fmla="*/ 146679 h 146927"/>
                    <a:gd name="connsiteX4" fmla="*/ 3124 w 106111"/>
                    <a:gd name="connsiteY4" fmla="*/ 140437 h 146927"/>
                    <a:gd name="connsiteX5" fmla="*/ 6245 w 106111"/>
                    <a:gd name="connsiteY5" fmla="*/ 137316 h 1469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6111" h="146927">
                      <a:moveTo>
                        <a:pt x="106111" y="0"/>
                      </a:moveTo>
                      <a:cubicBezTo>
                        <a:pt x="69181" y="6241"/>
                        <a:pt x="32252" y="12483"/>
                        <a:pt x="21849" y="34329"/>
                      </a:cubicBezTo>
                      <a:cubicBezTo>
                        <a:pt x="11446" y="56175"/>
                        <a:pt x="46815" y="112350"/>
                        <a:pt x="43694" y="131075"/>
                      </a:cubicBezTo>
                      <a:cubicBezTo>
                        <a:pt x="40573" y="149800"/>
                        <a:pt x="9886" y="145119"/>
                        <a:pt x="3124" y="146679"/>
                      </a:cubicBezTo>
                      <a:cubicBezTo>
                        <a:pt x="-3638" y="148239"/>
                        <a:pt x="2604" y="141998"/>
                        <a:pt x="3124" y="140437"/>
                      </a:cubicBezTo>
                      <a:cubicBezTo>
                        <a:pt x="3644" y="138877"/>
                        <a:pt x="4944" y="138096"/>
                        <a:pt x="6245" y="137316"/>
                      </a:cubicBezTo>
                    </a:path>
                  </a:pathLst>
                </a:custGeom>
                <a:noFill/>
                <a:ln w="381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7" name="Полилиния 96"/>
                <p:cNvSpPr/>
                <p:nvPr/>
              </p:nvSpPr>
              <p:spPr>
                <a:xfrm>
                  <a:off x="2015526" y="5586329"/>
                  <a:ext cx="106111" cy="146927"/>
                </a:xfrm>
                <a:custGeom>
                  <a:avLst/>
                  <a:gdLst>
                    <a:gd name="connsiteX0" fmla="*/ 106111 w 106111"/>
                    <a:gd name="connsiteY0" fmla="*/ 0 h 146927"/>
                    <a:gd name="connsiteX1" fmla="*/ 21849 w 106111"/>
                    <a:gd name="connsiteY1" fmla="*/ 34329 h 146927"/>
                    <a:gd name="connsiteX2" fmla="*/ 43694 w 106111"/>
                    <a:gd name="connsiteY2" fmla="*/ 131075 h 146927"/>
                    <a:gd name="connsiteX3" fmla="*/ 3124 w 106111"/>
                    <a:gd name="connsiteY3" fmla="*/ 146679 h 146927"/>
                    <a:gd name="connsiteX4" fmla="*/ 3124 w 106111"/>
                    <a:gd name="connsiteY4" fmla="*/ 140437 h 146927"/>
                    <a:gd name="connsiteX5" fmla="*/ 6245 w 106111"/>
                    <a:gd name="connsiteY5" fmla="*/ 137316 h 1469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6111" h="146927">
                      <a:moveTo>
                        <a:pt x="106111" y="0"/>
                      </a:moveTo>
                      <a:cubicBezTo>
                        <a:pt x="69181" y="6241"/>
                        <a:pt x="32252" y="12483"/>
                        <a:pt x="21849" y="34329"/>
                      </a:cubicBezTo>
                      <a:cubicBezTo>
                        <a:pt x="11446" y="56175"/>
                        <a:pt x="46815" y="112350"/>
                        <a:pt x="43694" y="131075"/>
                      </a:cubicBezTo>
                      <a:cubicBezTo>
                        <a:pt x="40573" y="149800"/>
                        <a:pt x="9886" y="145119"/>
                        <a:pt x="3124" y="146679"/>
                      </a:cubicBezTo>
                      <a:cubicBezTo>
                        <a:pt x="-3638" y="148239"/>
                        <a:pt x="2604" y="141998"/>
                        <a:pt x="3124" y="140437"/>
                      </a:cubicBezTo>
                      <a:cubicBezTo>
                        <a:pt x="3644" y="138877"/>
                        <a:pt x="4944" y="138096"/>
                        <a:pt x="6245" y="137316"/>
                      </a:cubicBezTo>
                    </a:path>
                  </a:pathLst>
                </a:custGeom>
                <a:noFill/>
                <a:ln w="381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prstClr val="white"/>
                    </a:solidFill>
                  </a:endParaRPr>
                </a:p>
              </p:txBody>
            </p:sp>
          </p:grpSp>
        </p:grpSp>
        <p:sp>
          <p:nvSpPr>
            <p:cNvPr id="84" name="Полилиния 83"/>
            <p:cNvSpPr/>
            <p:nvPr/>
          </p:nvSpPr>
          <p:spPr>
            <a:xfrm>
              <a:off x="1965960" y="5042245"/>
              <a:ext cx="672318" cy="621300"/>
            </a:xfrm>
            <a:custGeom>
              <a:avLst/>
              <a:gdLst>
                <a:gd name="connsiteX0" fmla="*/ 0 w 672318"/>
                <a:gd name="connsiteY0" fmla="*/ 671 h 621300"/>
                <a:gd name="connsiteX1" fmla="*/ 205740 w 672318"/>
                <a:gd name="connsiteY1" fmla="*/ 92111 h 621300"/>
                <a:gd name="connsiteX2" fmla="*/ 585216 w 672318"/>
                <a:gd name="connsiteY2" fmla="*/ 371003 h 621300"/>
                <a:gd name="connsiteX3" fmla="*/ 672084 w 672318"/>
                <a:gd name="connsiteY3" fmla="*/ 581315 h 621300"/>
                <a:gd name="connsiteX4" fmla="*/ 608076 w 672318"/>
                <a:gd name="connsiteY4" fmla="*/ 608747 h 621300"/>
                <a:gd name="connsiteX5" fmla="*/ 525780 w 672318"/>
                <a:gd name="connsiteY5" fmla="*/ 435011 h 621300"/>
                <a:gd name="connsiteX6" fmla="*/ 205740 w 672318"/>
                <a:gd name="connsiteY6" fmla="*/ 128687 h 621300"/>
                <a:gd name="connsiteX7" fmla="*/ 0 w 672318"/>
                <a:gd name="connsiteY7" fmla="*/ 671 h 621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72318" h="621300">
                  <a:moveTo>
                    <a:pt x="0" y="671"/>
                  </a:moveTo>
                  <a:cubicBezTo>
                    <a:pt x="0" y="-5425"/>
                    <a:pt x="108204" y="30389"/>
                    <a:pt x="205740" y="92111"/>
                  </a:cubicBezTo>
                  <a:cubicBezTo>
                    <a:pt x="303276" y="153833"/>
                    <a:pt x="507492" y="289469"/>
                    <a:pt x="585216" y="371003"/>
                  </a:cubicBezTo>
                  <a:cubicBezTo>
                    <a:pt x="662940" y="452537"/>
                    <a:pt x="668274" y="541691"/>
                    <a:pt x="672084" y="581315"/>
                  </a:cubicBezTo>
                  <a:cubicBezTo>
                    <a:pt x="675894" y="620939"/>
                    <a:pt x="632460" y="633131"/>
                    <a:pt x="608076" y="608747"/>
                  </a:cubicBezTo>
                  <a:cubicBezTo>
                    <a:pt x="583692" y="584363"/>
                    <a:pt x="592836" y="515021"/>
                    <a:pt x="525780" y="435011"/>
                  </a:cubicBezTo>
                  <a:cubicBezTo>
                    <a:pt x="458724" y="355001"/>
                    <a:pt x="292608" y="202601"/>
                    <a:pt x="205740" y="128687"/>
                  </a:cubicBezTo>
                  <a:cubicBezTo>
                    <a:pt x="118872" y="54773"/>
                    <a:pt x="0" y="6767"/>
                    <a:pt x="0" y="671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85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artisticCement/>
                      </a14:imgEffect>
                      <a14:imgEffect>
                        <a14:saturation sat="400000"/>
                      </a14:imgEffect>
                      <a14:imgEffect>
                        <a14:brightnessContrast bright="40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1421" y="4975281"/>
              <a:ext cx="817563" cy="774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02" name="Прямоугольник 101"/>
          <p:cNvSpPr/>
          <p:nvPr/>
        </p:nvSpPr>
        <p:spPr>
          <a:xfrm>
            <a:off x="179512" y="535234"/>
            <a:ext cx="356188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1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122651" y="89702"/>
            <a:ext cx="3698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3.12. Целое и части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430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0.13541 0.2483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" y="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111E-6 L -0.00243 0.4196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2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3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3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3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3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59259E-6 L 0.16892 0.2125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" y="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-0.08646 0.37547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188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48148E-6 L -0.11563 0.3963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" y="1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2" grpId="0"/>
      <p:bldP spid="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16-конечная звезда 33"/>
          <p:cNvSpPr/>
          <p:nvPr/>
        </p:nvSpPr>
        <p:spPr>
          <a:xfrm>
            <a:off x="159228" y="2006770"/>
            <a:ext cx="2841747" cy="2736304"/>
          </a:xfrm>
          <a:prstGeom prst="star16">
            <a:avLst>
              <a:gd name="adj" fmla="val 49351"/>
            </a:avLst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467808" y="2922838"/>
            <a:ext cx="1248076" cy="1091470"/>
          </a:xfrm>
          <a:prstGeom prst="triangle">
            <a:avLst/>
          </a:prstGeom>
          <a:solidFill>
            <a:srgbClr val="70AC2E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Равнобедренный треугольник 30"/>
          <p:cNvSpPr/>
          <p:nvPr/>
        </p:nvSpPr>
        <p:spPr>
          <a:xfrm>
            <a:off x="1938298" y="2366930"/>
            <a:ext cx="499230" cy="587715"/>
          </a:xfrm>
          <a:prstGeom prst="triangle">
            <a:avLst/>
          </a:prstGeom>
          <a:solidFill>
            <a:srgbClr val="70AC2E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Равнобедренный треугольник 31"/>
          <p:cNvSpPr/>
          <p:nvPr/>
        </p:nvSpPr>
        <p:spPr>
          <a:xfrm>
            <a:off x="2216786" y="3120927"/>
            <a:ext cx="499230" cy="587715"/>
          </a:xfrm>
          <a:prstGeom prst="triangle">
            <a:avLst/>
          </a:prstGeom>
          <a:solidFill>
            <a:srgbClr val="FF0000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3" name="TextBox 2"/>
          <p:cNvSpPr txBox="1"/>
          <p:nvPr/>
        </p:nvSpPr>
        <p:spPr>
          <a:xfrm>
            <a:off x="558855" y="538664"/>
            <a:ext cx="83708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spc="-70" dirty="0" smtClean="0">
                <a:solidFill>
                  <a:srgbClr val="3D9719"/>
                </a:solidFill>
                <a:latin typeface="Arial" panose="020B0604020202020204" pitchFamily="34" charset="0"/>
                <a:cs typeface="Arial" pitchFamily="34" charset="0"/>
                <a:sym typeface="Symbol"/>
              </a:rPr>
              <a:t></a:t>
            </a:r>
            <a:r>
              <a:rPr lang="ru-RU" sz="2400" spc="-7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какому признаку фигуры объединили </a:t>
            </a:r>
            <a:r>
              <a:rPr lang="ru-RU" sz="2400" spc="-7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вместе </a:t>
            </a:r>
            <a:r>
              <a:rPr lang="ru-RU" sz="2400" spc="-7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 целое)? </a:t>
            </a:r>
            <a:endParaRPr lang="ru-RU" sz="2400" spc="-7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533147" y="5271591"/>
            <a:ext cx="1830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по размеру</a:t>
            </a:r>
            <a:endParaRPr lang="ru-RU" sz="2400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>
            <a:off x="159228" y="5013176"/>
            <a:ext cx="8841928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36803" y="5271591"/>
            <a:ext cx="1830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по цвету</a:t>
            </a:r>
            <a:endParaRPr lang="ru-RU" sz="2400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303243" y="5530006"/>
            <a:ext cx="87332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</a:p>
          <a:p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</a:t>
            </a:r>
            <a:r>
              <a:rPr lang="ru-RU" i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можно выполнять интерактивно.  Во время демонстрации навести курсор на  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нужную карточку </a:t>
            </a:r>
            <a:r>
              <a:rPr lang="ru-RU" i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 появления ладошки. 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Кликнуть!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Рамка 4"/>
          <p:cNvSpPr/>
          <p:nvPr/>
        </p:nvSpPr>
        <p:spPr>
          <a:xfrm>
            <a:off x="4139952" y="1524340"/>
            <a:ext cx="2862899" cy="862982"/>
          </a:xfrm>
          <a:prstGeom prst="frame">
            <a:avLst/>
          </a:prstGeom>
          <a:solidFill>
            <a:srgbClr val="61D6FF"/>
          </a:solidFill>
          <a:ln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27446" y="561930"/>
            <a:ext cx="8159396" cy="408782"/>
          </a:xfrm>
          <a:prstGeom prst="rect">
            <a:avLst/>
          </a:prstGeom>
          <a:solidFill>
            <a:srgbClr val="29C7FF">
              <a:alpha val="10196"/>
            </a:srgbClr>
          </a:solidFill>
          <a:ln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Рамка 23"/>
          <p:cNvSpPr/>
          <p:nvPr/>
        </p:nvSpPr>
        <p:spPr>
          <a:xfrm>
            <a:off x="4139952" y="2710034"/>
            <a:ext cx="2862899" cy="862982"/>
          </a:xfrm>
          <a:prstGeom prst="frame">
            <a:avLst/>
          </a:prstGeom>
          <a:solidFill>
            <a:srgbClr val="FFFF00"/>
          </a:solidFill>
          <a:ln>
            <a:solidFill>
              <a:srgbClr val="FFC000"/>
            </a:solidFill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45515" y="5271591"/>
            <a:ext cx="1830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по форме</a:t>
            </a:r>
            <a:endParaRPr lang="ru-RU" sz="2400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2651" y="89702"/>
            <a:ext cx="3698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3.12. Целое и части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79512" y="535234"/>
            <a:ext cx="356188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2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7504" y="980728"/>
            <a:ext cx="6701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какому признаку разбили целое на части?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9616E-6 L -0.23837 -0.51191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27" y="-256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4" grpId="0" animBg="1"/>
      <p:bldP spid="44" grpId="0"/>
      <p:bldP spid="68" grpId="0"/>
      <p:bldP spid="69" grpId="0"/>
      <p:bldP spid="22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28"/>
          <p:cNvSpPr/>
          <p:nvPr/>
        </p:nvSpPr>
        <p:spPr>
          <a:xfrm>
            <a:off x="179512" y="982248"/>
            <a:ext cx="8607330" cy="408782"/>
          </a:xfrm>
          <a:prstGeom prst="rect">
            <a:avLst/>
          </a:prstGeom>
          <a:solidFill>
            <a:srgbClr val="FFFF00">
              <a:alpha val="10196"/>
            </a:srgbClr>
          </a:solidFill>
          <a:ln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467808" y="2922838"/>
            <a:ext cx="1248076" cy="1091470"/>
          </a:xfrm>
          <a:prstGeom prst="triangle">
            <a:avLst/>
          </a:prstGeom>
          <a:solidFill>
            <a:srgbClr val="70AC2E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Равнобедренный треугольник 30"/>
          <p:cNvSpPr/>
          <p:nvPr/>
        </p:nvSpPr>
        <p:spPr>
          <a:xfrm>
            <a:off x="1938298" y="2366930"/>
            <a:ext cx="499230" cy="587715"/>
          </a:xfrm>
          <a:prstGeom prst="triangle">
            <a:avLst/>
          </a:prstGeom>
          <a:solidFill>
            <a:srgbClr val="70AC2E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Равнобедренный треугольник 31"/>
          <p:cNvSpPr/>
          <p:nvPr/>
        </p:nvSpPr>
        <p:spPr>
          <a:xfrm>
            <a:off x="2216786" y="3120927"/>
            <a:ext cx="499230" cy="587715"/>
          </a:xfrm>
          <a:prstGeom prst="triangle">
            <a:avLst/>
          </a:prstGeom>
          <a:solidFill>
            <a:srgbClr val="FF0000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34" name="16-конечная звезда 33"/>
          <p:cNvSpPr/>
          <p:nvPr/>
        </p:nvSpPr>
        <p:spPr>
          <a:xfrm>
            <a:off x="159228" y="2006770"/>
            <a:ext cx="2841747" cy="2736304"/>
          </a:xfrm>
          <a:prstGeom prst="star16">
            <a:avLst>
              <a:gd name="adj" fmla="val 49351"/>
            </a:avLst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6845515" y="5271591"/>
            <a:ext cx="1830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по форме</a:t>
            </a:r>
            <a:endParaRPr lang="ru-RU" sz="2400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16-конечная звезда 39"/>
          <p:cNvSpPr/>
          <p:nvPr/>
        </p:nvSpPr>
        <p:spPr>
          <a:xfrm>
            <a:off x="293874" y="2833180"/>
            <a:ext cx="1693182" cy="1577038"/>
          </a:xfrm>
          <a:prstGeom prst="star16">
            <a:avLst>
              <a:gd name="adj" fmla="val 49351"/>
            </a:avLst>
          </a:prstGeom>
          <a:noFill/>
          <a:ln w="28575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16-конечная звезда 40"/>
          <p:cNvSpPr/>
          <p:nvPr/>
        </p:nvSpPr>
        <p:spPr>
          <a:xfrm rot="20561137">
            <a:off x="1912620" y="2217173"/>
            <a:ext cx="840102" cy="1796196"/>
          </a:xfrm>
          <a:prstGeom prst="star16">
            <a:avLst>
              <a:gd name="adj" fmla="val 49351"/>
            </a:avLst>
          </a:prstGeom>
          <a:noFill/>
          <a:ln w="28575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>
            <a:off x="159228" y="5013176"/>
            <a:ext cx="8841928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36803" y="5271591"/>
            <a:ext cx="1830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по цвету</a:t>
            </a:r>
            <a:endParaRPr lang="ru-RU" sz="2400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77382" y="5522207"/>
            <a:ext cx="87332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</a:p>
          <a:p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</a:t>
            </a:r>
            <a:r>
              <a:rPr lang="ru-RU" i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можно выполнять интерактивно.  Во время демонстрации навести курсор на  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нужную карточку </a:t>
            </a:r>
            <a:r>
              <a:rPr lang="ru-RU" i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 появления ладошки. 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Кликнуть!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7504" y="980728"/>
            <a:ext cx="6701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какому признаку разбили целое на части?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79512" y="535234"/>
            <a:ext cx="356188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2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Рамка 22"/>
          <p:cNvSpPr/>
          <p:nvPr/>
        </p:nvSpPr>
        <p:spPr>
          <a:xfrm>
            <a:off x="4139952" y="1524340"/>
            <a:ext cx="2862899" cy="862982"/>
          </a:xfrm>
          <a:prstGeom prst="frame">
            <a:avLst/>
          </a:prstGeom>
          <a:solidFill>
            <a:srgbClr val="61D6FF"/>
          </a:solidFill>
          <a:ln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Рамка 23"/>
          <p:cNvSpPr/>
          <p:nvPr/>
        </p:nvSpPr>
        <p:spPr>
          <a:xfrm>
            <a:off x="4139952" y="2710034"/>
            <a:ext cx="2862899" cy="862982"/>
          </a:xfrm>
          <a:prstGeom prst="frame">
            <a:avLst/>
          </a:prstGeom>
          <a:solidFill>
            <a:srgbClr val="FFFF00"/>
          </a:solidFill>
          <a:ln>
            <a:solidFill>
              <a:srgbClr val="FFC000"/>
            </a:solidFill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64808" y="1743199"/>
            <a:ext cx="183094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по форме</a:t>
            </a:r>
            <a:endParaRPr lang="ru-RU" sz="2400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533147" y="5271591"/>
            <a:ext cx="1830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по размеру</a:t>
            </a:r>
            <a:endParaRPr lang="ru-RU" sz="2400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22651" y="89702"/>
            <a:ext cx="3698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3.12. Целое и части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58855" y="538664"/>
            <a:ext cx="83708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spc="-70" dirty="0" smtClean="0">
                <a:solidFill>
                  <a:srgbClr val="3D9719"/>
                </a:solidFill>
                <a:latin typeface="Arial" panose="020B0604020202020204" pitchFamily="34" charset="0"/>
                <a:cs typeface="Arial" pitchFamily="34" charset="0"/>
                <a:sym typeface="Symbol"/>
              </a:rPr>
              <a:t></a:t>
            </a:r>
            <a:r>
              <a:rPr lang="ru-RU" sz="2400" spc="-7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какому признаку фигуры объединили </a:t>
            </a:r>
            <a:r>
              <a:rPr lang="ru-RU" sz="2400" spc="-7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вместе </a:t>
            </a:r>
            <a:r>
              <a:rPr lang="ru-RU" sz="2400" spc="-7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 целое)? </a:t>
            </a:r>
            <a:endParaRPr lang="ru-RU" sz="2400" spc="-7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27446" y="561930"/>
            <a:ext cx="8159396" cy="408782"/>
          </a:xfrm>
          <a:prstGeom prst="rect">
            <a:avLst/>
          </a:prstGeom>
          <a:solidFill>
            <a:srgbClr val="29C7FF">
              <a:alpha val="10196"/>
            </a:srgbClr>
          </a:solidFill>
          <a:ln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09793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81481E-6 L 0.11597 -0.34421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99" y="-1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9" grpId="0" animBg="1"/>
      <p:bldP spid="4" grpId="0"/>
      <p:bldP spid="40" grpId="0" animBg="1"/>
      <p:bldP spid="41" grpId="0" animBg="1"/>
      <p:bldP spid="68" grpId="0"/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 38"/>
          <p:cNvSpPr/>
          <p:nvPr/>
        </p:nvSpPr>
        <p:spPr>
          <a:xfrm>
            <a:off x="293873" y="5103674"/>
            <a:ext cx="43482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задание можно выполнить интерактивно. Для этого презентацию надо перевести в режим редактирования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5902" y="5013176"/>
            <a:ext cx="2079625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5902" y="5653840"/>
            <a:ext cx="2079625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84863" y="5013176"/>
            <a:ext cx="1884363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84863" y="5653840"/>
            <a:ext cx="2079625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488737" y="535234"/>
            <a:ext cx="7785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3D9719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Подберите равенство к каждому рисунку.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79512" y="535234"/>
            <a:ext cx="356188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2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51036" y="932479"/>
            <a:ext cx="8841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3D9719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означает в этих равенствах каждое число и знак.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179512" y="5013176"/>
            <a:ext cx="8821644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22651" y="89702"/>
            <a:ext cx="3698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3.12. Целое и части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2" name="Равнобедренный треугольник 151"/>
          <p:cNvSpPr/>
          <p:nvPr/>
        </p:nvSpPr>
        <p:spPr>
          <a:xfrm>
            <a:off x="467808" y="2328844"/>
            <a:ext cx="1248076" cy="1091470"/>
          </a:xfrm>
          <a:prstGeom prst="triangle">
            <a:avLst/>
          </a:prstGeom>
          <a:solidFill>
            <a:srgbClr val="70AC2E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3" name="Равнобедренный треугольник 152"/>
          <p:cNvSpPr/>
          <p:nvPr/>
        </p:nvSpPr>
        <p:spPr>
          <a:xfrm>
            <a:off x="1938298" y="1772936"/>
            <a:ext cx="499230" cy="587715"/>
          </a:xfrm>
          <a:prstGeom prst="triangle">
            <a:avLst/>
          </a:prstGeom>
          <a:solidFill>
            <a:srgbClr val="70AC2E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4" name="Равнобедренный треугольник 153"/>
          <p:cNvSpPr/>
          <p:nvPr/>
        </p:nvSpPr>
        <p:spPr>
          <a:xfrm>
            <a:off x="2216786" y="2526933"/>
            <a:ext cx="499230" cy="587715"/>
          </a:xfrm>
          <a:prstGeom prst="triangle">
            <a:avLst/>
          </a:prstGeom>
          <a:solidFill>
            <a:srgbClr val="FF0000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5" name="16-конечная звезда 154"/>
          <p:cNvSpPr/>
          <p:nvPr/>
        </p:nvSpPr>
        <p:spPr>
          <a:xfrm>
            <a:off x="159228" y="1412776"/>
            <a:ext cx="2841747" cy="2736304"/>
          </a:xfrm>
          <a:prstGeom prst="star16">
            <a:avLst>
              <a:gd name="adj" fmla="val 49351"/>
            </a:avLst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6" name="16-конечная звезда 155"/>
          <p:cNvSpPr/>
          <p:nvPr/>
        </p:nvSpPr>
        <p:spPr>
          <a:xfrm>
            <a:off x="293874" y="2239186"/>
            <a:ext cx="1693182" cy="1577038"/>
          </a:xfrm>
          <a:prstGeom prst="star16">
            <a:avLst>
              <a:gd name="adj" fmla="val 49351"/>
            </a:avLst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7" name="16-конечная звезда 156"/>
          <p:cNvSpPr/>
          <p:nvPr/>
        </p:nvSpPr>
        <p:spPr>
          <a:xfrm rot="20561137">
            <a:off x="1912620" y="1623179"/>
            <a:ext cx="840102" cy="1796196"/>
          </a:xfrm>
          <a:prstGeom prst="star16">
            <a:avLst>
              <a:gd name="adj" fmla="val 49351"/>
            </a:avLst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8" name="Равнобедренный треугольник 157"/>
          <p:cNvSpPr/>
          <p:nvPr/>
        </p:nvSpPr>
        <p:spPr>
          <a:xfrm>
            <a:off x="3440420" y="2328844"/>
            <a:ext cx="1248076" cy="1091470"/>
          </a:xfrm>
          <a:prstGeom prst="triangle">
            <a:avLst/>
          </a:prstGeom>
          <a:solidFill>
            <a:srgbClr val="70AC2E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9" name="Равнобедренный треугольник 158"/>
          <p:cNvSpPr/>
          <p:nvPr/>
        </p:nvSpPr>
        <p:spPr>
          <a:xfrm>
            <a:off x="4910910" y="1772936"/>
            <a:ext cx="499230" cy="587715"/>
          </a:xfrm>
          <a:prstGeom prst="triangle">
            <a:avLst/>
          </a:prstGeom>
          <a:solidFill>
            <a:srgbClr val="70AC2E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0" name="Равнобедренный треугольник 159"/>
          <p:cNvSpPr/>
          <p:nvPr/>
        </p:nvSpPr>
        <p:spPr>
          <a:xfrm>
            <a:off x="5189398" y="2526933"/>
            <a:ext cx="499230" cy="587715"/>
          </a:xfrm>
          <a:prstGeom prst="triangle">
            <a:avLst/>
          </a:prstGeom>
          <a:solidFill>
            <a:srgbClr val="FF0000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1" name="16-конечная звезда 160"/>
          <p:cNvSpPr/>
          <p:nvPr/>
        </p:nvSpPr>
        <p:spPr>
          <a:xfrm>
            <a:off x="3266486" y="2239186"/>
            <a:ext cx="1693182" cy="1577038"/>
          </a:xfrm>
          <a:prstGeom prst="star16">
            <a:avLst>
              <a:gd name="adj" fmla="val 49351"/>
            </a:avLst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2" name="16-конечная звезда 161"/>
          <p:cNvSpPr/>
          <p:nvPr/>
        </p:nvSpPr>
        <p:spPr>
          <a:xfrm rot="20561137">
            <a:off x="4885232" y="1623179"/>
            <a:ext cx="840102" cy="1796196"/>
          </a:xfrm>
          <a:prstGeom prst="star16">
            <a:avLst>
              <a:gd name="adj" fmla="val 49351"/>
            </a:avLst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3" name="Прямая соединительная линия 162"/>
          <p:cNvCxnSpPr/>
          <p:nvPr/>
        </p:nvCxnSpPr>
        <p:spPr>
          <a:xfrm flipH="1">
            <a:off x="3789104" y="2526933"/>
            <a:ext cx="693510" cy="11109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Равнобедренный треугольник 163"/>
          <p:cNvSpPr/>
          <p:nvPr/>
        </p:nvSpPr>
        <p:spPr>
          <a:xfrm>
            <a:off x="6464756" y="2328844"/>
            <a:ext cx="1248076" cy="1091470"/>
          </a:xfrm>
          <a:prstGeom prst="triangle">
            <a:avLst/>
          </a:prstGeom>
          <a:solidFill>
            <a:srgbClr val="70AC2E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5" name="Равнобедренный треугольник 164"/>
          <p:cNvSpPr/>
          <p:nvPr/>
        </p:nvSpPr>
        <p:spPr>
          <a:xfrm>
            <a:off x="7935246" y="1772936"/>
            <a:ext cx="499230" cy="587715"/>
          </a:xfrm>
          <a:prstGeom prst="triangle">
            <a:avLst/>
          </a:prstGeom>
          <a:solidFill>
            <a:srgbClr val="70AC2E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6" name="Равнобедренный треугольник 165"/>
          <p:cNvSpPr/>
          <p:nvPr/>
        </p:nvSpPr>
        <p:spPr>
          <a:xfrm>
            <a:off x="8213734" y="2526933"/>
            <a:ext cx="499230" cy="587715"/>
          </a:xfrm>
          <a:prstGeom prst="triangle">
            <a:avLst/>
          </a:prstGeom>
          <a:solidFill>
            <a:srgbClr val="FF0000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7" name="16-конечная звезда 166"/>
          <p:cNvSpPr/>
          <p:nvPr/>
        </p:nvSpPr>
        <p:spPr>
          <a:xfrm>
            <a:off x="6290822" y="2239186"/>
            <a:ext cx="1693182" cy="1577038"/>
          </a:xfrm>
          <a:prstGeom prst="star16">
            <a:avLst>
              <a:gd name="adj" fmla="val 49351"/>
            </a:avLst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8" name="16-конечная звезда 167"/>
          <p:cNvSpPr/>
          <p:nvPr/>
        </p:nvSpPr>
        <p:spPr>
          <a:xfrm rot="20561137">
            <a:off x="7909568" y="1623179"/>
            <a:ext cx="840102" cy="1796196"/>
          </a:xfrm>
          <a:prstGeom prst="star16">
            <a:avLst>
              <a:gd name="adj" fmla="val 49351"/>
            </a:avLst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16-конечная звезда 168"/>
          <p:cNvSpPr/>
          <p:nvPr/>
        </p:nvSpPr>
        <p:spPr>
          <a:xfrm>
            <a:off x="3131840" y="1412776"/>
            <a:ext cx="2841747" cy="2736304"/>
          </a:xfrm>
          <a:prstGeom prst="star16">
            <a:avLst>
              <a:gd name="adj" fmla="val 49351"/>
            </a:avLst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0" name="16-конечная звезда 169"/>
          <p:cNvSpPr/>
          <p:nvPr/>
        </p:nvSpPr>
        <p:spPr>
          <a:xfrm>
            <a:off x="6156176" y="1412776"/>
            <a:ext cx="2841747" cy="2736304"/>
          </a:xfrm>
          <a:prstGeom prst="star16">
            <a:avLst>
              <a:gd name="adj" fmla="val 49351"/>
            </a:avLst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1" name="Прямая соединительная линия 170"/>
          <p:cNvCxnSpPr/>
          <p:nvPr/>
        </p:nvCxnSpPr>
        <p:spPr>
          <a:xfrm flipH="1">
            <a:off x="8050493" y="1965802"/>
            <a:ext cx="346755" cy="5554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 flipH="1">
            <a:off x="8366209" y="2673677"/>
            <a:ext cx="346755" cy="5554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TextBox 172"/>
          <p:cNvSpPr txBox="1"/>
          <p:nvPr/>
        </p:nvSpPr>
        <p:spPr>
          <a:xfrm>
            <a:off x="727706" y="1743230"/>
            <a:ext cx="1000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ЦЕЛОЕ    </a:t>
            </a:r>
            <a:endParaRPr lang="ru-RU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5" name="Прямоугольник 174"/>
          <p:cNvSpPr/>
          <p:nvPr/>
        </p:nvSpPr>
        <p:spPr>
          <a:xfrm>
            <a:off x="6659486" y="3386051"/>
            <a:ext cx="9762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ЧАСТЬ</a:t>
            </a:r>
            <a:endParaRPr lang="ru-RU" b="1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859463" y="2294660"/>
            <a:ext cx="9762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ЧАСТЬ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237933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Прямоугольник 60"/>
          <p:cNvSpPr/>
          <p:nvPr/>
        </p:nvSpPr>
        <p:spPr>
          <a:xfrm>
            <a:off x="6097171" y="1384029"/>
            <a:ext cx="2957443" cy="2765051"/>
          </a:xfrm>
          <a:prstGeom prst="rect">
            <a:avLst/>
          </a:prstGeom>
          <a:solidFill>
            <a:srgbClr val="29C7FF">
              <a:alpha val="10196"/>
            </a:srgbClr>
          </a:solidFill>
          <a:ln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3144843" y="1384029"/>
            <a:ext cx="2849939" cy="2765051"/>
          </a:xfrm>
          <a:prstGeom prst="rect">
            <a:avLst/>
          </a:prstGeom>
          <a:solidFill>
            <a:srgbClr val="29C7FF">
              <a:alpha val="10196"/>
            </a:srgbClr>
          </a:solidFill>
          <a:ln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151036" y="1384029"/>
            <a:ext cx="2849939" cy="2765051"/>
          </a:xfrm>
          <a:prstGeom prst="rect">
            <a:avLst/>
          </a:prstGeom>
          <a:solidFill>
            <a:srgbClr val="29C7FF">
              <a:alpha val="10196"/>
            </a:srgbClr>
          </a:solidFill>
          <a:ln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467808" y="2328844"/>
            <a:ext cx="1248076" cy="1091470"/>
          </a:xfrm>
          <a:prstGeom prst="triangle">
            <a:avLst/>
          </a:prstGeom>
          <a:solidFill>
            <a:srgbClr val="70AC2E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Равнобедренный треугольник 30"/>
          <p:cNvSpPr/>
          <p:nvPr/>
        </p:nvSpPr>
        <p:spPr>
          <a:xfrm>
            <a:off x="1938298" y="1772936"/>
            <a:ext cx="499230" cy="587715"/>
          </a:xfrm>
          <a:prstGeom prst="triangle">
            <a:avLst/>
          </a:prstGeom>
          <a:solidFill>
            <a:srgbClr val="70AC2E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Равнобедренный треугольник 31"/>
          <p:cNvSpPr/>
          <p:nvPr/>
        </p:nvSpPr>
        <p:spPr>
          <a:xfrm>
            <a:off x="2216786" y="2526933"/>
            <a:ext cx="499230" cy="587715"/>
          </a:xfrm>
          <a:prstGeom prst="triangle">
            <a:avLst/>
          </a:prstGeom>
          <a:solidFill>
            <a:srgbClr val="FF0000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34" name="16-конечная звезда 33"/>
          <p:cNvSpPr/>
          <p:nvPr/>
        </p:nvSpPr>
        <p:spPr>
          <a:xfrm>
            <a:off x="159228" y="1412776"/>
            <a:ext cx="2841747" cy="2736304"/>
          </a:xfrm>
          <a:prstGeom prst="star16">
            <a:avLst>
              <a:gd name="adj" fmla="val 49351"/>
            </a:avLst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16-конечная звезда 39"/>
          <p:cNvSpPr/>
          <p:nvPr/>
        </p:nvSpPr>
        <p:spPr>
          <a:xfrm>
            <a:off x="293874" y="2239186"/>
            <a:ext cx="1693182" cy="1577038"/>
          </a:xfrm>
          <a:prstGeom prst="star16">
            <a:avLst>
              <a:gd name="adj" fmla="val 49351"/>
            </a:avLst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16-конечная звезда 40"/>
          <p:cNvSpPr/>
          <p:nvPr/>
        </p:nvSpPr>
        <p:spPr>
          <a:xfrm rot="20561137">
            <a:off x="1912620" y="1623179"/>
            <a:ext cx="840102" cy="1796196"/>
          </a:xfrm>
          <a:prstGeom prst="star16">
            <a:avLst>
              <a:gd name="adj" fmla="val 49351"/>
            </a:avLst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авнобедренный треугольник 51"/>
          <p:cNvSpPr/>
          <p:nvPr/>
        </p:nvSpPr>
        <p:spPr>
          <a:xfrm>
            <a:off x="3440420" y="2328844"/>
            <a:ext cx="1248076" cy="1091470"/>
          </a:xfrm>
          <a:prstGeom prst="triangle">
            <a:avLst/>
          </a:prstGeom>
          <a:solidFill>
            <a:srgbClr val="70AC2E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Равнобедренный треугольник 52"/>
          <p:cNvSpPr/>
          <p:nvPr/>
        </p:nvSpPr>
        <p:spPr>
          <a:xfrm>
            <a:off x="4910910" y="1772936"/>
            <a:ext cx="499230" cy="587715"/>
          </a:xfrm>
          <a:prstGeom prst="triangle">
            <a:avLst/>
          </a:prstGeom>
          <a:solidFill>
            <a:srgbClr val="70AC2E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/>
          <p:cNvSpPr/>
          <p:nvPr/>
        </p:nvSpPr>
        <p:spPr>
          <a:xfrm>
            <a:off x="5189398" y="2526933"/>
            <a:ext cx="499230" cy="587715"/>
          </a:xfrm>
          <a:prstGeom prst="triangle">
            <a:avLst/>
          </a:prstGeom>
          <a:solidFill>
            <a:srgbClr val="FF0000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16-конечная звезда 55"/>
          <p:cNvSpPr/>
          <p:nvPr/>
        </p:nvSpPr>
        <p:spPr>
          <a:xfrm>
            <a:off x="3266486" y="2239186"/>
            <a:ext cx="1693182" cy="1577038"/>
          </a:xfrm>
          <a:prstGeom prst="star16">
            <a:avLst>
              <a:gd name="adj" fmla="val 49351"/>
            </a:avLst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16-конечная звезда 56"/>
          <p:cNvSpPr/>
          <p:nvPr/>
        </p:nvSpPr>
        <p:spPr>
          <a:xfrm rot="20561137">
            <a:off x="4885232" y="1623179"/>
            <a:ext cx="840102" cy="1796196"/>
          </a:xfrm>
          <a:prstGeom prst="star16">
            <a:avLst>
              <a:gd name="adj" fmla="val 49351"/>
            </a:avLst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3789104" y="2526933"/>
            <a:ext cx="693510" cy="11109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Равнобедренный треугольник 57"/>
          <p:cNvSpPr/>
          <p:nvPr/>
        </p:nvSpPr>
        <p:spPr>
          <a:xfrm>
            <a:off x="6464756" y="2328844"/>
            <a:ext cx="1248076" cy="1091470"/>
          </a:xfrm>
          <a:prstGeom prst="triangle">
            <a:avLst/>
          </a:prstGeom>
          <a:solidFill>
            <a:srgbClr val="70AC2E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Равнобедренный треугольник 58"/>
          <p:cNvSpPr/>
          <p:nvPr/>
        </p:nvSpPr>
        <p:spPr>
          <a:xfrm>
            <a:off x="7935246" y="1772936"/>
            <a:ext cx="499230" cy="587715"/>
          </a:xfrm>
          <a:prstGeom prst="triangle">
            <a:avLst/>
          </a:prstGeom>
          <a:solidFill>
            <a:srgbClr val="70AC2E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Равнобедренный треугольник 59"/>
          <p:cNvSpPr/>
          <p:nvPr/>
        </p:nvSpPr>
        <p:spPr>
          <a:xfrm>
            <a:off x="8213734" y="2526933"/>
            <a:ext cx="499230" cy="587715"/>
          </a:xfrm>
          <a:prstGeom prst="triangle">
            <a:avLst/>
          </a:prstGeom>
          <a:solidFill>
            <a:srgbClr val="FF0000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16-конечная звезда 61"/>
          <p:cNvSpPr/>
          <p:nvPr/>
        </p:nvSpPr>
        <p:spPr>
          <a:xfrm>
            <a:off x="6290822" y="2239186"/>
            <a:ext cx="1693182" cy="1577038"/>
          </a:xfrm>
          <a:prstGeom prst="star16">
            <a:avLst>
              <a:gd name="adj" fmla="val 49351"/>
            </a:avLst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16-конечная звезда 62"/>
          <p:cNvSpPr/>
          <p:nvPr/>
        </p:nvSpPr>
        <p:spPr>
          <a:xfrm rot="20561137">
            <a:off x="7909568" y="1623179"/>
            <a:ext cx="840102" cy="1796196"/>
          </a:xfrm>
          <a:prstGeom prst="star16">
            <a:avLst>
              <a:gd name="adj" fmla="val 49351"/>
            </a:avLst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16-конечная звезда 64"/>
          <p:cNvSpPr/>
          <p:nvPr/>
        </p:nvSpPr>
        <p:spPr>
          <a:xfrm>
            <a:off x="3131840" y="1412776"/>
            <a:ext cx="2841747" cy="2736304"/>
          </a:xfrm>
          <a:prstGeom prst="star16">
            <a:avLst>
              <a:gd name="adj" fmla="val 49351"/>
            </a:avLst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16-конечная звезда 65"/>
          <p:cNvSpPr/>
          <p:nvPr/>
        </p:nvSpPr>
        <p:spPr>
          <a:xfrm>
            <a:off x="6156176" y="1412776"/>
            <a:ext cx="2841747" cy="2736304"/>
          </a:xfrm>
          <a:prstGeom prst="star16">
            <a:avLst>
              <a:gd name="adj" fmla="val 49351"/>
            </a:avLst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>
            <a:off x="8050493" y="1965802"/>
            <a:ext cx="346755" cy="5554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8366209" y="2673677"/>
            <a:ext cx="346755" cy="5554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323528" y="5229200"/>
            <a:ext cx="19536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3 – 1 = 2</a:t>
            </a:r>
            <a:endParaRPr lang="ru-RU" sz="28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330334" y="5661248"/>
            <a:ext cx="195363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 + 2 = 3</a:t>
            </a:r>
            <a:endParaRPr lang="ru-RU" sz="28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491880" y="5229200"/>
            <a:ext cx="1758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3 – 2 = 1</a:t>
            </a:r>
            <a:endParaRPr lang="ru-RU" sz="28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498686" y="5661248"/>
            <a:ext cx="195363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 + 1 = 3</a:t>
            </a:r>
            <a:endParaRPr lang="ru-RU" sz="28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151036" y="5013176"/>
            <a:ext cx="885012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6828358" y="5930756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ПРОВЕРЬ!</a:t>
            </a:r>
            <a:endParaRPr lang="ru-RU" sz="24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88737" y="535234"/>
            <a:ext cx="7785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3D9719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Подберите равенство к каждому рисунку.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179512" y="535234"/>
            <a:ext cx="356188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2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51036" y="932479"/>
            <a:ext cx="8841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3D9719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означает в этих равенствах каждое число и знак.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27706" y="1743230"/>
            <a:ext cx="1000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ЦЕЛОЕ    </a:t>
            </a:r>
            <a:endParaRPr lang="ru-RU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4859463" y="2294660"/>
            <a:ext cx="9762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ЧАСТЬ</a:t>
            </a:r>
            <a:endParaRPr lang="ru-RU" b="1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6659486" y="3386051"/>
            <a:ext cx="9762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ЧАСТЬ</a:t>
            </a:r>
            <a:endParaRPr lang="ru-RU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269095" y="5237653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объединить части – получим </a:t>
            </a:r>
            <a:r>
              <a:rPr lang="ru-RU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целое</a:t>
            </a:r>
            <a:r>
              <a:rPr lang="ru-RU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из целого убрать </a:t>
            </a:r>
            <a:r>
              <a:rPr lang="ru-RU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одну часть </a:t>
            </a:r>
            <a:r>
              <a:rPr lang="ru-RU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останется </a:t>
            </a:r>
            <a:r>
              <a:rPr lang="ru-RU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другая часть.</a:t>
            </a:r>
            <a:endParaRPr lang="ru-RU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247861" y="5093637"/>
            <a:ext cx="8661244" cy="1224136"/>
          </a:xfrm>
          <a:prstGeom prst="roundRect">
            <a:avLst/>
          </a:prstGeom>
          <a:noFill/>
          <a:ln w="28575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122651" y="89702"/>
            <a:ext cx="3698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3.12. Целое и части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9798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59259E-6 L -0.18455 -0.21667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" y="-1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59259E-6 L -0.53108 -0.16412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6" y="-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20749E-6 L 0.16267 -0.1325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" y="-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20749E-6 L 0.14184 -0.13255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-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55" grpId="0" animBg="1"/>
      <p:bldP spid="51" grpId="0" animBg="1"/>
      <p:bldP spid="5" grpId="0"/>
      <p:bldP spid="35" grpId="0"/>
      <p:bldP spid="36" grpId="0"/>
      <p:bldP spid="37" grpId="0"/>
      <p:bldP spid="42" grpId="0"/>
      <p:bldP spid="48" grpId="0"/>
      <p:bldP spid="49" grpId="0"/>
      <p:bldP spid="50" grpId="0"/>
      <p:bldP spid="64" grpId="0"/>
      <p:bldP spid="6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66" name="16-конечная звезда 65"/>
          <p:cNvSpPr/>
          <p:nvPr/>
        </p:nvSpPr>
        <p:spPr>
          <a:xfrm>
            <a:off x="611560" y="2492896"/>
            <a:ext cx="4004017" cy="2088232"/>
          </a:xfrm>
          <a:prstGeom prst="star16">
            <a:avLst>
              <a:gd name="adj" fmla="val 49351"/>
            </a:avLst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lin ang="0" scaled="1"/>
            <a:tileRect/>
          </a:gradFill>
          <a:ln w="28575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блако 6"/>
          <p:cNvSpPr/>
          <p:nvPr/>
        </p:nvSpPr>
        <p:spPr>
          <a:xfrm rot="10249007">
            <a:off x="1004979" y="3125483"/>
            <a:ext cx="1395583" cy="918118"/>
          </a:xfrm>
          <a:prstGeom prst="cloud">
            <a:avLst/>
          </a:prstGeom>
          <a:solidFill>
            <a:srgbClr val="00B050"/>
          </a:solidFill>
          <a:ln>
            <a:solidFill>
              <a:srgbClr val="70AC2E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блако 42"/>
          <p:cNvSpPr/>
          <p:nvPr/>
        </p:nvSpPr>
        <p:spPr>
          <a:xfrm rot="10249007">
            <a:off x="3142283" y="2826828"/>
            <a:ext cx="1319309" cy="1071114"/>
          </a:xfrm>
          <a:prstGeom prst="cloud">
            <a:avLst/>
          </a:prstGeom>
          <a:solidFill>
            <a:srgbClr val="00B050"/>
          </a:solidFill>
          <a:ln>
            <a:solidFill>
              <a:srgbClr val="70AC2E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06691" y="2096893"/>
            <a:ext cx="1304446" cy="101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12551" y="2660535"/>
            <a:ext cx="1317975" cy="1226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1952" y="1969695"/>
            <a:ext cx="1440160" cy="1791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7386482" y="1916832"/>
            <a:ext cx="119024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+ 2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86482" y="4407302"/>
            <a:ext cx="119641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3 - 1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86482" y="3162067"/>
            <a:ext cx="119024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+ 1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407480" y="5652537"/>
            <a:ext cx="119641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3 - 2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9686" y="5661248"/>
            <a:ext cx="42191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26298" y="5661248"/>
            <a:ext cx="48200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69314" y="5661248"/>
            <a:ext cx="42191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54056" y="4581128"/>
            <a:ext cx="87332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</a:p>
          <a:p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</a:t>
            </a:r>
            <a:r>
              <a:rPr lang="ru-RU" i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можно выполнять интерактивно.  Во время демонстрации навести курсор на  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нужную карточку </a:t>
            </a:r>
            <a:r>
              <a:rPr lang="ru-RU" i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 появления ладошки. 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Кликнуть!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5805" y="476672"/>
            <a:ext cx="88115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   </a:t>
            </a:r>
            <a:r>
              <a:rPr lang="ru-RU" sz="2800" dirty="0" smtClean="0">
                <a:solidFill>
                  <a:srgbClr val="3D9719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ru-RU" sz="2800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Катя и Петя сделали рисунки и записали к ним выражения. Какие рассказы можно придумать по рисункам и выражениям?  Чему равны значения выражений?</a:t>
            </a:r>
            <a:endParaRPr lang="ru-RU" sz="2800" dirty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79512" y="535234"/>
            <a:ext cx="356188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3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6372200" y="1825679"/>
            <a:ext cx="72008" cy="2971473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22651" y="89702"/>
            <a:ext cx="3698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3.12. Целое и части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191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50289E-6 L -0.25989 -0.0004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02312E-6 L 0.24375 -0.4726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-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8" grpId="0"/>
      <p:bldP spid="19" grpId="0"/>
      <p:bldP spid="26" grpId="0"/>
      <p:bldP spid="28" grpId="0"/>
      <p:bldP spid="29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66" name="16-конечная звезда 65"/>
          <p:cNvSpPr/>
          <p:nvPr/>
        </p:nvSpPr>
        <p:spPr>
          <a:xfrm>
            <a:off x="611560" y="2492896"/>
            <a:ext cx="4004017" cy="2088232"/>
          </a:xfrm>
          <a:prstGeom prst="star16">
            <a:avLst>
              <a:gd name="adj" fmla="val 49351"/>
            </a:avLst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lin ang="0" scaled="1"/>
            <a:tileRect/>
          </a:gradFill>
          <a:ln w="28575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блако 6"/>
          <p:cNvSpPr/>
          <p:nvPr/>
        </p:nvSpPr>
        <p:spPr>
          <a:xfrm rot="10249007">
            <a:off x="1004979" y="3125483"/>
            <a:ext cx="1395583" cy="918118"/>
          </a:xfrm>
          <a:prstGeom prst="cloud">
            <a:avLst/>
          </a:prstGeom>
          <a:solidFill>
            <a:srgbClr val="00B050"/>
          </a:solidFill>
          <a:ln>
            <a:solidFill>
              <a:srgbClr val="70AC2E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блако 42"/>
          <p:cNvSpPr/>
          <p:nvPr/>
        </p:nvSpPr>
        <p:spPr>
          <a:xfrm rot="10249007">
            <a:off x="2896760" y="2928191"/>
            <a:ext cx="1319309" cy="1071114"/>
          </a:xfrm>
          <a:prstGeom prst="cloud">
            <a:avLst/>
          </a:prstGeom>
          <a:solidFill>
            <a:srgbClr val="00B050"/>
          </a:solidFill>
          <a:ln>
            <a:solidFill>
              <a:srgbClr val="70AC2E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02427" y="2096893"/>
            <a:ext cx="1304446" cy="101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93162" y="2660535"/>
            <a:ext cx="1317975" cy="1226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1952" y="1969695"/>
            <a:ext cx="1440160" cy="1791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5037936" y="1844824"/>
            <a:ext cx="119024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+ 2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408030" y="4407302"/>
            <a:ext cx="119641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3 - 1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408030" y="3162067"/>
            <a:ext cx="119024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+ 1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408030" y="5652537"/>
            <a:ext cx="119641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3 - 2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49686" y="5661248"/>
            <a:ext cx="42191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26298" y="5661248"/>
            <a:ext cx="48200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069314" y="5661248"/>
            <a:ext cx="42191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5805" y="476672"/>
            <a:ext cx="88115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   </a:t>
            </a:r>
            <a:r>
              <a:rPr lang="ru-RU" sz="2800" dirty="0" smtClean="0">
                <a:solidFill>
                  <a:srgbClr val="3D9719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ru-RU" sz="2800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Катя и Петя сделали рисунки и записали к ним выражения. Какие рассказы можно придумать по рисункам и выражениям?  Чему равны значения выражений?</a:t>
            </a:r>
            <a:endParaRPr lang="ru-RU" sz="2800" dirty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79512" y="535234"/>
            <a:ext cx="356188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3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6372200" y="1825679"/>
            <a:ext cx="72008" cy="2971473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22651" y="89702"/>
            <a:ext cx="3698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3.12. Целое и части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54056" y="4581128"/>
            <a:ext cx="87332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</a:p>
          <a:p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</a:t>
            </a:r>
            <a:r>
              <a:rPr lang="ru-RU" i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можно выполнять интерактивно.  Во время демонстрации навести курсор на  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нужную карточку </a:t>
            </a:r>
            <a:r>
              <a:rPr lang="ru-RU" i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 появления ладошки. 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Кликнуть!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64088" y="2355706"/>
            <a:ext cx="42191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9755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38728E-6 L -0.25711 -0.0351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" y="-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02312E-6 L 0.25156 -0.33618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-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19" grpId="0"/>
      <p:bldP spid="35" grpId="0"/>
      <p:bldP spid="36" grpId="0"/>
      <p:bldP spid="37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7308000" y="142852"/>
            <a:ext cx="1693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i="1" dirty="0"/>
          </a:p>
        </p:txBody>
      </p:sp>
      <p:sp>
        <p:nvSpPr>
          <p:cNvPr id="66" name="16-конечная звезда 65"/>
          <p:cNvSpPr/>
          <p:nvPr/>
        </p:nvSpPr>
        <p:spPr>
          <a:xfrm>
            <a:off x="611560" y="2492896"/>
            <a:ext cx="4004017" cy="2088232"/>
          </a:xfrm>
          <a:prstGeom prst="star16">
            <a:avLst>
              <a:gd name="adj" fmla="val 49351"/>
            </a:avLst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lin ang="0" scaled="1"/>
            <a:tileRect/>
          </a:gradFill>
          <a:ln w="28575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блако 6"/>
          <p:cNvSpPr/>
          <p:nvPr/>
        </p:nvSpPr>
        <p:spPr>
          <a:xfrm rot="10249007">
            <a:off x="1004979" y="3125483"/>
            <a:ext cx="1395583" cy="918118"/>
          </a:xfrm>
          <a:prstGeom prst="cloud">
            <a:avLst/>
          </a:prstGeom>
          <a:solidFill>
            <a:srgbClr val="00B050"/>
          </a:solidFill>
          <a:ln>
            <a:solidFill>
              <a:srgbClr val="70AC2E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блако 42"/>
          <p:cNvSpPr/>
          <p:nvPr/>
        </p:nvSpPr>
        <p:spPr>
          <a:xfrm rot="10249007">
            <a:off x="2896760" y="2928191"/>
            <a:ext cx="1319309" cy="1071114"/>
          </a:xfrm>
          <a:prstGeom prst="cloud">
            <a:avLst/>
          </a:prstGeom>
          <a:solidFill>
            <a:srgbClr val="00B050"/>
          </a:solidFill>
          <a:ln>
            <a:solidFill>
              <a:srgbClr val="70AC2E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02427" y="2096893"/>
            <a:ext cx="1304446" cy="101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93162" y="2660535"/>
            <a:ext cx="1317975" cy="1226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1952" y="1969695"/>
            <a:ext cx="1440160" cy="1791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7270184" y="4413108"/>
            <a:ext cx="1196418" cy="5847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3 - 1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270184" y="5661247"/>
            <a:ext cx="119641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3 - 2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9686" y="5661248"/>
            <a:ext cx="42191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26298" y="5661248"/>
            <a:ext cx="482006" cy="5847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037936" y="1844824"/>
            <a:ext cx="119024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+ 2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07505" y="4316903"/>
            <a:ext cx="525031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</a:p>
          <a:p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Данное </a:t>
            </a:r>
            <a:r>
              <a:rPr lang="ru-RU" i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можно выполнять интерактивно. </a:t>
            </a:r>
            <a:endParaRPr lang="ru-RU" i="1" dirty="0" smtClean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 время демонстрации навести курсор на  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нужную карточку </a:t>
            </a:r>
            <a:r>
              <a:rPr lang="ru-RU" i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 появления ладошки. 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Кликнуть!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5805" y="476672"/>
            <a:ext cx="88115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   </a:t>
            </a:r>
            <a:r>
              <a:rPr lang="ru-RU" sz="2800" dirty="0" smtClean="0">
                <a:solidFill>
                  <a:srgbClr val="3D9719"/>
                </a:solidFill>
                <a:latin typeface="Arial" pitchFamily="34" charset="0"/>
                <a:cs typeface="Arial" pitchFamily="34" charset="0"/>
                <a:sym typeface="Symbol"/>
              </a:rPr>
              <a:t> </a:t>
            </a:r>
            <a:r>
              <a:rPr lang="ru-RU" sz="2800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Катя и Петя сделали рисунки и записали к ним выражения. Какие рассказы можно придумать по рисункам и выражениям?  Чему равны значения выражений?</a:t>
            </a:r>
            <a:endParaRPr lang="ru-RU" sz="2800" dirty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79512" y="535234"/>
            <a:ext cx="356188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3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6372200" y="1825679"/>
            <a:ext cx="72008" cy="2971473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22651" y="89702"/>
            <a:ext cx="3698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3.12. Целое и части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37936" y="2866588"/>
            <a:ext cx="119024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+ 1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364088" y="3377470"/>
            <a:ext cx="42191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364088" y="2355706"/>
            <a:ext cx="42191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260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08092E-6 L -0.25018 -0.06012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-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02312E-6 L 0.40296 -0.15792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" y="-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5" grpId="0" animBg="1"/>
      <p:bldP spid="19" grpId="0"/>
      <p:bldP spid="26" grpId="0" animBg="1"/>
      <p:bldP spid="27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2139</TotalTime>
  <Words>888</Words>
  <Application>Microsoft Office PowerPoint</Application>
  <PresentationFormat>Экран (4:3)</PresentationFormat>
  <Paragraphs>192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Официальная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Анна</dc:creator>
  <cp:lastModifiedBy>Admin</cp:lastModifiedBy>
  <cp:revision>183</cp:revision>
  <dcterms:created xsi:type="dcterms:W3CDTF">2010-10-20T18:17:01Z</dcterms:created>
  <dcterms:modified xsi:type="dcterms:W3CDTF">2013-12-06T10:32:22Z</dcterms:modified>
</cp:coreProperties>
</file>