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4" r:id="rId2"/>
    <p:sldId id="282" r:id="rId3"/>
    <p:sldId id="283" r:id="rId4"/>
    <p:sldId id="284" r:id="rId5"/>
    <p:sldId id="290" r:id="rId6"/>
    <p:sldId id="263" r:id="rId7"/>
    <p:sldId id="289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7" autoAdjust="0"/>
    <p:restoredTop sz="94645" autoAdjust="0"/>
  </p:normalViewPr>
  <p:slideViewPr>
    <p:cSldViewPr>
      <p:cViewPr varScale="1">
        <p:scale>
          <a:sx n="95" d="100"/>
          <a:sy n="95" d="100"/>
        </p:scale>
        <p:origin x="-10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56520-0F8C-49D4-9AA6-13546F30967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38EA8-5CE7-44E6-9F68-9AE8725E71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78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5F5B2-080C-465D-BFCA-07E9B90EF16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343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F72-8C80-4099-9D94-59580F682B3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000A-019A-4215-8DC1-9763ED4B4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F72-8C80-4099-9D94-59580F682B3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000A-019A-4215-8DC1-9763ED4B4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F72-8C80-4099-9D94-59580F682B3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000A-019A-4215-8DC1-9763ED4B4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F72-8C80-4099-9D94-59580F682B3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000A-019A-4215-8DC1-9763ED4B4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F72-8C80-4099-9D94-59580F682B3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000A-019A-4215-8DC1-9763ED4B4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F72-8C80-4099-9D94-59580F682B3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000A-019A-4215-8DC1-9763ED4B4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F72-8C80-4099-9D94-59580F682B3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000A-019A-4215-8DC1-9763ED4B4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F72-8C80-4099-9D94-59580F682B3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000A-019A-4215-8DC1-9763ED4B4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F72-8C80-4099-9D94-59580F682B3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000A-019A-4215-8DC1-9763ED4B4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F72-8C80-4099-9D94-59580F682B3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000A-019A-4215-8DC1-9763ED4B4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F72-8C80-4099-9D94-59580F682B3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000A-019A-4215-8DC1-9763ED4B4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CB4F72-8C80-4099-9D94-59580F682B3E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6C000A-019A-4215-8DC1-9763ED4B4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0.liveinternet.ru/images/attach/b/2/24/367/24367125_x_68e7d31b1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aby-best.ru/_ld/180/0842735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77;&#1089;&#1085;&#1103;%20&#1044;&#1088;&#1091;&#1078;&#1073;&#1072;%201.wm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Картинка 64 из 8170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18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20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35456" y="1922276"/>
            <a:ext cx="896751" cy="4247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лилиния 7"/>
          <p:cNvSpPr/>
          <p:nvPr/>
        </p:nvSpPr>
        <p:spPr>
          <a:xfrm>
            <a:off x="2069866" y="2120190"/>
            <a:ext cx="1166031" cy="817834"/>
          </a:xfrm>
          <a:custGeom>
            <a:avLst/>
            <a:gdLst>
              <a:gd name="connsiteX0" fmla="*/ 0 w 1764903"/>
              <a:gd name="connsiteY0" fmla="*/ 1224366 h 1237872"/>
              <a:gd name="connsiteX1" fmla="*/ 30997 w 1764903"/>
              <a:gd name="connsiteY1" fmla="*/ 852406 h 1237872"/>
              <a:gd name="connsiteX2" fmla="*/ 61993 w 1764903"/>
              <a:gd name="connsiteY2" fmla="*/ 743918 h 1237872"/>
              <a:gd name="connsiteX3" fmla="*/ 154983 w 1764903"/>
              <a:gd name="connsiteY3" fmla="*/ 666427 h 1237872"/>
              <a:gd name="connsiteX4" fmla="*/ 526943 w 1764903"/>
              <a:gd name="connsiteY4" fmla="*/ 697423 h 1237872"/>
              <a:gd name="connsiteX5" fmla="*/ 666427 w 1764903"/>
              <a:gd name="connsiteY5" fmla="*/ 774915 h 1237872"/>
              <a:gd name="connsiteX6" fmla="*/ 712922 w 1764903"/>
              <a:gd name="connsiteY6" fmla="*/ 805912 h 1237872"/>
              <a:gd name="connsiteX7" fmla="*/ 743919 w 1764903"/>
              <a:gd name="connsiteY7" fmla="*/ 852406 h 1237872"/>
              <a:gd name="connsiteX8" fmla="*/ 836909 w 1764903"/>
              <a:gd name="connsiteY8" fmla="*/ 883403 h 1237872"/>
              <a:gd name="connsiteX9" fmla="*/ 929899 w 1764903"/>
              <a:gd name="connsiteY9" fmla="*/ 945396 h 1237872"/>
              <a:gd name="connsiteX10" fmla="*/ 976393 w 1764903"/>
              <a:gd name="connsiteY10" fmla="*/ 991891 h 1237872"/>
              <a:gd name="connsiteX11" fmla="*/ 1069383 w 1764903"/>
              <a:gd name="connsiteY11" fmla="*/ 1022888 h 1237872"/>
              <a:gd name="connsiteX12" fmla="*/ 1115878 w 1764903"/>
              <a:gd name="connsiteY12" fmla="*/ 1038386 h 1237872"/>
              <a:gd name="connsiteX13" fmla="*/ 1410346 w 1764903"/>
              <a:gd name="connsiteY13" fmla="*/ 1022888 h 1237872"/>
              <a:gd name="connsiteX14" fmla="*/ 1456841 w 1764903"/>
              <a:gd name="connsiteY14" fmla="*/ 1007390 h 1237872"/>
              <a:gd name="connsiteX15" fmla="*/ 1549831 w 1764903"/>
              <a:gd name="connsiteY15" fmla="*/ 945396 h 1237872"/>
              <a:gd name="connsiteX16" fmla="*/ 1596326 w 1764903"/>
              <a:gd name="connsiteY16" fmla="*/ 914400 h 1237872"/>
              <a:gd name="connsiteX17" fmla="*/ 1642821 w 1764903"/>
              <a:gd name="connsiteY17" fmla="*/ 883403 h 1237872"/>
              <a:gd name="connsiteX18" fmla="*/ 1689316 w 1764903"/>
              <a:gd name="connsiteY18" fmla="*/ 852406 h 1237872"/>
              <a:gd name="connsiteX19" fmla="*/ 1704814 w 1764903"/>
              <a:gd name="connsiteY19" fmla="*/ 805912 h 1237872"/>
              <a:gd name="connsiteX20" fmla="*/ 1751309 w 1764903"/>
              <a:gd name="connsiteY20" fmla="*/ 712922 h 1237872"/>
              <a:gd name="connsiteX21" fmla="*/ 1720312 w 1764903"/>
              <a:gd name="connsiteY21" fmla="*/ 573437 h 1237872"/>
              <a:gd name="connsiteX22" fmla="*/ 1689316 w 1764903"/>
              <a:gd name="connsiteY22" fmla="*/ 526942 h 1237872"/>
              <a:gd name="connsiteX23" fmla="*/ 1596326 w 1764903"/>
              <a:gd name="connsiteY23" fmla="*/ 464949 h 1237872"/>
              <a:gd name="connsiteX24" fmla="*/ 1549831 w 1764903"/>
              <a:gd name="connsiteY24" fmla="*/ 433952 h 1237872"/>
              <a:gd name="connsiteX25" fmla="*/ 1472339 w 1764903"/>
              <a:gd name="connsiteY25" fmla="*/ 340962 h 1237872"/>
              <a:gd name="connsiteX26" fmla="*/ 1425844 w 1764903"/>
              <a:gd name="connsiteY26" fmla="*/ 309966 h 1237872"/>
              <a:gd name="connsiteX27" fmla="*/ 1394848 w 1764903"/>
              <a:gd name="connsiteY27" fmla="*/ 263471 h 1237872"/>
              <a:gd name="connsiteX28" fmla="*/ 1363851 w 1764903"/>
              <a:gd name="connsiteY28" fmla="*/ 0 h 123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4903" h="1237872">
                <a:moveTo>
                  <a:pt x="0" y="1224366"/>
                </a:moveTo>
                <a:cubicBezTo>
                  <a:pt x="52037" y="1068263"/>
                  <a:pt x="160" y="1237872"/>
                  <a:pt x="30997" y="852406"/>
                </a:cubicBezTo>
                <a:cubicBezTo>
                  <a:pt x="31467" y="846535"/>
                  <a:pt x="54324" y="755421"/>
                  <a:pt x="61993" y="743918"/>
                </a:cubicBezTo>
                <a:cubicBezTo>
                  <a:pt x="85860" y="708118"/>
                  <a:pt x="120674" y="689299"/>
                  <a:pt x="154983" y="666427"/>
                </a:cubicBezTo>
                <a:cubicBezTo>
                  <a:pt x="311376" y="674658"/>
                  <a:pt x="397122" y="664967"/>
                  <a:pt x="526943" y="697423"/>
                </a:cubicBezTo>
                <a:cubicBezTo>
                  <a:pt x="592409" y="713790"/>
                  <a:pt x="597173" y="728745"/>
                  <a:pt x="666427" y="774915"/>
                </a:cubicBezTo>
                <a:lnTo>
                  <a:pt x="712922" y="805912"/>
                </a:lnTo>
                <a:cubicBezTo>
                  <a:pt x="723254" y="821410"/>
                  <a:pt x="728124" y="842534"/>
                  <a:pt x="743919" y="852406"/>
                </a:cubicBezTo>
                <a:cubicBezTo>
                  <a:pt x="771626" y="869723"/>
                  <a:pt x="836909" y="883403"/>
                  <a:pt x="836909" y="883403"/>
                </a:cubicBezTo>
                <a:cubicBezTo>
                  <a:pt x="985236" y="1031730"/>
                  <a:pt x="795320" y="855676"/>
                  <a:pt x="929899" y="945396"/>
                </a:cubicBezTo>
                <a:cubicBezTo>
                  <a:pt x="948136" y="957554"/>
                  <a:pt x="957234" y="981247"/>
                  <a:pt x="976393" y="991891"/>
                </a:cubicBezTo>
                <a:cubicBezTo>
                  <a:pt x="1004955" y="1007759"/>
                  <a:pt x="1038386" y="1012556"/>
                  <a:pt x="1069383" y="1022888"/>
                </a:cubicBezTo>
                <a:lnTo>
                  <a:pt x="1115878" y="1038386"/>
                </a:lnTo>
                <a:cubicBezTo>
                  <a:pt x="1214034" y="1033220"/>
                  <a:pt x="1312458" y="1031787"/>
                  <a:pt x="1410346" y="1022888"/>
                </a:cubicBezTo>
                <a:cubicBezTo>
                  <a:pt x="1426616" y="1021409"/>
                  <a:pt x="1442560" y="1015324"/>
                  <a:pt x="1456841" y="1007390"/>
                </a:cubicBezTo>
                <a:cubicBezTo>
                  <a:pt x="1489406" y="989298"/>
                  <a:pt x="1518834" y="966061"/>
                  <a:pt x="1549831" y="945396"/>
                </a:cubicBezTo>
                <a:lnTo>
                  <a:pt x="1596326" y="914400"/>
                </a:lnTo>
                <a:lnTo>
                  <a:pt x="1642821" y="883403"/>
                </a:lnTo>
                <a:lnTo>
                  <a:pt x="1689316" y="852406"/>
                </a:lnTo>
                <a:cubicBezTo>
                  <a:pt x="1694482" y="836908"/>
                  <a:pt x="1697508" y="820524"/>
                  <a:pt x="1704814" y="805912"/>
                </a:cubicBezTo>
                <a:cubicBezTo>
                  <a:pt x="1764903" y="685732"/>
                  <a:pt x="1712351" y="829792"/>
                  <a:pt x="1751309" y="712922"/>
                </a:cubicBezTo>
                <a:cubicBezTo>
                  <a:pt x="1745357" y="677210"/>
                  <a:pt x="1739388" y="611589"/>
                  <a:pt x="1720312" y="573437"/>
                </a:cubicBezTo>
                <a:cubicBezTo>
                  <a:pt x="1711982" y="556777"/>
                  <a:pt x="1703334" y="539208"/>
                  <a:pt x="1689316" y="526942"/>
                </a:cubicBezTo>
                <a:cubicBezTo>
                  <a:pt x="1661280" y="502411"/>
                  <a:pt x="1627323" y="485613"/>
                  <a:pt x="1596326" y="464949"/>
                </a:cubicBezTo>
                <a:lnTo>
                  <a:pt x="1549831" y="433952"/>
                </a:lnTo>
                <a:cubicBezTo>
                  <a:pt x="1519353" y="388236"/>
                  <a:pt x="1517088" y="378252"/>
                  <a:pt x="1472339" y="340962"/>
                </a:cubicBezTo>
                <a:cubicBezTo>
                  <a:pt x="1458030" y="329038"/>
                  <a:pt x="1441342" y="320298"/>
                  <a:pt x="1425844" y="309966"/>
                </a:cubicBezTo>
                <a:cubicBezTo>
                  <a:pt x="1415512" y="294468"/>
                  <a:pt x="1402413" y="280492"/>
                  <a:pt x="1394848" y="263471"/>
                </a:cubicBezTo>
                <a:cubicBezTo>
                  <a:pt x="1345881" y="153294"/>
                  <a:pt x="1363851" y="139283"/>
                  <a:pt x="1363851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153735" y="2063868"/>
            <a:ext cx="1935095" cy="23598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414938" y="2277260"/>
            <a:ext cx="1132738" cy="66076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4025587" y="2824545"/>
            <a:ext cx="1955720" cy="532447"/>
          </a:xfrm>
          <a:custGeom>
            <a:avLst/>
            <a:gdLst>
              <a:gd name="connsiteX0" fmla="*/ 0 w 2960176"/>
              <a:gd name="connsiteY0" fmla="*/ 697423 h 805911"/>
              <a:gd name="connsiteX1" fmla="*/ 46494 w 2960176"/>
              <a:gd name="connsiteY1" fmla="*/ 650928 h 805911"/>
              <a:gd name="connsiteX2" fmla="*/ 77491 w 2960176"/>
              <a:gd name="connsiteY2" fmla="*/ 604433 h 805911"/>
              <a:gd name="connsiteX3" fmla="*/ 201477 w 2960176"/>
              <a:gd name="connsiteY3" fmla="*/ 557939 h 805911"/>
              <a:gd name="connsiteX4" fmla="*/ 340962 w 2960176"/>
              <a:gd name="connsiteY4" fmla="*/ 526942 h 805911"/>
              <a:gd name="connsiteX5" fmla="*/ 929898 w 2960176"/>
              <a:gd name="connsiteY5" fmla="*/ 542440 h 805911"/>
              <a:gd name="connsiteX6" fmla="*/ 1100379 w 2960176"/>
              <a:gd name="connsiteY6" fmla="*/ 588935 h 805911"/>
              <a:gd name="connsiteX7" fmla="*/ 1146874 w 2960176"/>
              <a:gd name="connsiteY7" fmla="*/ 604433 h 805911"/>
              <a:gd name="connsiteX8" fmla="*/ 1193369 w 2960176"/>
              <a:gd name="connsiteY8" fmla="*/ 635430 h 805911"/>
              <a:gd name="connsiteX9" fmla="*/ 1301857 w 2960176"/>
              <a:gd name="connsiteY9" fmla="*/ 666427 h 805911"/>
              <a:gd name="connsiteX10" fmla="*/ 1348352 w 2960176"/>
              <a:gd name="connsiteY10" fmla="*/ 681925 h 805911"/>
              <a:gd name="connsiteX11" fmla="*/ 1394847 w 2960176"/>
              <a:gd name="connsiteY11" fmla="*/ 712922 h 805911"/>
              <a:gd name="connsiteX12" fmla="*/ 1456840 w 2960176"/>
              <a:gd name="connsiteY12" fmla="*/ 728420 h 805911"/>
              <a:gd name="connsiteX13" fmla="*/ 1549830 w 2960176"/>
              <a:gd name="connsiteY13" fmla="*/ 759417 h 805911"/>
              <a:gd name="connsiteX14" fmla="*/ 1596325 w 2960176"/>
              <a:gd name="connsiteY14" fmla="*/ 774915 h 805911"/>
              <a:gd name="connsiteX15" fmla="*/ 1642820 w 2960176"/>
              <a:gd name="connsiteY15" fmla="*/ 790413 h 805911"/>
              <a:gd name="connsiteX16" fmla="*/ 1689315 w 2960176"/>
              <a:gd name="connsiteY16" fmla="*/ 805911 h 805911"/>
              <a:gd name="connsiteX17" fmla="*/ 2278250 w 2960176"/>
              <a:gd name="connsiteY17" fmla="*/ 790413 h 805911"/>
              <a:gd name="connsiteX18" fmla="*/ 2371240 w 2960176"/>
              <a:gd name="connsiteY18" fmla="*/ 759417 h 805911"/>
              <a:gd name="connsiteX19" fmla="*/ 2417735 w 2960176"/>
              <a:gd name="connsiteY19" fmla="*/ 743918 h 805911"/>
              <a:gd name="connsiteX20" fmla="*/ 2510725 w 2960176"/>
              <a:gd name="connsiteY20" fmla="*/ 681925 h 805911"/>
              <a:gd name="connsiteX21" fmla="*/ 2557220 w 2960176"/>
              <a:gd name="connsiteY21" fmla="*/ 666427 h 805911"/>
              <a:gd name="connsiteX22" fmla="*/ 2603715 w 2960176"/>
              <a:gd name="connsiteY22" fmla="*/ 635430 h 805911"/>
              <a:gd name="connsiteX23" fmla="*/ 2712203 w 2960176"/>
              <a:gd name="connsiteY23" fmla="*/ 495945 h 805911"/>
              <a:gd name="connsiteX24" fmla="*/ 2774196 w 2960176"/>
              <a:gd name="connsiteY24" fmla="*/ 402956 h 805911"/>
              <a:gd name="connsiteX25" fmla="*/ 2805193 w 2960176"/>
              <a:gd name="connsiteY25" fmla="*/ 356461 h 805911"/>
              <a:gd name="connsiteX26" fmla="*/ 2867186 w 2960176"/>
              <a:gd name="connsiteY26" fmla="*/ 247972 h 805911"/>
              <a:gd name="connsiteX27" fmla="*/ 2898183 w 2960176"/>
              <a:gd name="connsiteY27" fmla="*/ 154983 h 805911"/>
              <a:gd name="connsiteX28" fmla="*/ 2929179 w 2960176"/>
              <a:gd name="connsiteY28" fmla="*/ 108488 h 805911"/>
              <a:gd name="connsiteX29" fmla="*/ 2944677 w 2960176"/>
              <a:gd name="connsiteY29" fmla="*/ 61993 h 805911"/>
              <a:gd name="connsiteX30" fmla="*/ 2960176 w 2960176"/>
              <a:gd name="connsiteY30" fmla="*/ 0 h 80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60176" h="805911">
                <a:moveTo>
                  <a:pt x="0" y="697423"/>
                </a:moveTo>
                <a:cubicBezTo>
                  <a:pt x="15498" y="681925"/>
                  <a:pt x="32463" y="667766"/>
                  <a:pt x="46494" y="650928"/>
                </a:cubicBezTo>
                <a:cubicBezTo>
                  <a:pt x="58418" y="636618"/>
                  <a:pt x="63181" y="616357"/>
                  <a:pt x="77491" y="604433"/>
                </a:cubicBezTo>
                <a:cubicBezTo>
                  <a:pt x="110168" y="577202"/>
                  <a:pt x="161663" y="566787"/>
                  <a:pt x="201477" y="557939"/>
                </a:cubicBezTo>
                <a:cubicBezTo>
                  <a:pt x="378558" y="518587"/>
                  <a:pt x="189775" y="564738"/>
                  <a:pt x="340962" y="526942"/>
                </a:cubicBezTo>
                <a:cubicBezTo>
                  <a:pt x="537274" y="532108"/>
                  <a:pt x="733730" y="533316"/>
                  <a:pt x="929898" y="542440"/>
                </a:cubicBezTo>
                <a:cubicBezTo>
                  <a:pt x="980809" y="544808"/>
                  <a:pt x="1055106" y="573844"/>
                  <a:pt x="1100379" y="588935"/>
                </a:cubicBezTo>
                <a:lnTo>
                  <a:pt x="1146874" y="604433"/>
                </a:lnTo>
                <a:cubicBezTo>
                  <a:pt x="1162372" y="614765"/>
                  <a:pt x="1176709" y="627100"/>
                  <a:pt x="1193369" y="635430"/>
                </a:cubicBezTo>
                <a:cubicBezTo>
                  <a:pt x="1218137" y="647814"/>
                  <a:pt x="1278691" y="659808"/>
                  <a:pt x="1301857" y="666427"/>
                </a:cubicBezTo>
                <a:cubicBezTo>
                  <a:pt x="1317565" y="670915"/>
                  <a:pt x="1332854" y="676759"/>
                  <a:pt x="1348352" y="681925"/>
                </a:cubicBezTo>
                <a:cubicBezTo>
                  <a:pt x="1363850" y="692257"/>
                  <a:pt x="1377726" y="705585"/>
                  <a:pt x="1394847" y="712922"/>
                </a:cubicBezTo>
                <a:cubicBezTo>
                  <a:pt x="1414425" y="721313"/>
                  <a:pt x="1436438" y="722299"/>
                  <a:pt x="1456840" y="728420"/>
                </a:cubicBezTo>
                <a:cubicBezTo>
                  <a:pt x="1488135" y="737809"/>
                  <a:pt x="1518833" y="749085"/>
                  <a:pt x="1549830" y="759417"/>
                </a:cubicBezTo>
                <a:lnTo>
                  <a:pt x="1596325" y="774915"/>
                </a:lnTo>
                <a:lnTo>
                  <a:pt x="1642820" y="790413"/>
                </a:lnTo>
                <a:lnTo>
                  <a:pt x="1689315" y="805911"/>
                </a:lnTo>
                <a:cubicBezTo>
                  <a:pt x="1885627" y="800745"/>
                  <a:pt x="2082325" y="803771"/>
                  <a:pt x="2278250" y="790413"/>
                </a:cubicBezTo>
                <a:cubicBezTo>
                  <a:pt x="2310848" y="788190"/>
                  <a:pt x="2340243" y="769749"/>
                  <a:pt x="2371240" y="759417"/>
                </a:cubicBezTo>
                <a:cubicBezTo>
                  <a:pt x="2386738" y="754251"/>
                  <a:pt x="2404142" y="752980"/>
                  <a:pt x="2417735" y="743918"/>
                </a:cubicBezTo>
                <a:cubicBezTo>
                  <a:pt x="2448732" y="723254"/>
                  <a:pt x="2475383" y="693705"/>
                  <a:pt x="2510725" y="681925"/>
                </a:cubicBezTo>
                <a:lnTo>
                  <a:pt x="2557220" y="666427"/>
                </a:lnTo>
                <a:cubicBezTo>
                  <a:pt x="2572718" y="656095"/>
                  <a:pt x="2589406" y="647355"/>
                  <a:pt x="2603715" y="635430"/>
                </a:cubicBezTo>
                <a:cubicBezTo>
                  <a:pt x="2658344" y="589906"/>
                  <a:pt x="2669001" y="560749"/>
                  <a:pt x="2712203" y="495945"/>
                </a:cubicBezTo>
                <a:lnTo>
                  <a:pt x="2774196" y="402956"/>
                </a:lnTo>
                <a:cubicBezTo>
                  <a:pt x="2784528" y="387458"/>
                  <a:pt x="2796863" y="373121"/>
                  <a:pt x="2805193" y="356461"/>
                </a:cubicBezTo>
                <a:cubicBezTo>
                  <a:pt x="2844519" y="277807"/>
                  <a:pt x="2823373" y="313690"/>
                  <a:pt x="2867186" y="247972"/>
                </a:cubicBezTo>
                <a:cubicBezTo>
                  <a:pt x="2877518" y="216976"/>
                  <a:pt x="2880060" y="182169"/>
                  <a:pt x="2898183" y="154983"/>
                </a:cubicBezTo>
                <a:cubicBezTo>
                  <a:pt x="2908515" y="139485"/>
                  <a:pt x="2920849" y="125148"/>
                  <a:pt x="2929179" y="108488"/>
                </a:cubicBezTo>
                <a:cubicBezTo>
                  <a:pt x="2936485" y="93876"/>
                  <a:pt x="2940189" y="77701"/>
                  <a:pt x="2944677" y="61993"/>
                </a:cubicBezTo>
                <a:cubicBezTo>
                  <a:pt x="2950529" y="41512"/>
                  <a:pt x="2960176" y="0"/>
                  <a:pt x="2960176" y="0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08304" y="11663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11663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10. Прямая и кривая линии. Луч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202" y="479574"/>
            <a:ext cx="8821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Какие названия ты мог бы придумать для линий на рисунке.</a:t>
            </a: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4077072"/>
            <a:ext cx="3614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Это – прямые линии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90486" y="4263479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Это – кривые  линии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677715" y="4876173"/>
            <a:ext cx="1558182" cy="1551"/>
          </a:xfrm>
          <a:prstGeom prst="line">
            <a:avLst/>
          </a:prstGeom>
          <a:ln w="57150">
            <a:solidFill>
              <a:srgbClr val="F129C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71600" y="4876173"/>
            <a:ext cx="2088232" cy="92909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917505" y="5805264"/>
            <a:ext cx="1466326" cy="1550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283968" y="4077072"/>
            <a:ext cx="0" cy="2448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0283">
            <a:off x="7578082" y="4885392"/>
            <a:ext cx="633977" cy="75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76" y="4725144"/>
            <a:ext cx="1499000" cy="61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0015">
            <a:off x="6390001" y="5332314"/>
            <a:ext cx="798904" cy="102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677715" y="1484784"/>
            <a:ext cx="5054525" cy="2592288"/>
          </a:xfrm>
          <a:prstGeom prst="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29063" y="3186113"/>
          <a:ext cx="1285875" cy="485775"/>
        </p:xfrm>
        <a:graphic>
          <a:graphicData uri="http://schemas.openxmlformats.org/presentationml/2006/ole">
            <p:oleObj spid="_x0000_s2050" name="Пакет" r:id="rId6" imgW="1285920" imgH="48564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892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308304" y="11663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11663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10. Прямая и кривая линии. Луч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99992" y="1237756"/>
            <a:ext cx="0" cy="244827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0015">
            <a:off x="6124297" y="1751328"/>
            <a:ext cx="798904" cy="102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924013" y="2215222"/>
            <a:ext cx="1466326" cy="1550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386877" y="2060848"/>
            <a:ext cx="1466326" cy="1550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01672" y="2367803"/>
            <a:ext cx="733163" cy="775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Арка 36"/>
          <p:cNvSpPr/>
          <p:nvPr/>
        </p:nvSpPr>
        <p:spPr>
          <a:xfrm rot="13456162">
            <a:off x="6916588" y="2182897"/>
            <a:ext cx="656960" cy="892144"/>
          </a:xfrm>
          <a:prstGeom prst="blockArc">
            <a:avLst>
              <a:gd name="adj1" fmla="val 7431283"/>
              <a:gd name="adj2" fmla="val 20268959"/>
              <a:gd name="adj3" fmla="val 0"/>
            </a:avLst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Арка 37"/>
          <p:cNvSpPr/>
          <p:nvPr/>
        </p:nvSpPr>
        <p:spPr>
          <a:xfrm rot="8662668">
            <a:off x="5804436" y="1080229"/>
            <a:ext cx="656960" cy="981359"/>
          </a:xfrm>
          <a:prstGeom prst="blockArc">
            <a:avLst>
              <a:gd name="adj1" fmla="val 10915311"/>
              <a:gd name="adj2" fmla="val 17477762"/>
              <a:gd name="adj3" fmla="val 0"/>
            </a:avLst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672" y="548680"/>
            <a:ext cx="8942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прямых и кривых линий нет концов. Их можно продолжить.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9512" y="3717032"/>
            <a:ext cx="8942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Прямую линию мы проводим по линейке.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69" y="5085184"/>
            <a:ext cx="5808239" cy="72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1657176" y="5085184"/>
            <a:ext cx="42829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2743" y="3255367"/>
            <a:ext cx="361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– прямая линия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4088" y="3255367"/>
            <a:ext cx="356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– кривая  линия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584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17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6642100" cy="1371600"/>
          </a:xfrm>
        </p:spPr>
        <p:txBody>
          <a:bodyPr/>
          <a:lstStyle/>
          <a:p>
            <a:pPr eaLnBrk="1" hangingPunct="1">
              <a:buNone/>
            </a:pPr>
            <a:r>
              <a:rPr lang="ru-RU" sz="3600" dirty="0" smtClean="0">
                <a:solidFill>
                  <a:srgbClr val="000066"/>
                </a:solidFill>
              </a:rPr>
              <a:t> </a:t>
            </a:r>
            <a:endParaRPr lang="ru-RU" sz="3600" dirty="0" smtClean="0">
              <a:solidFill>
                <a:srgbClr val="000066"/>
              </a:solidFill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1066800" y="4267200"/>
            <a:ext cx="1905000" cy="1524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4191000" y="4038600"/>
            <a:ext cx="457200" cy="19812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6019800" y="3505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>
            <a:off x="6019800" y="2743200"/>
            <a:ext cx="990600" cy="14478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1371600" y="2819400"/>
            <a:ext cx="2209800" cy="812800"/>
          </a:xfrm>
          <a:custGeom>
            <a:avLst/>
            <a:gdLst>
              <a:gd name="T0" fmla="*/ 0 w 1392"/>
              <a:gd name="T1" fmla="*/ 381000 h 512"/>
              <a:gd name="T2" fmla="*/ 1066800 w 1392"/>
              <a:gd name="T3" fmla="*/ 762000 h 512"/>
              <a:gd name="T4" fmla="*/ 1447800 w 1392"/>
              <a:gd name="T5" fmla="*/ 76200 h 512"/>
              <a:gd name="T6" fmla="*/ 2057400 w 1392"/>
              <a:gd name="T7" fmla="*/ 304800 h 512"/>
              <a:gd name="T8" fmla="*/ 2209800 w 1392"/>
              <a:gd name="T9" fmla="*/ 381000 h 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512">
                <a:moveTo>
                  <a:pt x="0" y="240"/>
                </a:moveTo>
                <a:cubicBezTo>
                  <a:pt x="260" y="376"/>
                  <a:pt x="520" y="512"/>
                  <a:pt x="672" y="480"/>
                </a:cubicBezTo>
                <a:cubicBezTo>
                  <a:pt x="824" y="448"/>
                  <a:pt x="808" y="96"/>
                  <a:pt x="912" y="48"/>
                </a:cubicBezTo>
                <a:cubicBezTo>
                  <a:pt x="1016" y="0"/>
                  <a:pt x="1216" y="160"/>
                  <a:pt x="1296" y="192"/>
                </a:cubicBezTo>
                <a:cubicBezTo>
                  <a:pt x="1376" y="224"/>
                  <a:pt x="1376" y="232"/>
                  <a:pt x="1392" y="240"/>
                </a:cubicBezTo>
              </a:path>
            </a:pathLst>
          </a:custGeom>
          <a:noFill/>
          <a:ln w="38100" cmpd="sng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8" name="Freeform 10"/>
          <p:cNvSpPr>
            <a:spLocks/>
          </p:cNvSpPr>
          <p:nvPr/>
        </p:nvSpPr>
        <p:spPr bwMode="auto">
          <a:xfrm>
            <a:off x="4343400" y="2133600"/>
            <a:ext cx="1651000" cy="1816100"/>
          </a:xfrm>
          <a:custGeom>
            <a:avLst/>
            <a:gdLst>
              <a:gd name="T0" fmla="*/ 0 w 1040"/>
              <a:gd name="T1" fmla="*/ 1028700 h 1144"/>
              <a:gd name="T2" fmla="*/ 838200 w 1040"/>
              <a:gd name="T3" fmla="*/ 114300 h 1144"/>
              <a:gd name="T4" fmla="*/ 685800 w 1040"/>
              <a:gd name="T5" fmla="*/ 1714500 h 1144"/>
              <a:gd name="T6" fmla="*/ 1524000 w 1040"/>
              <a:gd name="T7" fmla="*/ 723900 h 1144"/>
              <a:gd name="T8" fmla="*/ 1447800 w 1040"/>
              <a:gd name="T9" fmla="*/ 723900 h 1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1144">
                <a:moveTo>
                  <a:pt x="0" y="648"/>
                </a:moveTo>
                <a:cubicBezTo>
                  <a:pt x="228" y="324"/>
                  <a:pt x="456" y="0"/>
                  <a:pt x="528" y="72"/>
                </a:cubicBezTo>
                <a:cubicBezTo>
                  <a:pt x="600" y="144"/>
                  <a:pt x="360" y="1016"/>
                  <a:pt x="432" y="1080"/>
                </a:cubicBezTo>
                <a:cubicBezTo>
                  <a:pt x="504" y="1144"/>
                  <a:pt x="880" y="560"/>
                  <a:pt x="960" y="456"/>
                </a:cubicBezTo>
                <a:cubicBezTo>
                  <a:pt x="1040" y="352"/>
                  <a:pt x="976" y="404"/>
                  <a:pt x="912" y="456"/>
                </a:cubicBezTo>
              </a:path>
            </a:pathLst>
          </a:custGeom>
          <a:noFill/>
          <a:ln w="38100" cmpd="sng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9" name="Freeform 11"/>
          <p:cNvSpPr>
            <a:spLocks/>
          </p:cNvSpPr>
          <p:nvPr/>
        </p:nvSpPr>
        <p:spPr bwMode="auto">
          <a:xfrm>
            <a:off x="6324600" y="3657600"/>
            <a:ext cx="1663700" cy="2006600"/>
          </a:xfrm>
          <a:custGeom>
            <a:avLst/>
            <a:gdLst>
              <a:gd name="T0" fmla="*/ 0 w 1048"/>
              <a:gd name="T1" fmla="*/ 1181100 h 1264"/>
              <a:gd name="T2" fmla="*/ 152400 w 1048"/>
              <a:gd name="T3" fmla="*/ 1562100 h 1264"/>
              <a:gd name="T4" fmla="*/ 685800 w 1048"/>
              <a:gd name="T5" fmla="*/ 1790700 h 1264"/>
              <a:gd name="T6" fmla="*/ 1524000 w 1048"/>
              <a:gd name="T7" fmla="*/ 266700 h 1264"/>
              <a:gd name="T8" fmla="*/ 1524000 w 1048"/>
              <a:gd name="T9" fmla="*/ 190500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8" h="1264">
                <a:moveTo>
                  <a:pt x="0" y="744"/>
                </a:moveTo>
                <a:cubicBezTo>
                  <a:pt x="12" y="832"/>
                  <a:pt x="24" y="920"/>
                  <a:pt x="96" y="984"/>
                </a:cubicBezTo>
                <a:cubicBezTo>
                  <a:pt x="168" y="1048"/>
                  <a:pt x="288" y="1264"/>
                  <a:pt x="432" y="1128"/>
                </a:cubicBezTo>
                <a:cubicBezTo>
                  <a:pt x="576" y="992"/>
                  <a:pt x="872" y="336"/>
                  <a:pt x="960" y="168"/>
                </a:cubicBezTo>
                <a:cubicBezTo>
                  <a:pt x="1048" y="0"/>
                  <a:pt x="1004" y="60"/>
                  <a:pt x="960" y="120"/>
                </a:cubicBezTo>
              </a:path>
            </a:pathLst>
          </a:custGeom>
          <a:noFill/>
          <a:ln w="38100" cmpd="sng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 animBg="1"/>
      <p:bldP spid="27653" grpId="0" animBg="1"/>
      <p:bldP spid="27655" grpId="0" animBg="1"/>
      <p:bldP spid="27655" grpId="1" animBg="1"/>
      <p:bldP spid="27657" grpId="0" animBg="1"/>
      <p:bldP spid="27658" grpId="0" animBg="1"/>
      <p:bldP spid="276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5422900" cy="6096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tx2"/>
                </a:solidFill>
              </a:rPr>
              <a:t>Проверь себя</a:t>
            </a: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990600" y="1752600"/>
            <a:ext cx="1905000" cy="1524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1676400" y="2362200"/>
            <a:ext cx="457200" cy="19812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6019800" y="3505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2743200" y="1981200"/>
            <a:ext cx="990600" cy="14478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>
            <a:off x="5867400" y="1524000"/>
            <a:ext cx="2209800" cy="812800"/>
          </a:xfrm>
          <a:custGeom>
            <a:avLst/>
            <a:gdLst>
              <a:gd name="T0" fmla="*/ 0 w 1392"/>
              <a:gd name="T1" fmla="*/ 381000 h 512"/>
              <a:gd name="T2" fmla="*/ 1066800 w 1392"/>
              <a:gd name="T3" fmla="*/ 762000 h 512"/>
              <a:gd name="T4" fmla="*/ 1447800 w 1392"/>
              <a:gd name="T5" fmla="*/ 76200 h 512"/>
              <a:gd name="T6" fmla="*/ 2057400 w 1392"/>
              <a:gd name="T7" fmla="*/ 304800 h 512"/>
              <a:gd name="T8" fmla="*/ 2209800 w 1392"/>
              <a:gd name="T9" fmla="*/ 381000 h 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512">
                <a:moveTo>
                  <a:pt x="0" y="240"/>
                </a:moveTo>
                <a:cubicBezTo>
                  <a:pt x="260" y="376"/>
                  <a:pt x="520" y="512"/>
                  <a:pt x="672" y="480"/>
                </a:cubicBezTo>
                <a:cubicBezTo>
                  <a:pt x="824" y="448"/>
                  <a:pt x="808" y="96"/>
                  <a:pt x="912" y="48"/>
                </a:cubicBezTo>
                <a:cubicBezTo>
                  <a:pt x="1016" y="0"/>
                  <a:pt x="1216" y="160"/>
                  <a:pt x="1296" y="192"/>
                </a:cubicBezTo>
                <a:cubicBezTo>
                  <a:pt x="1376" y="224"/>
                  <a:pt x="1376" y="232"/>
                  <a:pt x="1392" y="240"/>
                </a:cubicBezTo>
              </a:path>
            </a:pathLst>
          </a:custGeom>
          <a:noFill/>
          <a:ln w="38100" cmpd="sng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>
            <a:off x="5181600" y="2362200"/>
            <a:ext cx="1651000" cy="1816100"/>
          </a:xfrm>
          <a:custGeom>
            <a:avLst/>
            <a:gdLst>
              <a:gd name="T0" fmla="*/ 0 w 1040"/>
              <a:gd name="T1" fmla="*/ 1028700 h 1144"/>
              <a:gd name="T2" fmla="*/ 838200 w 1040"/>
              <a:gd name="T3" fmla="*/ 114300 h 1144"/>
              <a:gd name="T4" fmla="*/ 685800 w 1040"/>
              <a:gd name="T5" fmla="*/ 1714500 h 1144"/>
              <a:gd name="T6" fmla="*/ 1524000 w 1040"/>
              <a:gd name="T7" fmla="*/ 723900 h 1144"/>
              <a:gd name="T8" fmla="*/ 1447800 w 1040"/>
              <a:gd name="T9" fmla="*/ 723900 h 1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0" h="1144">
                <a:moveTo>
                  <a:pt x="0" y="648"/>
                </a:moveTo>
                <a:cubicBezTo>
                  <a:pt x="228" y="324"/>
                  <a:pt x="456" y="0"/>
                  <a:pt x="528" y="72"/>
                </a:cubicBezTo>
                <a:cubicBezTo>
                  <a:pt x="600" y="144"/>
                  <a:pt x="360" y="1016"/>
                  <a:pt x="432" y="1080"/>
                </a:cubicBezTo>
                <a:cubicBezTo>
                  <a:pt x="504" y="1144"/>
                  <a:pt x="880" y="560"/>
                  <a:pt x="960" y="456"/>
                </a:cubicBezTo>
                <a:cubicBezTo>
                  <a:pt x="1040" y="352"/>
                  <a:pt x="976" y="404"/>
                  <a:pt x="912" y="456"/>
                </a:cubicBezTo>
              </a:path>
            </a:pathLst>
          </a:custGeom>
          <a:noFill/>
          <a:ln w="38100" cmpd="sng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1" name="Freeform 9"/>
          <p:cNvSpPr>
            <a:spLocks/>
          </p:cNvSpPr>
          <p:nvPr/>
        </p:nvSpPr>
        <p:spPr bwMode="auto">
          <a:xfrm>
            <a:off x="6934200" y="2514600"/>
            <a:ext cx="1663700" cy="2006600"/>
          </a:xfrm>
          <a:custGeom>
            <a:avLst/>
            <a:gdLst>
              <a:gd name="T0" fmla="*/ 0 w 1048"/>
              <a:gd name="T1" fmla="*/ 1181100 h 1264"/>
              <a:gd name="T2" fmla="*/ 152400 w 1048"/>
              <a:gd name="T3" fmla="*/ 1562100 h 1264"/>
              <a:gd name="T4" fmla="*/ 685800 w 1048"/>
              <a:gd name="T5" fmla="*/ 1790700 h 1264"/>
              <a:gd name="T6" fmla="*/ 1524000 w 1048"/>
              <a:gd name="T7" fmla="*/ 266700 h 1264"/>
              <a:gd name="T8" fmla="*/ 1524000 w 1048"/>
              <a:gd name="T9" fmla="*/ 190500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8" h="1264">
                <a:moveTo>
                  <a:pt x="0" y="744"/>
                </a:moveTo>
                <a:cubicBezTo>
                  <a:pt x="12" y="832"/>
                  <a:pt x="24" y="920"/>
                  <a:pt x="96" y="984"/>
                </a:cubicBezTo>
                <a:cubicBezTo>
                  <a:pt x="168" y="1048"/>
                  <a:pt x="288" y="1264"/>
                  <a:pt x="432" y="1128"/>
                </a:cubicBezTo>
                <a:cubicBezTo>
                  <a:pt x="576" y="992"/>
                  <a:pt x="872" y="336"/>
                  <a:pt x="960" y="168"/>
                </a:cubicBezTo>
                <a:cubicBezTo>
                  <a:pt x="1048" y="0"/>
                  <a:pt x="1004" y="60"/>
                  <a:pt x="960" y="120"/>
                </a:cubicBezTo>
              </a:path>
            </a:pathLst>
          </a:custGeom>
          <a:noFill/>
          <a:ln w="38100" cmpd="sng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495800" y="1447800"/>
            <a:ext cx="76200" cy="457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762000" y="44958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0066"/>
                </a:solidFill>
              </a:rPr>
              <a:t>Прямые линии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5181600" y="5029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0066"/>
                </a:solidFill>
              </a:rPr>
              <a:t>Кривые линии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animBg="1"/>
      <p:bldP spid="38916" grpId="0" animBg="1"/>
      <p:bldP spid="38918" grpId="0" animBg="1"/>
      <p:bldP spid="38919" grpId="0" animBg="1"/>
      <p:bldP spid="38920" grpId="0" animBg="1"/>
      <p:bldP spid="38921" grpId="0" animBg="1"/>
      <p:bldP spid="38923" grpId="0"/>
      <p:bldP spid="389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143000" y="533400"/>
            <a:ext cx="69500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>
                <a:solidFill>
                  <a:srgbClr val="000066"/>
                </a:solidFill>
              </a:rPr>
              <a:t>Сколько прямых линий можно провести через одну точку?</a:t>
            </a: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1524000" y="32004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219200" y="3429000"/>
            <a:ext cx="6858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chemeClr val="hlink"/>
                </a:solidFill>
              </a:rPr>
              <a:t>Сколько прямых линий можно провести через две точки?</a:t>
            </a: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4114800" y="2743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folHlink"/>
              </a:solidFill>
            </a:endParaRP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510540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folHlink"/>
              </a:solidFill>
            </a:endParaRP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3962400" y="6096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1" grpId="0"/>
      <p:bldP spid="28682" grpId="0" animBg="1"/>
      <p:bldP spid="28684" grpId="0" animBg="1"/>
      <p:bldP spid="286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5803900" cy="6858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tx2"/>
                </a:solidFill>
              </a:rPr>
              <a:t>Проверь себя</a:t>
            </a:r>
          </a:p>
        </p:txBody>
      </p:sp>
      <p:sp>
        <p:nvSpPr>
          <p:cNvPr id="39940" name="Rectangle 4"/>
          <p:cNvSpPr>
            <a:spLocks noChangeArrowheads="1"/>
          </p:cNvSpPr>
          <p:nvPr>
            <p:ph type="body" idx="4294967295"/>
          </p:nvPr>
        </p:nvSpPr>
        <p:spPr>
          <a:xfrm>
            <a:off x="2667000" y="2971800"/>
            <a:ext cx="228600" cy="228600"/>
          </a:xfrm>
          <a:prstGeom prst="ellipse">
            <a:avLst/>
          </a:prstGeom>
          <a:solidFill>
            <a:schemeClr val="accent1"/>
          </a:solidFill>
          <a:ln>
            <a:solidFill>
              <a:srgbClr val="000066"/>
            </a:solidFill>
            <a:rou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1143000" y="1600200"/>
            <a:ext cx="2819400" cy="25146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H="1">
            <a:off x="1447800" y="2438400"/>
            <a:ext cx="2286000" cy="1447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2438400" y="1524000"/>
            <a:ext cx="533400" cy="3733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914400" y="3048000"/>
            <a:ext cx="3200400" cy="76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55626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folHlink"/>
              </a:solidFill>
            </a:endParaRPr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6553200" y="2971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folHlink"/>
              </a:solidFill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V="1">
            <a:off x="4876800" y="2362200"/>
            <a:ext cx="2514600" cy="2590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1828800" y="5257800"/>
            <a:ext cx="1600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folHlink"/>
                </a:solidFill>
              </a:rPr>
              <a:t>много</a:t>
            </a:r>
            <a:r>
              <a:rPr lang="ru-RU" sz="2800"/>
              <a:t> </a:t>
            </a:r>
            <a:r>
              <a:rPr lang="ru-RU" sz="2800">
                <a:solidFill>
                  <a:schemeClr val="folHlink"/>
                </a:solidFill>
              </a:rPr>
              <a:t>линий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6019800" y="5029200"/>
            <a:ext cx="1905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folHlink"/>
                </a:solidFill>
              </a:rPr>
              <a:t>одна линия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0" grpId="0" build="p" animBg="1"/>
      <p:bldP spid="39941" grpId="0" animBg="1"/>
      <p:bldP spid="39942" grpId="0" animBg="1"/>
      <p:bldP spid="39943" grpId="0" animBg="1"/>
      <p:bldP spid="39944" grpId="0" animBg="1"/>
      <p:bldP spid="39945" grpId="0" animBg="1"/>
      <p:bldP spid="39946" grpId="0" animBg="1"/>
      <p:bldP spid="39948" grpId="0" animBg="1"/>
      <p:bldP spid="39949" grpId="0"/>
      <p:bldP spid="399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5536" y="2780928"/>
            <a:ext cx="1800200" cy="72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95736" y="2586970"/>
            <a:ext cx="792088" cy="11051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B050"/>
                </a:solidFill>
                <a:latin typeface="Arial Black" pitchFamily="34" charset="0"/>
              </a:rPr>
              <a:t>+</a:t>
            </a:r>
            <a:endParaRPr lang="ru-RU" sz="6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2676444"/>
            <a:ext cx="648072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Arial Black" pitchFamily="34" charset="0"/>
              </a:rPr>
              <a:t>=</a:t>
            </a:r>
            <a:endParaRPr lang="ru-RU" sz="60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60678" y="2763496"/>
            <a:ext cx="2952328" cy="72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87824" y="2780928"/>
            <a:ext cx="1800200" cy="72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есяц 13"/>
          <p:cNvSpPr/>
          <p:nvPr/>
        </p:nvSpPr>
        <p:spPr>
          <a:xfrm rot="5400000" flipH="1">
            <a:off x="1256773" y="2461222"/>
            <a:ext cx="77726" cy="546310"/>
          </a:xfrm>
          <a:prstGeom prst="moon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Месяц 14"/>
          <p:cNvSpPr/>
          <p:nvPr/>
        </p:nvSpPr>
        <p:spPr>
          <a:xfrm rot="5400000" flipH="1">
            <a:off x="6809137" y="2455531"/>
            <a:ext cx="104484" cy="546310"/>
          </a:xfrm>
          <a:prstGeom prst="moon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Месяц 15"/>
          <p:cNvSpPr/>
          <p:nvPr/>
        </p:nvSpPr>
        <p:spPr>
          <a:xfrm rot="5400000" flipH="1">
            <a:off x="3835682" y="2455531"/>
            <a:ext cx="104484" cy="546310"/>
          </a:xfrm>
          <a:prstGeom prst="moon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68791" y="2935791"/>
            <a:ext cx="410921" cy="3995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067944" y="2935791"/>
            <a:ext cx="504056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88428" y="1667623"/>
            <a:ext cx="2098086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  <a:latin typeface="Arial Black" pitchFamily="34" charset="0"/>
              </a:rPr>
              <a:t>1 СЛАГАЕМОЕ</a:t>
            </a:r>
            <a:endParaRPr lang="ru-RU" b="1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5966" y="621453"/>
            <a:ext cx="1872208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Arial Black" pitchFamily="34" charset="0"/>
              </a:rPr>
              <a:t>ЧАСТЬ</a:t>
            </a:r>
            <a:endParaRPr lang="ru-RU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52120" y="4257085"/>
            <a:ext cx="2880323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Arial Black" pitchFamily="34" charset="0"/>
              </a:rPr>
              <a:t>СУММА (результат)</a:t>
            </a:r>
            <a:endParaRPr lang="ru-RU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1189" y="4263546"/>
            <a:ext cx="4475275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Arial Black" pitchFamily="34" charset="0"/>
              </a:rPr>
              <a:t>СУММА (выражение) </a:t>
            </a:r>
            <a:endParaRPr lang="ru-RU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61303" y="1658179"/>
            <a:ext cx="1872208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Arial Black" pitchFamily="34" charset="0"/>
              </a:rPr>
              <a:t>СУММА</a:t>
            </a:r>
            <a:endParaRPr lang="ru-RU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69230" y="633805"/>
            <a:ext cx="1872208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Arial Black" pitchFamily="34" charset="0"/>
              </a:rPr>
              <a:t>ЦЕЛОЕ</a:t>
            </a:r>
            <a:endParaRPr lang="ru-RU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20408" y="633805"/>
            <a:ext cx="1872208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Arial Black" pitchFamily="34" charset="0"/>
              </a:rPr>
              <a:t>ЧАСТЬ</a:t>
            </a:r>
            <a:endParaRPr lang="ru-RU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07469" y="1675801"/>
            <a:ext cx="2098086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Arial Black" pitchFamily="34" charset="0"/>
              </a:rPr>
              <a:t>2</a:t>
            </a:r>
            <a:r>
              <a:rPr lang="ru-RU" b="1" dirty="0" smtClean="0">
                <a:solidFill>
                  <a:sysClr val="windowText" lastClr="000000"/>
                </a:solidFill>
                <a:latin typeface="Arial Black" pitchFamily="34" charset="0"/>
              </a:rPr>
              <a:t> СЛАГАЕМОЕ</a:t>
            </a:r>
            <a:endParaRPr lang="ru-RU" b="1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8" name="Левая фигурная скобка 37"/>
          <p:cNvSpPr/>
          <p:nvPr/>
        </p:nvSpPr>
        <p:spPr>
          <a:xfrm rot="16200000">
            <a:off x="2389837" y="1901060"/>
            <a:ext cx="350186" cy="439248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/>
          <p:cNvSpPr/>
          <p:nvPr/>
        </p:nvSpPr>
        <p:spPr>
          <a:xfrm rot="16200000">
            <a:off x="6917188" y="2634448"/>
            <a:ext cx="350187" cy="288032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омб 40"/>
          <p:cNvSpPr/>
          <p:nvPr/>
        </p:nvSpPr>
        <p:spPr>
          <a:xfrm>
            <a:off x="673838" y="2903273"/>
            <a:ext cx="542918" cy="476241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548721" y="2934818"/>
            <a:ext cx="504056" cy="432048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020408" y="2934818"/>
            <a:ext cx="504056" cy="432048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омб 43"/>
          <p:cNvSpPr/>
          <p:nvPr/>
        </p:nvSpPr>
        <p:spPr>
          <a:xfrm>
            <a:off x="5726312" y="2929307"/>
            <a:ext cx="542918" cy="476241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81033" y="2941627"/>
            <a:ext cx="410921" cy="3995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882506" y="2951403"/>
            <a:ext cx="504056" cy="432048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452320" y="2934192"/>
            <a:ext cx="504056" cy="432048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8028387" y="2945110"/>
            <a:ext cx="504056" cy="43204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88428" y="3692107"/>
            <a:ext cx="2007308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885308" y="3682546"/>
            <a:ext cx="2007308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Oval 30"/>
          <p:cNvSpPr>
            <a:spLocks noChangeArrowheads="1"/>
          </p:cNvSpPr>
          <p:nvPr/>
        </p:nvSpPr>
        <p:spPr bwMode="auto">
          <a:xfrm>
            <a:off x="5390358" y="2331779"/>
            <a:ext cx="3403845" cy="1636873"/>
          </a:xfrm>
          <a:prstGeom prst="ellipse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64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7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957845" y="3068960"/>
            <a:ext cx="207010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-30331" y="3068960"/>
            <a:ext cx="3175001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005095" y="3067373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327232" y="2934023"/>
            <a:ext cx="387350" cy="942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197432" y="3129285"/>
            <a:ext cx="461963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16200000">
            <a:off x="1281738" y="2739554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16200000">
            <a:off x="7957176" y="2739554"/>
            <a:ext cx="134938" cy="520700"/>
          </a:xfrm>
          <a:prstGeom prst="moon">
            <a:avLst>
              <a:gd name="adj" fmla="val 355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16200000">
            <a:off x="4607551" y="2739554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Oval 31"/>
          <p:cNvSpPr>
            <a:spLocks noChangeArrowheads="1"/>
          </p:cNvSpPr>
          <p:nvPr/>
        </p:nvSpPr>
        <p:spPr bwMode="auto">
          <a:xfrm>
            <a:off x="1152357" y="3261048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>
            <a:off x="2430463" y="3234912"/>
            <a:ext cx="422275" cy="376237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Oval 7"/>
          <p:cNvSpPr>
            <a:spLocks noChangeArrowheads="1"/>
          </p:cNvSpPr>
          <p:nvPr/>
        </p:nvSpPr>
        <p:spPr bwMode="auto">
          <a:xfrm>
            <a:off x="4392636" y="3178687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5148262" y="3129285"/>
            <a:ext cx="415925" cy="434975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100953" y="3261048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577850" y="3261048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1801019" y="3261048"/>
            <a:ext cx="404812" cy="3746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6894886" y="2609074"/>
            <a:ext cx="207010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20649" y="2663824"/>
            <a:ext cx="3175001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156075" y="2663824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3478212" y="2528887"/>
            <a:ext cx="387350" cy="942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48412" y="2724149"/>
            <a:ext cx="461963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 rot="16200000">
            <a:off x="1432718" y="2334418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 rot="16200000">
            <a:off x="8108156" y="2334418"/>
            <a:ext cx="134938" cy="520700"/>
          </a:xfrm>
          <a:prstGeom prst="moon">
            <a:avLst>
              <a:gd name="adj" fmla="val 355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5144293" y="2334418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59704" y="569913"/>
            <a:ext cx="2279451" cy="482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ЦЕЛОЕ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3865562" y="1477963"/>
            <a:ext cx="2713831" cy="4810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ВЫЧИТАЕМОЕ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645371" y="1475936"/>
            <a:ext cx="2471196" cy="4810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РАЗНОСТЬ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6670579" y="558728"/>
            <a:ext cx="2294407" cy="48851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ЧАСТЬ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959424" y="569913"/>
            <a:ext cx="2279451" cy="482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ЧАСТЬ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20649" y="1477963"/>
            <a:ext cx="3357563" cy="5397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УМЕНЬШАЕМОЕ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670579" y="4276915"/>
            <a:ext cx="2463800" cy="88027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РАЗНОСТЬ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(результат)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50887" y="4296078"/>
            <a:ext cx="4995862" cy="5683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РАЗНОСТЬ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(выражение)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5"/>
          <p:cNvSpPr>
            <a:spLocks/>
          </p:cNvSpPr>
          <p:nvPr/>
        </p:nvSpPr>
        <p:spPr bwMode="auto">
          <a:xfrm rot="16200000">
            <a:off x="3071018" y="791493"/>
            <a:ext cx="423863" cy="6130925"/>
          </a:xfrm>
          <a:prstGeom prst="leftBrace">
            <a:avLst>
              <a:gd name="adj1" fmla="val 12053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4"/>
          <p:cNvSpPr>
            <a:spLocks/>
          </p:cNvSpPr>
          <p:nvPr/>
        </p:nvSpPr>
        <p:spPr bwMode="auto">
          <a:xfrm rot="16200000">
            <a:off x="7830344" y="2731039"/>
            <a:ext cx="296863" cy="2231900"/>
          </a:xfrm>
          <a:prstGeom prst="leftBrace">
            <a:avLst>
              <a:gd name="adj1" fmla="val 7125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044766" y="2715059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2267744" y="2741630"/>
            <a:ext cx="520701" cy="511969"/>
          </a:xfrm>
          <a:prstGeom prst="triangl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364926" y="2715059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523026" y="2776629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900162" y="2776336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91381" y="2776335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4914899" y="2730101"/>
            <a:ext cx="520701" cy="511969"/>
          </a:xfrm>
          <a:prstGeom prst="triangl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670800" y="2730101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12489" y="3632024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57055" y="3640470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-9066" y="2152606"/>
            <a:ext cx="3403845" cy="1636873"/>
          </a:xfrm>
          <a:prstGeom prst="ellipse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56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8" grpId="0" animBg="1"/>
      <p:bldP spid="29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16632"/>
            <a:ext cx="8892480" cy="64087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i="1" dirty="0">
                <a:solidFill>
                  <a:schemeClr val="tx1"/>
                </a:solidFill>
                <a:effectLst/>
              </a:rPr>
              <a:t>Если из целого вычесть одну часть, то останется другая </a:t>
            </a:r>
            <a:r>
              <a:rPr lang="ru-RU" sz="6600" i="1" dirty="0" smtClean="0">
                <a:solidFill>
                  <a:schemeClr val="tx1"/>
                </a:solidFill>
                <a:effectLst/>
              </a:rPr>
              <a:t>часть.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3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Картинка 14 из 8167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0" y="0"/>
            <a:ext cx="916118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249" y="1196752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hlinkClick r:id="rId4" action="ppaction://hlinkfile"/>
              </a:rPr>
              <a:t>«Минутка шалости»</a:t>
            </a:r>
            <a:endParaRPr lang="ru-RU" sz="5400" b="1" dirty="0"/>
          </a:p>
          <a:p>
            <a:endParaRPr lang="ru-RU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53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6894886" y="2609074"/>
            <a:ext cx="207010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20649" y="2663824"/>
            <a:ext cx="3175001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156075" y="2663824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3478212" y="2528887"/>
            <a:ext cx="387350" cy="942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48412" y="2724149"/>
            <a:ext cx="461963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20"/>
          <p:cNvSpPr>
            <a:spLocks noChangeArrowheads="1"/>
          </p:cNvSpPr>
          <p:nvPr/>
        </p:nvSpPr>
        <p:spPr bwMode="auto">
          <a:xfrm>
            <a:off x="1295400" y="2857499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9"/>
          <p:cNvSpPr>
            <a:spLocks noChangeArrowheads="1"/>
          </p:cNvSpPr>
          <p:nvPr/>
        </p:nvSpPr>
        <p:spPr bwMode="auto">
          <a:xfrm>
            <a:off x="2624137" y="2855912"/>
            <a:ext cx="422275" cy="376237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 rot="16200000">
            <a:off x="1432718" y="2334418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 rot="16200000">
            <a:off x="8108156" y="2334418"/>
            <a:ext cx="134938" cy="520700"/>
          </a:xfrm>
          <a:prstGeom prst="moon">
            <a:avLst>
              <a:gd name="adj" fmla="val 355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5144293" y="2334418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959783" y="575824"/>
            <a:ext cx="2127250" cy="482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4148137" y="1477963"/>
            <a:ext cx="2127250" cy="4810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810375" y="1475936"/>
            <a:ext cx="2306192" cy="4810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419100" y="569912"/>
            <a:ext cx="2531268" cy="48851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111625" y="569913"/>
            <a:ext cx="2127250" cy="482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360362" y="1477963"/>
            <a:ext cx="2590005" cy="5397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670579" y="4276915"/>
            <a:ext cx="2463800" cy="5683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50887" y="4296078"/>
            <a:ext cx="4995862" cy="5683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4604448" y="2838449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5342308" y="2756691"/>
            <a:ext cx="415925" cy="434975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293687" y="2855912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795337" y="2857499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1974850" y="2857499"/>
            <a:ext cx="404812" cy="3746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5"/>
          <p:cNvSpPr>
            <a:spLocks/>
          </p:cNvSpPr>
          <p:nvPr/>
        </p:nvSpPr>
        <p:spPr bwMode="auto">
          <a:xfrm rot="16200000">
            <a:off x="3071018" y="791493"/>
            <a:ext cx="423863" cy="6130925"/>
          </a:xfrm>
          <a:prstGeom prst="leftBrace">
            <a:avLst>
              <a:gd name="adj1" fmla="val 12053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4"/>
          <p:cNvSpPr>
            <a:spLocks/>
          </p:cNvSpPr>
          <p:nvPr/>
        </p:nvSpPr>
        <p:spPr bwMode="auto">
          <a:xfrm rot="16200000">
            <a:off x="7830344" y="2731039"/>
            <a:ext cx="296863" cy="2231900"/>
          </a:xfrm>
          <a:prstGeom prst="leftBrace">
            <a:avLst>
              <a:gd name="adj1" fmla="val 7125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3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6894886" y="2609074"/>
            <a:ext cx="207010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20649" y="2663824"/>
            <a:ext cx="3175001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156075" y="2663824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3478212" y="2528887"/>
            <a:ext cx="387350" cy="942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13212" y="3523933"/>
            <a:ext cx="461963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 rot="16200000">
            <a:off x="1432718" y="2334418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 rot="16200000">
            <a:off x="8108156" y="2334418"/>
            <a:ext cx="134938" cy="520700"/>
          </a:xfrm>
          <a:prstGeom prst="moon">
            <a:avLst>
              <a:gd name="adj" fmla="val 355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5144293" y="2334418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59704" y="569913"/>
            <a:ext cx="2279451" cy="482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ЦЕЛОЕ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3865562" y="1477963"/>
            <a:ext cx="2713831" cy="4810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ВЫЧИТАЕМОЕ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645371" y="1475936"/>
            <a:ext cx="2471196" cy="4810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РАЗНОСТЬ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6670579" y="558728"/>
            <a:ext cx="2294407" cy="48851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ЧАСТЬ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959424" y="569913"/>
            <a:ext cx="2279451" cy="482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ЧАСТЬ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20649" y="1477963"/>
            <a:ext cx="3357563" cy="5397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УМЕНЬШАЕМОЕ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670579" y="4276915"/>
            <a:ext cx="2463800" cy="88027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РАЗНОСТЬ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(результат)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50887" y="4296078"/>
            <a:ext cx="4995862" cy="5683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РАЗНОСТЬ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(выражение)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5"/>
          <p:cNvSpPr>
            <a:spLocks/>
          </p:cNvSpPr>
          <p:nvPr/>
        </p:nvSpPr>
        <p:spPr bwMode="auto">
          <a:xfrm rot="16200000">
            <a:off x="3071018" y="791493"/>
            <a:ext cx="423863" cy="6130925"/>
          </a:xfrm>
          <a:prstGeom prst="leftBrace">
            <a:avLst>
              <a:gd name="adj1" fmla="val 12053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4"/>
          <p:cNvSpPr>
            <a:spLocks/>
          </p:cNvSpPr>
          <p:nvPr/>
        </p:nvSpPr>
        <p:spPr bwMode="auto">
          <a:xfrm rot="16200000">
            <a:off x="7830344" y="2731039"/>
            <a:ext cx="296863" cy="2231900"/>
          </a:xfrm>
          <a:prstGeom prst="leftBrace">
            <a:avLst>
              <a:gd name="adj1" fmla="val 7125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2267744" y="2741630"/>
            <a:ext cx="520701" cy="511969"/>
          </a:xfrm>
          <a:prstGeom prst="triangl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523026" y="2776629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900162" y="2776336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91381" y="2776335"/>
            <a:ext cx="488950" cy="5119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4914899" y="2730101"/>
            <a:ext cx="520701" cy="511969"/>
          </a:xfrm>
          <a:prstGeom prst="triangl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112489" y="3632024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57055" y="3640470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-9066" y="2152606"/>
            <a:ext cx="3403845" cy="1636873"/>
          </a:xfrm>
          <a:prstGeom prst="ellipse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21"/>
          <p:cNvSpPr>
            <a:spLocks noChangeArrowheads="1"/>
          </p:cNvSpPr>
          <p:nvPr/>
        </p:nvSpPr>
        <p:spPr bwMode="auto">
          <a:xfrm>
            <a:off x="120649" y="2663824"/>
            <a:ext cx="3175001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156075" y="2663824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Oval 20"/>
          <p:cNvSpPr>
            <a:spLocks noChangeArrowheads="1"/>
          </p:cNvSpPr>
          <p:nvPr/>
        </p:nvSpPr>
        <p:spPr bwMode="auto">
          <a:xfrm>
            <a:off x="1295400" y="2857499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2624137" y="2855912"/>
            <a:ext cx="422275" cy="376237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4546600" y="2844994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5330824" y="2795587"/>
            <a:ext cx="415925" cy="434975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Rectangle 17"/>
          <p:cNvSpPr>
            <a:spLocks noChangeArrowheads="1"/>
          </p:cNvSpPr>
          <p:nvPr/>
        </p:nvSpPr>
        <p:spPr bwMode="auto">
          <a:xfrm>
            <a:off x="293687" y="2855912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795337" y="2857499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Oval 15"/>
          <p:cNvSpPr>
            <a:spLocks noChangeArrowheads="1"/>
          </p:cNvSpPr>
          <p:nvPr/>
        </p:nvSpPr>
        <p:spPr bwMode="auto">
          <a:xfrm>
            <a:off x="1974850" y="2857499"/>
            <a:ext cx="404812" cy="3746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7627362" y="2777184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7092280" y="2786903"/>
            <a:ext cx="317500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Oval 15"/>
          <p:cNvSpPr>
            <a:spLocks noChangeArrowheads="1"/>
          </p:cNvSpPr>
          <p:nvPr/>
        </p:nvSpPr>
        <p:spPr bwMode="auto">
          <a:xfrm>
            <a:off x="8164627" y="2777184"/>
            <a:ext cx="404812" cy="3746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64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 animBg="1"/>
      <p:bldP spid="36" grpId="0" animBg="1"/>
      <p:bldP spid="28" grpId="0" animBg="1"/>
      <p:bldP spid="29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7044873" y="1498953"/>
            <a:ext cx="207010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46733" y="1498953"/>
            <a:ext cx="2884966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092123" y="1497366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14260" y="1364016"/>
            <a:ext cx="387350" cy="942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284460" y="1559278"/>
            <a:ext cx="461963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16200000">
            <a:off x="1659274" y="1171135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16200000">
            <a:off x="7956420" y="1146805"/>
            <a:ext cx="134938" cy="520700"/>
          </a:xfrm>
          <a:prstGeom prst="moon">
            <a:avLst>
              <a:gd name="adj" fmla="val 355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16200000">
            <a:off x="4983954" y="1188797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537260" y="1648235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auto">
          <a:xfrm>
            <a:off x="1888048" y="1644209"/>
            <a:ext cx="422275" cy="3762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4479664" y="1608680"/>
            <a:ext cx="404812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1196914" y="1680721"/>
            <a:ext cx="317500" cy="3397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5159962" y="1654528"/>
            <a:ext cx="317500" cy="339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6955635" y="3740166"/>
            <a:ext cx="207010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84621" y="3717032"/>
            <a:ext cx="3068180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3988763" y="3730527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310900" y="3597177"/>
            <a:ext cx="387350" cy="942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6181100" y="3792439"/>
            <a:ext cx="461963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rot="16200000">
            <a:off x="1531312" y="3402708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 rot="16200000">
            <a:off x="7940844" y="3402708"/>
            <a:ext cx="134938" cy="520700"/>
          </a:xfrm>
          <a:prstGeom prst="moon">
            <a:avLst>
              <a:gd name="adj" fmla="val 355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 rot="16200000">
            <a:off x="4832143" y="3404296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2414131" y="3898066"/>
            <a:ext cx="422275" cy="37623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791073" y="3813724"/>
            <a:ext cx="415925" cy="4349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624572" y="3924202"/>
            <a:ext cx="317500" cy="3397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1485527" y="3899653"/>
            <a:ext cx="404812" cy="3746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7044874" y="5301208"/>
            <a:ext cx="207010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56698" y="5301208"/>
            <a:ext cx="3175001" cy="703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4092124" y="5299621"/>
            <a:ext cx="2038350" cy="644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3414261" y="5166271"/>
            <a:ext cx="387350" cy="942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6284461" y="5361533"/>
            <a:ext cx="461963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AutoShape 6"/>
          <p:cNvSpPr>
            <a:spLocks noChangeArrowheads="1"/>
          </p:cNvSpPr>
          <p:nvPr/>
        </p:nvSpPr>
        <p:spPr bwMode="auto">
          <a:xfrm rot="16200000">
            <a:off x="1553935" y="4971801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 rot="16200000">
            <a:off x="8044205" y="4971802"/>
            <a:ext cx="134938" cy="520700"/>
          </a:xfrm>
          <a:prstGeom prst="moon">
            <a:avLst>
              <a:gd name="adj" fmla="val 355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AutoShape 4"/>
          <p:cNvSpPr>
            <a:spLocks noChangeArrowheads="1"/>
          </p:cNvSpPr>
          <p:nvPr/>
        </p:nvSpPr>
        <p:spPr bwMode="auto">
          <a:xfrm rot="16200000">
            <a:off x="4954930" y="4971802"/>
            <a:ext cx="134938" cy="520700"/>
          </a:xfrm>
          <a:prstGeom prst="moon">
            <a:avLst>
              <a:gd name="adj" fmla="val 361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Oval 31"/>
          <p:cNvSpPr>
            <a:spLocks noChangeArrowheads="1"/>
          </p:cNvSpPr>
          <p:nvPr/>
        </p:nvSpPr>
        <p:spPr bwMode="auto">
          <a:xfrm>
            <a:off x="1773162" y="5524149"/>
            <a:ext cx="404812" cy="3746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Oval 28"/>
          <p:cNvSpPr>
            <a:spLocks noChangeArrowheads="1"/>
          </p:cNvSpPr>
          <p:nvPr/>
        </p:nvSpPr>
        <p:spPr bwMode="auto">
          <a:xfrm>
            <a:off x="2478000" y="5505719"/>
            <a:ext cx="404812" cy="3746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2728628" y="548680"/>
            <a:ext cx="2382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900789" y="2636912"/>
            <a:ext cx="2382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51" name="Rectangle 27"/>
          <p:cNvSpPr>
            <a:spLocks noChangeArrowheads="1"/>
          </p:cNvSpPr>
          <p:nvPr/>
        </p:nvSpPr>
        <p:spPr bwMode="auto">
          <a:xfrm>
            <a:off x="2742039" y="1683160"/>
            <a:ext cx="317500" cy="339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Rectangle 27"/>
          <p:cNvSpPr>
            <a:spLocks noChangeArrowheads="1"/>
          </p:cNvSpPr>
          <p:nvPr/>
        </p:nvSpPr>
        <p:spPr bwMode="auto">
          <a:xfrm>
            <a:off x="7271713" y="3899653"/>
            <a:ext cx="317500" cy="3397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Oval 28"/>
          <p:cNvSpPr>
            <a:spLocks noChangeArrowheads="1"/>
          </p:cNvSpPr>
          <p:nvPr/>
        </p:nvSpPr>
        <p:spPr bwMode="auto">
          <a:xfrm>
            <a:off x="8132668" y="3875104"/>
            <a:ext cx="404812" cy="3746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AutoShape 25"/>
          <p:cNvSpPr>
            <a:spLocks noChangeArrowheads="1"/>
          </p:cNvSpPr>
          <p:nvPr/>
        </p:nvSpPr>
        <p:spPr bwMode="auto">
          <a:xfrm>
            <a:off x="8121597" y="1657052"/>
            <a:ext cx="422275" cy="3762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Rectangle 29"/>
          <p:cNvSpPr>
            <a:spLocks noChangeArrowheads="1"/>
          </p:cNvSpPr>
          <p:nvPr/>
        </p:nvSpPr>
        <p:spPr bwMode="auto">
          <a:xfrm>
            <a:off x="7430463" y="1693564"/>
            <a:ext cx="317500" cy="3397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5-конечная звезда 60"/>
          <p:cNvSpPr/>
          <p:nvPr/>
        </p:nvSpPr>
        <p:spPr>
          <a:xfrm>
            <a:off x="179512" y="5437733"/>
            <a:ext cx="445060" cy="4857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5-конечная звезда 61"/>
          <p:cNvSpPr/>
          <p:nvPr/>
        </p:nvSpPr>
        <p:spPr>
          <a:xfrm>
            <a:off x="1021333" y="5450156"/>
            <a:ext cx="445060" cy="4857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5-конечная звезда 62"/>
          <p:cNvSpPr/>
          <p:nvPr/>
        </p:nvSpPr>
        <p:spPr>
          <a:xfrm>
            <a:off x="5057212" y="5378995"/>
            <a:ext cx="445060" cy="4857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5-конечная звезда 63"/>
          <p:cNvSpPr/>
          <p:nvPr/>
        </p:nvSpPr>
        <p:spPr>
          <a:xfrm>
            <a:off x="4346013" y="5382170"/>
            <a:ext cx="445060" cy="4857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Oval 31"/>
          <p:cNvSpPr>
            <a:spLocks noChangeArrowheads="1"/>
          </p:cNvSpPr>
          <p:nvPr/>
        </p:nvSpPr>
        <p:spPr bwMode="auto">
          <a:xfrm>
            <a:off x="7434222" y="5501245"/>
            <a:ext cx="404812" cy="3746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Oval 28"/>
          <p:cNvSpPr>
            <a:spLocks noChangeArrowheads="1"/>
          </p:cNvSpPr>
          <p:nvPr/>
        </p:nvSpPr>
        <p:spPr bwMode="auto">
          <a:xfrm>
            <a:off x="8139060" y="5482815"/>
            <a:ext cx="404812" cy="3746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109455" y="2329850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968280" y="4532203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7017248" y="6066410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71641" y="6086386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6984231" y="4485695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092124" y="2306991"/>
            <a:ext cx="207931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Oval 30"/>
          <p:cNvSpPr>
            <a:spLocks noChangeArrowheads="1"/>
          </p:cNvSpPr>
          <p:nvPr/>
        </p:nvSpPr>
        <p:spPr bwMode="auto">
          <a:xfrm>
            <a:off x="-103142" y="3234352"/>
            <a:ext cx="3403845" cy="1636873"/>
          </a:xfrm>
          <a:prstGeom prst="ellipse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Oval 30"/>
          <p:cNvSpPr>
            <a:spLocks noChangeArrowheads="1"/>
          </p:cNvSpPr>
          <p:nvPr/>
        </p:nvSpPr>
        <p:spPr bwMode="auto">
          <a:xfrm>
            <a:off x="100730" y="1071900"/>
            <a:ext cx="3403845" cy="1636873"/>
          </a:xfrm>
          <a:prstGeom prst="ellipse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Oval 30"/>
          <p:cNvSpPr>
            <a:spLocks noChangeArrowheads="1"/>
          </p:cNvSpPr>
          <p:nvPr/>
        </p:nvSpPr>
        <p:spPr bwMode="auto">
          <a:xfrm>
            <a:off x="-13990" y="4851703"/>
            <a:ext cx="3403845" cy="1636873"/>
          </a:xfrm>
          <a:prstGeom prst="ellipse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725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51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458</TotalTime>
  <Words>182</Words>
  <Application>Microsoft Office PowerPoint</Application>
  <PresentationFormat>Экран (4:3)</PresentationFormat>
  <Paragraphs>67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Воздушный поток</vt:lpstr>
      <vt:lpstr>Пакет</vt:lpstr>
      <vt:lpstr>Слайд 1</vt:lpstr>
      <vt:lpstr>Слайд 2</vt:lpstr>
      <vt:lpstr>Слайд 3</vt:lpstr>
      <vt:lpstr>Слайд 4</vt:lpstr>
      <vt:lpstr>Если из целого вычесть одну часть, то останется другая часть.</vt:lpstr>
      <vt:lpstr>Слайд 6</vt:lpstr>
      <vt:lpstr>Слайд 7</vt:lpstr>
      <vt:lpstr>Слайд 8</vt:lpstr>
      <vt:lpstr>Слайд 9</vt:lpstr>
      <vt:lpstr>Слайд 10</vt:lpstr>
      <vt:lpstr>Слайд 11</vt:lpstr>
      <vt:lpstr> </vt:lpstr>
      <vt:lpstr>Проверь себя</vt:lpstr>
      <vt:lpstr>Слайд 14</vt:lpstr>
      <vt:lpstr>Проверь себя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48</cp:revision>
  <dcterms:created xsi:type="dcterms:W3CDTF">2011-09-22T11:41:12Z</dcterms:created>
  <dcterms:modified xsi:type="dcterms:W3CDTF">2013-12-06T12:22:37Z</dcterms:modified>
</cp:coreProperties>
</file>