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sldIdLst>
    <p:sldId id="275" r:id="rId2"/>
    <p:sldId id="280" r:id="rId3"/>
    <p:sldId id="276" r:id="rId4"/>
    <p:sldId id="266" r:id="rId5"/>
    <p:sldId id="278" r:id="rId6"/>
    <p:sldId id="281" r:id="rId7"/>
    <p:sldId id="274" r:id="rId8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1AA0"/>
    <a:srgbClr val="99FFCC"/>
    <a:srgbClr val="009900"/>
    <a:srgbClr val="FFFFCC"/>
    <a:srgbClr val="FFCCCC"/>
    <a:srgbClr val="CCECFF"/>
    <a:srgbClr val="3366FF"/>
    <a:srgbClr val="66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79" autoAdjust="0"/>
  </p:normalViewPr>
  <p:slideViewPr>
    <p:cSldViewPr>
      <p:cViewPr varScale="1">
        <p:scale>
          <a:sx n="61" d="100"/>
          <a:sy n="61" d="100"/>
        </p:scale>
        <p:origin x="-75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FFA8FA-9918-48AC-AAF9-47E6045BC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29D89-EAA3-40AC-A2CE-EFE19406DB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B603B2-83BC-4FFE-BD49-83E08CDF17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3F934-3BEC-4613-841F-6271E8798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30510-5866-49CA-BCEA-038D94A14F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66147F-0F94-48C3-865F-A5A3E7E5BED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A8E45-456F-44D4-8600-2023DD2287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8702F6-7312-4431-A220-AB6DAD9CF9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5308B9-13C8-433E-BAA1-0ED33991CE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6B094-A5F5-4FDE-9F77-B1BEA722A4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508FA4-CDA7-4B54-BBA8-EF65F82FA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80221ACF-649A-446B-A73E-B7F2AD3E82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AE02135E-6661-45F5-8250-26B6872F76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miranimashek.ucoz.ru/_ph/209/2/215465676.jpg" TargetMode="External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1.jpeg"/><Relationship Id="rId2" Type="http://schemas.openxmlformats.org/officeDocument/2006/relationships/hyperlink" Target="http://www.feechka.ru/files/store_apendix_big11318_7643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s.technet.com/blogfiles/seanearp/WindowsLiveWriter/TheColorofthedayisLobster_ADB8/lobster%5b5%5d.jpg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0" Type="http://schemas.openxmlformats.org/officeDocument/2006/relationships/image" Target="../media/image9.jpeg"/><Relationship Id="rId4" Type="http://schemas.openxmlformats.org/officeDocument/2006/relationships/hyperlink" Target="http://ylitki.ucoz.ru/_nw/0/62894685.jpg" TargetMode="Externa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хорошего насмтроения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7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У буквы б– брюшко большое, сверху кепка с козырьком. Будто буковка гордится, будто всё ей нипочём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3006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48" y="5149850"/>
            <a:ext cx="3187700" cy="17081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5373688"/>
            <a:ext cx="7129463" cy="792162"/>
          </a:xfrm>
          <a:pattFill prst="trellis">
            <a:fgClr>
              <a:srgbClr val="66CCFF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4900" b="1" i="1" smtClean="0"/>
              <a:t>Б  у  р  а  т  и  н  о</a:t>
            </a:r>
          </a:p>
        </p:txBody>
      </p:sp>
      <p:pic>
        <p:nvPicPr>
          <p:cNvPr id="4101" name="Picture 5" descr="Картинка 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20713"/>
            <a:ext cx="15843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Картинка 15 из 640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62942">
            <a:off x="2339975" y="765175"/>
            <a:ext cx="1728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Картинка 5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365769">
            <a:off x="4500563" y="692150"/>
            <a:ext cx="208915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Картинка 30 из 6400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9925" y="90805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 descr="source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2924175"/>
            <a:ext cx="18383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 descr="9f99546fba6b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971287">
            <a:off x="2484438" y="2781300"/>
            <a:ext cx="21605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Children_s_Scissor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895654">
            <a:off x="4932363" y="3141663"/>
            <a:ext cx="17287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obruch_plastmassovyy_60_s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77050" y="3357563"/>
            <a:ext cx="19431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1420813" y="-350838"/>
            <a:ext cx="7723187" cy="146208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Буква   потерялась</a:t>
            </a:r>
          </a:p>
        </p:txBody>
      </p:sp>
      <p:sp>
        <p:nvSpPr>
          <p:cNvPr id="11268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509587" cy="601662"/>
          </a:xfrm>
          <a:solidFill>
            <a:schemeClr val="bg1"/>
          </a:solidFill>
          <a:ln w="57150">
            <a:solidFill>
              <a:schemeClr val="hlink"/>
            </a:solidFill>
          </a:ln>
        </p:spPr>
        <p:txBody>
          <a:bodyPr/>
          <a:lstStyle/>
          <a:p>
            <a:pPr eaLnBrk="1" hangingPunct="1"/>
            <a:endParaRPr lang="ru-RU" sz="2800" smtClean="0"/>
          </a:p>
        </p:txBody>
      </p:sp>
      <p:sp>
        <p:nvSpPr>
          <p:cNvPr id="49164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932363" y="1808163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о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– ры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ел – ка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зе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– 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ко</a:t>
            </a:r>
            <a:r>
              <a:rPr lang="ru-RU" sz="5400" b="1" smtClean="0">
                <a:solidFill>
                  <a:schemeClr val="hlink"/>
                </a:solidFill>
                <a:latin typeface="Times New Roman" pitchFamily="18" charset="0"/>
              </a:rPr>
              <a:t>б</a:t>
            </a:r>
            <a:r>
              <a:rPr lang="ru-RU" sz="5400" b="1" smtClean="0">
                <a:solidFill>
                  <a:schemeClr val="folHlink"/>
                </a:solidFill>
                <a:latin typeface="Times New Roman" pitchFamily="18" charset="0"/>
              </a:rPr>
              <a:t> - ра</a:t>
            </a:r>
          </a:p>
        </p:txBody>
      </p:sp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611188" y="1808163"/>
            <a:ext cx="4221162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itchFamily="18" charset="0"/>
              </a:rPr>
              <a:t>        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о 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ры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     елка</a:t>
            </a: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зе</a:t>
            </a: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ра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sz="5400" dirty="0">
                <a:solidFill>
                  <a:schemeClr val="tx2"/>
                </a:solidFill>
                <a:latin typeface="Times New Roman" pitchFamily="18" charset="0"/>
              </a:rPr>
              <a:t>  ко    </a:t>
            </a:r>
            <a:r>
              <a:rPr lang="ru-RU" sz="5400" dirty="0" err="1">
                <a:solidFill>
                  <a:schemeClr val="tx2"/>
                </a:solidFill>
                <a:latin typeface="Times New Roman" pitchFamily="18" charset="0"/>
              </a:rPr>
              <a:t>ра</a:t>
            </a:r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ru-RU" sz="5400" dirty="0">
              <a:solidFill>
                <a:schemeClr val="tx2"/>
              </a:solidFill>
              <a:latin typeface="Times New Roman" pitchFamily="18" charset="0"/>
            </a:endParaRPr>
          </a:p>
          <a:p>
            <a:pPr algn="l"/>
            <a:endParaRPr lang="ru-RU" sz="5400" b="0" dirty="0">
              <a:latin typeface="Times New Roman" pitchFamily="18" charset="0"/>
            </a:endParaRPr>
          </a:p>
        </p:txBody>
      </p:sp>
      <p:sp>
        <p:nvSpPr>
          <p:cNvPr id="11270" name="Rectangle 15"/>
          <p:cNvSpPr>
            <a:spLocks noChangeArrowheads="1"/>
          </p:cNvSpPr>
          <p:nvPr/>
        </p:nvSpPr>
        <p:spPr bwMode="auto">
          <a:xfrm>
            <a:off x="2320925" y="2078038"/>
            <a:ext cx="509588" cy="601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b="0"/>
              <a:t> </a:t>
            </a:r>
          </a:p>
        </p:txBody>
      </p:sp>
      <p:sp>
        <p:nvSpPr>
          <p:cNvPr id="11271" name="Rectangle 16"/>
          <p:cNvSpPr>
            <a:spLocks noChangeArrowheads="1"/>
          </p:cNvSpPr>
          <p:nvPr/>
        </p:nvSpPr>
        <p:spPr bwMode="auto">
          <a:xfrm>
            <a:off x="1871663" y="4779963"/>
            <a:ext cx="509587" cy="601662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11272" name="Rectangle 17"/>
          <p:cNvSpPr>
            <a:spLocks noChangeArrowheads="1"/>
          </p:cNvSpPr>
          <p:nvPr/>
        </p:nvSpPr>
        <p:spPr bwMode="auto">
          <a:xfrm>
            <a:off x="1781175" y="3879850"/>
            <a:ext cx="509588" cy="601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11273" name="Rectangle 18"/>
          <p:cNvSpPr>
            <a:spLocks noChangeArrowheads="1"/>
          </p:cNvSpPr>
          <p:nvPr/>
        </p:nvSpPr>
        <p:spPr bwMode="auto">
          <a:xfrm>
            <a:off x="1241425" y="3127375"/>
            <a:ext cx="509588" cy="601663"/>
          </a:xfrm>
          <a:prstGeom prst="rect">
            <a:avLst/>
          </a:prstGeom>
          <a:solidFill>
            <a:schemeClr val="bg1"/>
          </a:solidFill>
          <a:ln w="571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ru-RU" sz="2800" b="0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 flipH="1">
            <a:off x="7451725" y="18081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 flipH="1">
            <a:off x="5562600" y="27987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3" name="Line 21"/>
          <p:cNvSpPr>
            <a:spLocks noChangeShapeType="1"/>
          </p:cNvSpPr>
          <p:nvPr/>
        </p:nvSpPr>
        <p:spPr bwMode="auto">
          <a:xfrm flipH="1">
            <a:off x="5472113" y="3789363"/>
            <a:ext cx="90487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9174" name="Line 22"/>
          <p:cNvSpPr>
            <a:spLocks noChangeShapeType="1"/>
          </p:cNvSpPr>
          <p:nvPr/>
        </p:nvSpPr>
        <p:spPr bwMode="auto">
          <a:xfrm flipH="1">
            <a:off x="5651500" y="4779963"/>
            <a:ext cx="90488" cy="233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8" name="AutoShape 2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49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9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49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1" grpId="0" animBg="1"/>
      <p:bldP spid="49172" grpId="0" animBg="1"/>
      <p:bldP spid="49173" grpId="0" animBg="1"/>
      <p:bldP spid="4917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>
          <a:xfrm>
            <a:off x="2555875" y="2205038"/>
            <a:ext cx="2159000" cy="3959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улка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анан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r>
              <a:rPr lang="ru-RU" sz="3200" b="1" smtClean="0"/>
              <a:t>  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олт                     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ык</a:t>
            </a:r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ант</a:t>
            </a:r>
            <a:r>
              <a:rPr lang="ru-RU" sz="3200" b="1" smtClean="0">
                <a:solidFill>
                  <a:srgbClr val="009900"/>
                </a:solidFill>
              </a:rPr>
              <a:t> </a:t>
            </a:r>
            <a:endParaRPr lang="ru-RU" sz="3200" b="1" smtClean="0"/>
          </a:p>
          <a:p>
            <a:pPr>
              <a:buFont typeface="Wingdings" pitchFamily="2" charset="2"/>
              <a:buNone/>
            </a:pPr>
            <a:r>
              <a:rPr lang="ru-RU" sz="3200" b="1" smtClean="0">
                <a:solidFill>
                  <a:srgbClr val="0000FF"/>
                </a:solidFill>
              </a:rPr>
              <a:t>б</a:t>
            </a:r>
            <a:r>
              <a:rPr lang="ru-RU" sz="3200" b="1" smtClean="0"/>
              <a:t>олото</a:t>
            </a:r>
          </a:p>
        </p:txBody>
      </p:sp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5795963" y="2205038"/>
            <a:ext cx="2232025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ензин   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инокль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инт              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500" b="1">
                <a:solidFill>
                  <a:srgbClr val="009900"/>
                </a:solidFill>
              </a:rPr>
              <a:t> б</a:t>
            </a:r>
            <a:r>
              <a:rPr lang="ru-RU" sz="3500" b="1"/>
              <a:t>еда</a:t>
            </a:r>
            <a:r>
              <a:rPr lang="ru-RU" sz="3200" b="1">
                <a:solidFill>
                  <a:srgbClr val="009900"/>
                </a:solidFill>
              </a:rPr>
              <a:t> 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егемот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ru-RU" sz="3200" b="1">
                <a:solidFill>
                  <a:srgbClr val="009900"/>
                </a:solidFill>
              </a:rPr>
              <a:t> б</a:t>
            </a:r>
            <a:r>
              <a:rPr lang="ru-RU" sz="3200" b="1"/>
              <a:t>ерёза </a:t>
            </a:r>
          </a:p>
        </p:txBody>
      </p:sp>
      <p:sp>
        <p:nvSpPr>
          <p:cNvPr id="161797" name="Rectangle 5"/>
          <p:cNvSpPr>
            <a:spLocks noChangeArrowheads="1"/>
          </p:cNvSpPr>
          <p:nvPr/>
        </p:nvSpPr>
        <p:spPr bwMode="auto">
          <a:xfrm>
            <a:off x="611188" y="404813"/>
            <a:ext cx="14398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булка,</a:t>
            </a:r>
          </a:p>
        </p:txBody>
      </p:sp>
      <p:sp>
        <p:nvSpPr>
          <p:cNvPr id="161798" name="Rectangle 6"/>
          <p:cNvSpPr>
            <a:spLocks noChangeArrowheads="1"/>
          </p:cNvSpPr>
          <p:nvPr/>
        </p:nvSpPr>
        <p:spPr bwMode="auto">
          <a:xfrm>
            <a:off x="586740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банан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1799" name="Rectangle 7"/>
          <p:cNvSpPr>
            <a:spLocks noChangeArrowheads="1"/>
          </p:cNvSpPr>
          <p:nvPr/>
        </p:nvSpPr>
        <p:spPr bwMode="auto">
          <a:xfrm>
            <a:off x="2916238" y="981075"/>
            <a:ext cx="10080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бант</a:t>
            </a:r>
          </a:p>
        </p:txBody>
      </p:sp>
      <p:sp>
        <p:nvSpPr>
          <p:cNvPr id="161800" name="Rectangle 8"/>
          <p:cNvSpPr>
            <a:spLocks noChangeArrowheads="1"/>
          </p:cNvSpPr>
          <p:nvPr/>
        </p:nvSpPr>
        <p:spPr bwMode="auto">
          <a:xfrm>
            <a:off x="900113" y="981075"/>
            <a:ext cx="1079500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болт,</a:t>
            </a:r>
          </a:p>
        </p:txBody>
      </p:sp>
      <p:sp>
        <p:nvSpPr>
          <p:cNvPr id="161801" name="Rectangle 9"/>
          <p:cNvSpPr>
            <a:spLocks noChangeArrowheads="1"/>
          </p:cNvSpPr>
          <p:nvPr/>
        </p:nvSpPr>
        <p:spPr bwMode="auto">
          <a:xfrm>
            <a:off x="1979613" y="981075"/>
            <a:ext cx="9366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бык,</a:t>
            </a:r>
          </a:p>
        </p:txBody>
      </p:sp>
      <p:sp>
        <p:nvSpPr>
          <p:cNvPr id="161802" name="Rectangle 10"/>
          <p:cNvSpPr>
            <a:spLocks noChangeArrowheads="1"/>
          </p:cNvSpPr>
          <p:nvPr/>
        </p:nvSpPr>
        <p:spPr bwMode="auto">
          <a:xfrm>
            <a:off x="5364163" y="981075"/>
            <a:ext cx="129698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болото,</a:t>
            </a:r>
          </a:p>
        </p:txBody>
      </p:sp>
      <p:sp>
        <p:nvSpPr>
          <p:cNvPr id="161803" name="Rectangle 11"/>
          <p:cNvSpPr>
            <a:spLocks noChangeArrowheads="1"/>
          </p:cNvSpPr>
          <p:nvPr/>
        </p:nvSpPr>
        <p:spPr bwMode="auto">
          <a:xfrm>
            <a:off x="205105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бензин, </a:t>
            </a:r>
          </a:p>
        </p:txBody>
      </p:sp>
      <p:sp>
        <p:nvSpPr>
          <p:cNvPr id="161804" name="Rectangle 12"/>
          <p:cNvSpPr>
            <a:spLocks noChangeArrowheads="1"/>
          </p:cNvSpPr>
          <p:nvPr/>
        </p:nvSpPr>
        <p:spPr bwMode="auto">
          <a:xfrm>
            <a:off x="3492500" y="404813"/>
            <a:ext cx="1439863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бинокль,</a:t>
            </a:r>
          </a:p>
        </p:txBody>
      </p:sp>
      <p:sp>
        <p:nvSpPr>
          <p:cNvPr id="161805" name="Rectangle 13"/>
          <p:cNvSpPr>
            <a:spLocks noChangeArrowheads="1"/>
          </p:cNvSpPr>
          <p:nvPr/>
        </p:nvSpPr>
        <p:spPr bwMode="auto">
          <a:xfrm>
            <a:off x="4932363" y="404813"/>
            <a:ext cx="1008062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бинт,</a:t>
            </a:r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7235825" y="404813"/>
            <a:ext cx="115252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беда,</a:t>
            </a:r>
          </a:p>
        </p:txBody>
      </p:sp>
      <p:sp>
        <p:nvSpPr>
          <p:cNvPr id="161807" name="Rectangle 15"/>
          <p:cNvSpPr>
            <a:spLocks noChangeArrowheads="1"/>
          </p:cNvSpPr>
          <p:nvPr/>
        </p:nvSpPr>
        <p:spPr bwMode="auto">
          <a:xfrm>
            <a:off x="3924300" y="981075"/>
            <a:ext cx="1439863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бегемот,</a:t>
            </a:r>
          </a:p>
        </p:txBody>
      </p:sp>
      <p:sp>
        <p:nvSpPr>
          <p:cNvPr id="161808" name="Rectangle 16"/>
          <p:cNvSpPr>
            <a:spLocks noChangeArrowheads="1"/>
          </p:cNvSpPr>
          <p:nvPr/>
        </p:nvSpPr>
        <p:spPr bwMode="auto">
          <a:xfrm>
            <a:off x="6659563" y="981075"/>
            <a:ext cx="1439862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берёза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17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61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1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61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1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61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1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61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nimBg="1"/>
      <p:bldP spid="161798" grpId="0" animBg="1"/>
      <p:bldP spid="161799" grpId="0" animBg="1"/>
      <p:bldP spid="161800" grpId="0" animBg="1"/>
      <p:bldP spid="161802" grpId="0" animBg="1"/>
      <p:bldP spid="161803" grpId="0" animBg="1"/>
      <p:bldP spid="161804" grpId="0" animBg="1"/>
      <p:bldP spid="161805" grpId="0" animBg="1"/>
      <p:bldP spid="161806" grpId="0" animBg="1"/>
      <p:bldP spid="161807" grpId="0" animBg="1"/>
      <p:bldP spid="1618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лсу\Desktop\1263136615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636" y="-261491"/>
            <a:ext cx="9721296" cy="7265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0963" y="549275"/>
            <a:ext cx="7793037" cy="146208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000" b="1" dirty="0" smtClean="0">
                <a:solidFill>
                  <a:srgbClr val="FF0000"/>
                </a:solidFill>
              </a:rPr>
              <a:t> Что узнали о звуке </a:t>
            </a:r>
            <a:r>
              <a:rPr lang="en-US" sz="4000" b="1" dirty="0" smtClean="0">
                <a:solidFill>
                  <a:srgbClr val="FF0000"/>
                </a:solidFill>
              </a:rPr>
              <a:t>[</a:t>
            </a:r>
            <a:r>
              <a:rPr lang="ru-RU" sz="4000" b="1" dirty="0" smtClean="0">
                <a:solidFill>
                  <a:srgbClr val="3366FF"/>
                </a:solidFill>
              </a:rPr>
              <a:t>б, б</a:t>
            </a:r>
            <a:r>
              <a:rPr lang="en-US" sz="4000" b="1" dirty="0" smtClean="0">
                <a:solidFill>
                  <a:srgbClr val="3366FF"/>
                </a:solidFill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]</a:t>
            </a:r>
            <a:r>
              <a:rPr lang="ru-RU" sz="4000" b="1" dirty="0" smtClean="0">
                <a:solidFill>
                  <a:srgbClr val="FF0000"/>
                </a:solidFill>
              </a:rPr>
              <a:t>?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endParaRPr lang="ru-RU" sz="4000" b="1" dirty="0" smtClean="0">
              <a:solidFill>
                <a:srgbClr val="FF000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ru-RU" b="1" dirty="0" smtClean="0">
              <a:solidFill>
                <a:srgbClr val="3366FF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1969385" y="2888928"/>
            <a:ext cx="339548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звонкий</a:t>
            </a:r>
          </a:p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 твёрдый</a:t>
            </a:r>
          </a:p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    мягкий </a:t>
            </a: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109962" y="4868863"/>
            <a:ext cx="97462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FontTx/>
              <a:buBlip>
                <a:blip r:embed="rId2"/>
              </a:buBlip>
            </a:pPr>
            <a:endParaRPr lang="ru-RU" sz="8800" dirty="0">
              <a:solidFill>
                <a:srgbClr val="3366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2683934" y="1995488"/>
            <a:ext cx="319510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4000" dirty="0" smtClean="0">
                <a:solidFill>
                  <a:srgbClr val="3366FF"/>
                </a:solidFill>
              </a:rPr>
              <a:t> согласный</a:t>
            </a:r>
            <a:endParaRPr lang="ru-RU" sz="4000" dirty="0">
              <a:solidFill>
                <a:srgbClr val="3366FF"/>
              </a:solidFill>
            </a:endParaRPr>
          </a:p>
        </p:txBody>
      </p:sp>
      <p:sp>
        <p:nvSpPr>
          <p:cNvPr id="20487" name="AutoShape 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250" y="6453188"/>
            <a:ext cx="288925" cy="215900"/>
          </a:xfrm>
          <a:prstGeom prst="actionButtonHome">
            <a:avLst/>
          </a:prstGeom>
          <a:solidFill>
            <a:schemeClr val="accent2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0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/>
      <p:bldP spid="80900" grpId="0"/>
      <p:bldP spid="80902" grpId="0"/>
      <p:bldP spid="8090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1407</TotalTime>
  <Words>92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Слайд 1</vt:lpstr>
      <vt:lpstr>Слайд 2</vt:lpstr>
      <vt:lpstr>Слайд 3</vt:lpstr>
      <vt:lpstr>Буква   потерялась</vt:lpstr>
      <vt:lpstr>Слайд 5</vt:lpstr>
      <vt:lpstr>Слайд 6</vt:lpstr>
      <vt:lpstr> Что узнали о звуке [б, б ]?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Алсу</dc:creator>
  <cp:lastModifiedBy>Алсу</cp:lastModifiedBy>
  <cp:revision>39</cp:revision>
  <cp:lastPrinted>1601-01-01T00:00:00Z</cp:lastPrinted>
  <dcterms:created xsi:type="dcterms:W3CDTF">1601-01-01T00:00:00Z</dcterms:created>
  <dcterms:modified xsi:type="dcterms:W3CDTF">2011-12-14T04:08:02Z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