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9900"/>
    <a:srgbClr val="006600"/>
    <a:srgbClr val="0000FF"/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1d4a4b54241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EAB4F-D99F-4798-86F4-04FFCD8430C1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16B3A-2F27-43F3-842E-4CEDA89E7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15795-0F37-491E-9360-0174D7CB26B0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9B12A-7429-4E0C-A248-21C57674B5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40802-F995-40F6-90D9-7CC460655EAB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E36F1-C732-4119-BCBC-B9AC6ECA5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B7D2C-5D02-4D35-B4D2-5FCBA71EE0D9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779EA-9E32-43B5-94AE-4A76E1518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D6EBB-FA8A-4B46-9293-815F2B00E49A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4B51B-1996-4416-A85C-7BFC9AC0F1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C724A-E1CC-4F40-BCB5-F7A0C8D201FF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C54FC-05D3-413D-9753-9474ECAF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6FBD5-9429-41D0-8F3D-14BDD48DAA47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C428C-1AE2-40E8-8CA2-4335A883E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A9068-29FC-425D-ACD5-919EC39AEA07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444F9-0C0C-4D66-B0EE-B89BDD693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64B1F-120D-42C6-962B-1A96EAF879E1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9DF80-234D-411C-825A-0D0B7DE3BF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87385-1556-4C23-AA42-4DBE93A8CF8D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3D29-6DCE-46CA-AC2E-F21FFBA136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5EBC4-C157-4B2F-93B7-90DEC74136C4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9DDD6-7CC8-4E7B-A1AF-3A3D1D649A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801C2A-B2AE-4B65-9B7D-98BE0CBA8FEA}" type="datetimeFigureOut">
              <a:rPr lang="ru-RU"/>
              <a:pPr>
                <a:defRPr/>
              </a:pPr>
              <a:t>28.01.2013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CF2090-5D92-4377-B615-03C2FC83C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4.jpe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1.gif"/><Relationship Id="rId5" Type="http://schemas.openxmlformats.org/officeDocument/2006/relationships/image" Target="../media/image15.jpeg"/><Relationship Id="rId10" Type="http://schemas.openxmlformats.org/officeDocument/2006/relationships/image" Target="../media/image27.jpeg"/><Relationship Id="rId4" Type="http://schemas.openxmlformats.org/officeDocument/2006/relationships/image" Target="../media/image13.gif"/><Relationship Id="rId9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vcene.ua/transport-dlya-detej-c/page_214/" TargetMode="External"/><Relationship Id="rId3" Type="http://schemas.openxmlformats.org/officeDocument/2006/relationships/hyperlink" Target="http://stranamasterov.ru/node/158703" TargetMode="External"/><Relationship Id="rId7" Type="http://schemas.openxmlformats.org/officeDocument/2006/relationships/hyperlink" Target="http://www.spennithorne.net/VLE.html" TargetMode="External"/><Relationship Id="rId12" Type="http://schemas.openxmlformats.org/officeDocument/2006/relationships/hyperlink" Target="http://www.proshkolu.ru/user/Olgas28/folder/279315/" TargetMode="External"/><Relationship Id="rId2" Type="http://schemas.openxmlformats.org/officeDocument/2006/relationships/hyperlink" Target="http://zhvach.ru/showthread.php?t=2710&amp;page=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idsrisunki.ru/detskie-risunki-skazochnoe-oblako.html" TargetMode="External"/><Relationship Id="rId11" Type="http://schemas.openxmlformats.org/officeDocument/2006/relationships/hyperlink" Target="http://kidsrisunki.ru/zimuyushchie-ptitsi-dlya-detey.html" TargetMode="External"/><Relationship Id="rId5" Type="http://schemas.openxmlformats.org/officeDocument/2006/relationships/hyperlink" Target="http://blog.kp.ua/users/sinaja_natali/post213800344" TargetMode="External"/><Relationship Id="rId10" Type="http://schemas.openxmlformats.org/officeDocument/2006/relationships/hyperlink" Target="http://khabmama.ru/forum/topic147392-555.html" TargetMode="External"/><Relationship Id="rId4" Type="http://schemas.openxmlformats.org/officeDocument/2006/relationships/hyperlink" Target="http://kidsrisunki.ru/rrssrrrr-rrs-srsrsrsrrrrrs-srrrss-ssrrssrsrrss-rsrrr-rrsrrrsrr.html" TargetMode="External"/><Relationship Id="rId9" Type="http://schemas.openxmlformats.org/officeDocument/2006/relationships/hyperlink" Target="http://ilarik.ru/ilarik.ru/categ201_605__n_v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1470025"/>
          </a:xfrm>
        </p:spPr>
        <p:txBody>
          <a:bodyPr/>
          <a:lstStyle/>
          <a:p>
            <a:r>
              <a:rPr lang="ru-RU" sz="6600" b="1" dirty="0" smtClean="0">
                <a:solidFill>
                  <a:srgbClr val="009900"/>
                </a:solidFill>
                <a:latin typeface="Comic Sans MS" pitchFamily="66" charset="0"/>
              </a:rPr>
              <a:t>Порядковый счёт</a:t>
            </a:r>
            <a:endParaRPr lang="ru-RU" sz="6600" b="1" dirty="0">
              <a:solidFill>
                <a:srgbClr val="009900"/>
              </a:solidFill>
              <a:latin typeface="Comic Sans MS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3108" y="1890714"/>
            <a:ext cx="5200664" cy="1538286"/>
          </a:xfr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Объявляется подъём.</a:t>
            </a:r>
          </a:p>
          <a:p>
            <a:r>
              <a:rPr lang="ru-RU" sz="4000" b="1" dirty="0" smtClean="0">
                <a:solidFill>
                  <a:srgbClr val="0000FF"/>
                </a:solidFill>
              </a:rPr>
              <a:t>На зарядку мы идём.</a:t>
            </a:r>
          </a:p>
          <a:p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5064167"/>
            <a:ext cx="4214842" cy="1508105"/>
          </a:xfrm>
          <a:prstGeom prst="rect">
            <a:avLst/>
          </a:prstGeom>
          <a:solidFill>
            <a:srgbClr val="92D050"/>
          </a:solidFill>
          <a:ln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3300"/>
                </a:solidFill>
              </a:rPr>
              <a:t>Автор презентации</a:t>
            </a:r>
          </a:p>
          <a:p>
            <a:pPr algn="ctr"/>
            <a:r>
              <a:rPr lang="ru-RU" sz="2000" b="1" dirty="0" smtClean="0">
                <a:solidFill>
                  <a:srgbClr val="003300"/>
                </a:solidFill>
              </a:rPr>
              <a:t>Коровина Ирина Николаевна</a:t>
            </a:r>
          </a:p>
          <a:p>
            <a:pPr algn="ctr"/>
            <a:r>
              <a:rPr lang="ru-RU" dirty="0" smtClean="0">
                <a:solidFill>
                  <a:srgbClr val="003300"/>
                </a:solidFill>
              </a:rPr>
              <a:t>учитель начальных классов</a:t>
            </a:r>
          </a:p>
          <a:p>
            <a:pPr algn="ctr"/>
            <a:r>
              <a:rPr lang="ru-RU" dirty="0" smtClean="0">
                <a:solidFill>
                  <a:srgbClr val="003300"/>
                </a:solidFill>
              </a:rPr>
              <a:t>МБОУ «СОШ №9»</a:t>
            </a:r>
          </a:p>
          <a:p>
            <a:pPr algn="ctr"/>
            <a:r>
              <a:rPr lang="ru-RU" dirty="0" smtClean="0">
                <a:solidFill>
                  <a:srgbClr val="003300"/>
                </a:solidFill>
              </a:rPr>
              <a:t>г.Сафоново Смоленской области</a:t>
            </a:r>
            <a:endParaRPr lang="ru-RU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66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99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25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66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99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2530598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491" y="1386177"/>
            <a:ext cx="4328839" cy="4328839"/>
          </a:xfrm>
          <a:prstGeom prst="roundRect">
            <a:avLst>
              <a:gd name="adj" fmla="val 25695"/>
            </a:avLst>
          </a:prstGeom>
          <a:effectLst>
            <a:softEdge rad="31750"/>
          </a:effectLst>
        </p:spPr>
      </p:pic>
      <p:pic>
        <p:nvPicPr>
          <p:cNvPr id="3" name="Рисунок 2" descr="3097393-f55af6ecb6916faf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42852"/>
            <a:ext cx="1897075" cy="2857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142844" y="5637930"/>
            <a:ext cx="700092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Прибежал щенок кудлатый,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Он какой у нас? ДЕВЯТЫЙ!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500042"/>
            <a:ext cx="3990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ДЕВЯТЫЙ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25305985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1214422"/>
            <a:ext cx="3071834" cy="4689124"/>
          </a:xfrm>
          <a:prstGeom prst="roundRect">
            <a:avLst>
              <a:gd name="adj" fmla="val 25695"/>
            </a:avLst>
          </a:prstGeom>
          <a:effectLst>
            <a:softEdge rad="31750"/>
          </a:effectLst>
        </p:spPr>
      </p:pic>
      <p:pic>
        <p:nvPicPr>
          <p:cNvPr id="3" name="Рисунок 2" descr="3097361-361cb24746a4f3b7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33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430812" y="0"/>
            <a:ext cx="1375364" cy="2071678"/>
          </a:xfrm>
          <a:prstGeom prst="rect">
            <a:avLst/>
          </a:prstGeom>
        </p:spPr>
      </p:pic>
      <p:pic>
        <p:nvPicPr>
          <p:cNvPr id="4" name="Рисунок 3" descr="3097365-5ee921a3d0b09fc1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33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14282" y="214290"/>
            <a:ext cx="1203443" cy="18127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64502" y="500042"/>
            <a:ext cx="40078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ДЕСЯТЫЙ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33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142844" y="5637930"/>
            <a:ext cx="700092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За Щенком – Скворец пернатый.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Он – последний. Он – ДЕСЯТЫЙ!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25305985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429652" y="2571744"/>
            <a:ext cx="679946" cy="1143008"/>
          </a:xfrm>
          <a:prstGeom prst="roundRect">
            <a:avLst>
              <a:gd name="adj" fmla="val 25695"/>
            </a:avLst>
          </a:prstGeom>
          <a:effectLst/>
        </p:spPr>
      </p:pic>
      <p:sp>
        <p:nvSpPr>
          <p:cNvPr id="6" name="TextBox 5"/>
          <p:cNvSpPr txBox="1"/>
          <p:nvPr/>
        </p:nvSpPr>
        <p:spPr>
          <a:xfrm flipH="1">
            <a:off x="2000232" y="214290"/>
            <a:ext cx="5143536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Встали по порядку.</a:t>
            </a:r>
          </a:p>
          <a:p>
            <a:pPr algn="ctr"/>
            <a:r>
              <a:rPr lang="ru-RU" sz="40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Делаем зарядку.</a:t>
            </a:r>
          </a:p>
        </p:txBody>
      </p:sp>
      <p:pic>
        <p:nvPicPr>
          <p:cNvPr id="10" name="Рисунок 9" descr="47668243339285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2857496"/>
            <a:ext cx="1643044" cy="1679556"/>
          </a:xfrm>
          <a:prstGeom prst="rect">
            <a:avLst/>
          </a:prstGeom>
          <a:effectLst/>
        </p:spPr>
      </p:pic>
      <p:pic>
        <p:nvPicPr>
          <p:cNvPr id="13" name="Рисунок 12" descr="325305985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3286124"/>
            <a:ext cx="1369011" cy="1394363"/>
          </a:xfrm>
          <a:prstGeom prst="roundRect">
            <a:avLst>
              <a:gd name="adj" fmla="val 25695"/>
            </a:avLst>
          </a:prstGeom>
          <a:effectLst>
            <a:softEdge rad="31750"/>
          </a:effectLst>
        </p:spPr>
      </p:pic>
      <p:pic>
        <p:nvPicPr>
          <p:cNvPr id="14" name="Рисунок 13" descr="325305985.gif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198" y="3071810"/>
            <a:ext cx="1571636" cy="1310811"/>
          </a:xfrm>
          <a:prstGeom prst="roundRect">
            <a:avLst>
              <a:gd name="adj" fmla="val 25695"/>
            </a:avLst>
          </a:prstGeom>
          <a:effectLst/>
        </p:spPr>
      </p:pic>
      <p:pic>
        <p:nvPicPr>
          <p:cNvPr id="15" name="Рисунок 14" descr="32530598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06478" y="2457284"/>
            <a:ext cx="1050852" cy="1471782"/>
          </a:xfrm>
          <a:prstGeom prst="roundRect">
            <a:avLst>
              <a:gd name="adj" fmla="val 25695"/>
            </a:avLst>
          </a:prstGeom>
          <a:effectLst/>
        </p:spPr>
      </p:pic>
      <p:pic>
        <p:nvPicPr>
          <p:cNvPr id="16" name="Рисунок 15" descr="325305985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43834" y="3357562"/>
            <a:ext cx="1285884" cy="1285884"/>
          </a:xfrm>
          <a:prstGeom prst="roundRect">
            <a:avLst>
              <a:gd name="adj" fmla="val 25695"/>
            </a:avLst>
          </a:prstGeom>
          <a:effectLst>
            <a:softEdge rad="31750"/>
          </a:effectLst>
        </p:spPr>
      </p:pic>
      <p:pic>
        <p:nvPicPr>
          <p:cNvPr id="11" name="Рисунок 10" descr="eeb2d07b19f2194b1763379af8f6c733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3429000"/>
            <a:ext cx="1428760" cy="1472587"/>
          </a:xfrm>
          <a:prstGeom prst="rect">
            <a:avLst/>
          </a:prstGeom>
          <a:effectLst/>
        </p:spPr>
      </p:pic>
      <p:pic>
        <p:nvPicPr>
          <p:cNvPr id="9" name="Рисунок 8" descr="3-1242994592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3714752"/>
            <a:ext cx="1571636" cy="1571636"/>
          </a:xfrm>
          <a:prstGeom prst="rect">
            <a:avLst/>
          </a:prstGeom>
          <a:effectLst/>
        </p:spPr>
      </p:pic>
      <p:pic>
        <p:nvPicPr>
          <p:cNvPr id="8" name="Рисунок 7" descr="b42d61faea1a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DCD9D4"/>
              </a:clrFrom>
              <a:clrTo>
                <a:srgbClr val="DCD9D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572008"/>
            <a:ext cx="1348929" cy="1345064"/>
          </a:xfrm>
          <a:prstGeom prst="rect">
            <a:avLst/>
          </a:prstGeom>
        </p:spPr>
      </p:pic>
      <p:pic>
        <p:nvPicPr>
          <p:cNvPr id="12" name="Рисунок 11" descr="325305985.gif"/>
          <p:cNvPicPr>
            <a:picLocks noChangeAspect="1"/>
          </p:cNvPicPr>
          <p:nvPr/>
        </p:nvPicPr>
        <p:blipFill>
          <a:blip r:embed="rId11">
            <a:clrChange>
              <a:clrFrom>
                <a:srgbClr val="FFEFBD"/>
              </a:clrFrom>
              <a:clrTo>
                <a:srgbClr val="FFEFB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2786058"/>
            <a:ext cx="1143008" cy="1524011"/>
          </a:xfrm>
          <a:prstGeom prst="roundRect">
            <a:avLst>
              <a:gd name="adj" fmla="val 25695"/>
            </a:avLst>
          </a:prstGeom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105835"/>
            <a:ext cx="8286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http://zhvach.ru/showthread.php?t=2710&amp;page=4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3702610"/>
            <a:ext cx="4014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http://stranamasterov.ru/node/158703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3068421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http://kidsrisunki.ru/rrssrrrr-rrs-srsrsrsrrrrrs-srrrss-ssrrssrsrrss-rsrrr-rrsrrrsrr.html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711231"/>
            <a:ext cx="8143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http://blog.kp.ua/users/sinaja_natali/post213800344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425479"/>
            <a:ext cx="8072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http://kidsrisunki.ru/detskie-risunki-skazochnoe-oblako.html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2143116"/>
            <a:ext cx="4031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7"/>
              </a:rPr>
              <a:t>http://www.spennithorne.net/VLE.html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845222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http://vcene.ua/transport-dlya-detej-c/page_214/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4000504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http://ilarik.ru/ilarik.ru/categ201_605__n_v.html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1571612"/>
            <a:ext cx="6929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0"/>
              </a:rPr>
              <a:t>http://khabmama.ru/forum/topic147392-555.html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4286256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1"/>
              </a:rPr>
              <a:t>http://kidsrisunki.ru/zimuyushchie-ptitsi-dlya-detey.html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4572008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2"/>
              </a:rPr>
              <a:t>http://www.proshkolu.ru/user/Olgas28/folder/279315/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71472" y="4929198"/>
            <a:ext cx="8429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Стихи В.Степанова «На зарядку по порядку» изд. Фламинго, М.: 2000г. 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1000108"/>
            <a:ext cx="721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</a:rPr>
              <a:t>Использованы материалы:</a:t>
            </a:r>
            <a:endParaRPr lang="ru-RU" sz="2800" i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85852" y="5572140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Опубликовано на сайте </a:t>
            </a:r>
            <a:r>
              <a:rPr lang="en-US" sz="3200" b="1" dirty="0" smtClean="0">
                <a:solidFill>
                  <a:srgbClr val="C00000"/>
                </a:solidFill>
              </a:rPr>
              <a:t>viki.rdf.ru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b42d61faea1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DCD9D4"/>
              </a:clrFrom>
              <a:clrTo>
                <a:srgbClr val="DCD9D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1094234"/>
            <a:ext cx="4286280" cy="4273998"/>
          </a:xfrm>
          <a:prstGeom prst="rect">
            <a:avLst/>
          </a:prstGeom>
        </p:spPr>
      </p:pic>
      <p:pic>
        <p:nvPicPr>
          <p:cNvPr id="8" name="Рисунок 7" descr="3097365-5ee921a3d0b09fc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57158" y="285728"/>
            <a:ext cx="1285884" cy="19368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00232" y="576844"/>
            <a:ext cx="30861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первый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214282" y="5646683"/>
            <a:ext cx="664373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Самый первый – Гусь примерный.</a:t>
            </a:r>
          </a:p>
          <a:p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Раз примерный – значит, ПЕРВЫЙ!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-1242994592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1785926"/>
            <a:ext cx="3714776" cy="3714776"/>
          </a:xfrm>
          <a:prstGeom prst="rect">
            <a:avLst/>
          </a:prstGeom>
          <a:effectLst/>
        </p:spPr>
      </p:pic>
      <p:pic>
        <p:nvPicPr>
          <p:cNvPr id="4" name="Рисунок 3" descr="3097369-50b536d6ea3fe47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357166"/>
            <a:ext cx="2000264" cy="3012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214282" y="5357826"/>
            <a:ext cx="5500726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За Гусём – двора герой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Серый Козлик, он – ВТОРОЙ!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91469" y="719720"/>
            <a:ext cx="3323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ВТОРОЙ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7668243339285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759" y="1643050"/>
            <a:ext cx="4542525" cy="46434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3097374-f6f34381aca7f867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5" y="214290"/>
            <a:ext cx="1785950" cy="2690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3143240" y="5566492"/>
            <a:ext cx="592935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За Козлёнком – храбрый Петя,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Он у нас по счёту – ТРЕТИЙ!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32792" y="719720"/>
            <a:ext cx="3182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ТРЕТИЙ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99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eb2d07b19f2194b1763379af8f6c733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1852" y="1285860"/>
            <a:ext cx="4380478" cy="45148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3097375-0bce7679cc656717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14290"/>
            <a:ext cx="2062161" cy="31061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91469" y="719720"/>
            <a:ext cx="49188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ЧЕТВЁРТЫЙ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71406" y="5637930"/>
            <a:ext cx="592935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Вот Индюк шагает гордый.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Значит, будет он – ЧЕТВЁРТЫЙ!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25305985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EFBD"/>
              </a:clrFrom>
              <a:clrTo>
                <a:srgbClr val="FFEFB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57166"/>
            <a:ext cx="4143404" cy="5524539"/>
          </a:xfrm>
          <a:prstGeom prst="roundRect">
            <a:avLst>
              <a:gd name="adj" fmla="val 25695"/>
            </a:avLst>
          </a:prstGeom>
          <a:effectLst>
            <a:softEdge rad="31750"/>
          </a:effectLst>
        </p:spPr>
      </p:pic>
      <p:pic>
        <p:nvPicPr>
          <p:cNvPr id="8" name="Рисунок 7" descr="3097378-3abd2d4426ccf77d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61971" y="308445"/>
            <a:ext cx="1881995" cy="28348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3143240" y="5566492"/>
            <a:ext cx="592935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Следом Кот спешит усатый,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Не четвёртый Кот, а – ПЯТЫЙ!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69811" y="719720"/>
            <a:ext cx="29738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ПЯТЫЙ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33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2530598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1142984"/>
            <a:ext cx="4726597" cy="4814126"/>
          </a:xfrm>
          <a:prstGeom prst="roundRect">
            <a:avLst>
              <a:gd name="adj" fmla="val 25695"/>
            </a:avLst>
          </a:prstGeom>
          <a:effectLst>
            <a:softEdge rad="31750"/>
          </a:effectLst>
        </p:spPr>
      </p:pic>
      <p:pic>
        <p:nvPicPr>
          <p:cNvPr id="3" name="Рисунок 2" descr="3097385-cf61e48b3dfed494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14290"/>
            <a:ext cx="1944503" cy="29289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28860" y="500042"/>
            <a:ext cx="34988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ШЕСТОЙ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99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285720" y="5566492"/>
            <a:ext cx="592935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За Котом в траве густой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Скачет Кролик, он – ШЕСТОЙ!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25305985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1087752"/>
            <a:ext cx="5676292" cy="4734269"/>
          </a:xfrm>
          <a:prstGeom prst="roundRect">
            <a:avLst>
              <a:gd name="adj" fmla="val 25695"/>
            </a:avLst>
          </a:prstGeom>
          <a:effectLst>
            <a:softEdge rad="31750"/>
          </a:effectLst>
        </p:spPr>
      </p:pic>
      <p:pic>
        <p:nvPicPr>
          <p:cNvPr id="3" name="Рисунок 2" descr="3097389-ccd766f8123819d6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14290"/>
            <a:ext cx="1897068" cy="28575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142844" y="5637930"/>
            <a:ext cx="592935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Следом Конь идёт гнедой,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Конь гнедой у нас – СЕДЬМОЙ!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500042"/>
            <a:ext cx="4005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СЕДЬМОЙ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2530598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500042"/>
            <a:ext cx="3614762" cy="5062693"/>
          </a:xfrm>
          <a:prstGeom prst="roundRect">
            <a:avLst>
              <a:gd name="adj" fmla="val 25695"/>
            </a:avLst>
          </a:prstGeom>
          <a:effectLst>
            <a:softEdge rad="31750"/>
          </a:effectLst>
        </p:spPr>
      </p:pic>
      <p:pic>
        <p:nvPicPr>
          <p:cNvPr id="3" name="Рисунок 2" descr="3097390-2ab7443482cec9ef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57158" y="214290"/>
            <a:ext cx="1785950" cy="26901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28860" y="500042"/>
            <a:ext cx="40711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ВОСЬМОЙ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142844" y="5637930"/>
            <a:ext cx="700092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За Конём – смешно самой –</a:t>
            </a:r>
          </a:p>
          <a:p>
            <a:pPr algn="ctr"/>
            <a:r>
              <a:rPr lang="ru-RU" sz="3200" b="1" dirty="0" smtClean="0"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Хрюшка. Хрюшке быть – ВОСЬМОЙ!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230</Words>
  <Application>Microsoft Office PowerPoint</Application>
  <PresentationFormat>Экран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Порядковый счёт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poriydkoviy_schot</dc:title>
  <dc:subject>matematika</dc:subject>
  <dc:creator>Corowina</dc:creator>
  <cp:lastModifiedBy>Admin</cp:lastModifiedBy>
  <cp:revision>17</cp:revision>
  <dcterms:created xsi:type="dcterms:W3CDTF">2011-10-28T02:54:59Z</dcterms:created>
  <dcterms:modified xsi:type="dcterms:W3CDTF">2013-01-28T14:10:40Z</dcterms:modified>
</cp:coreProperties>
</file>