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658" r:id="rId2"/>
    <p:sldId id="667" r:id="rId3"/>
    <p:sldId id="668" r:id="rId4"/>
    <p:sldId id="669" r:id="rId5"/>
    <p:sldId id="670" r:id="rId6"/>
    <p:sldId id="671" r:id="rId7"/>
    <p:sldId id="673" r:id="rId8"/>
    <p:sldId id="674" r:id="rId9"/>
    <p:sldId id="656" r:id="rId10"/>
    <p:sldId id="63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CC"/>
    <a:srgbClr val="FFE947"/>
    <a:srgbClr val="F3650D"/>
    <a:srgbClr val="FD3F03"/>
    <a:srgbClr val="00FFFF"/>
    <a:srgbClr val="FD99B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100" autoAdjust="0"/>
  </p:normalViewPr>
  <p:slideViewPr>
    <p:cSldViewPr>
      <p:cViewPr>
        <p:scale>
          <a:sx n="47" d="100"/>
          <a:sy n="47" d="100"/>
        </p:scale>
        <p:origin x="-1464" y="-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5D35B-FD56-4ECB-B704-0A4D803B6D66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60C3E-F8B8-4A34-A4B8-FCDA194103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02505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BF4196-F5AE-41C1-9B8C-E60116649620}" type="slidenum">
              <a:rPr lang="ru-RU"/>
              <a:pPr/>
              <a:t>2</a:t>
            </a:fld>
            <a:endParaRPr lang="ru-RU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7A6EEE-876E-43B4-9B1D-F06ADE52C80C}" type="slidenum">
              <a:rPr lang="ru-RU"/>
              <a:pPr/>
              <a:t>3</a:t>
            </a:fld>
            <a:endParaRPr lang="ru-RU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1DD8E-46B8-4C82-8738-E763D6B6B4C1}" type="slidenum">
              <a:rPr lang="ru-RU"/>
              <a:pPr/>
              <a:t>4</a:t>
            </a:fld>
            <a:endParaRPr lang="ru-RU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03.02.2014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019175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000099"/>
                </a:solidFill>
              </a:rPr>
              <a:t>Лестница</a:t>
            </a:r>
          </a:p>
        </p:txBody>
      </p:sp>
      <p:sp>
        <p:nvSpPr>
          <p:cNvPr id="6147" name="Line 7"/>
          <p:cNvSpPr>
            <a:spLocks noChangeShapeType="1"/>
          </p:cNvSpPr>
          <p:nvPr/>
        </p:nvSpPr>
        <p:spPr bwMode="auto">
          <a:xfrm>
            <a:off x="1187450" y="6091238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8"/>
          <p:cNvSpPr>
            <a:spLocks noChangeShapeType="1"/>
          </p:cNvSpPr>
          <p:nvPr/>
        </p:nvSpPr>
        <p:spPr bwMode="auto">
          <a:xfrm>
            <a:off x="1979613" y="537051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12"/>
          <p:cNvSpPr>
            <a:spLocks noChangeShapeType="1"/>
          </p:cNvSpPr>
          <p:nvPr/>
        </p:nvSpPr>
        <p:spPr bwMode="auto">
          <a:xfrm>
            <a:off x="3563938" y="407511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2771775" y="479425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15"/>
          <p:cNvSpPr>
            <a:spLocks noChangeShapeType="1"/>
          </p:cNvSpPr>
          <p:nvPr/>
        </p:nvSpPr>
        <p:spPr bwMode="auto">
          <a:xfrm>
            <a:off x="4356100" y="349885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95288" y="2708275"/>
            <a:ext cx="5545137" cy="3960813"/>
            <a:chOff x="612" y="1117"/>
            <a:chExt cx="3493" cy="2495"/>
          </a:xfrm>
        </p:grpSpPr>
        <p:sp>
          <p:nvSpPr>
            <p:cNvPr id="6168" name="Line 5"/>
            <p:cNvSpPr>
              <a:spLocks noChangeShapeType="1"/>
            </p:cNvSpPr>
            <p:nvPr/>
          </p:nvSpPr>
          <p:spPr bwMode="auto">
            <a:xfrm>
              <a:off x="612" y="3612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9" name="Line 9"/>
            <p:cNvSpPr>
              <a:spLocks noChangeShapeType="1"/>
            </p:cNvSpPr>
            <p:nvPr/>
          </p:nvSpPr>
          <p:spPr bwMode="auto">
            <a:xfrm>
              <a:off x="1610" y="2795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0" name="Line 10"/>
            <p:cNvSpPr>
              <a:spLocks noChangeShapeType="1"/>
            </p:cNvSpPr>
            <p:nvPr/>
          </p:nvSpPr>
          <p:spPr bwMode="auto">
            <a:xfrm>
              <a:off x="1111" y="3249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Line 11"/>
            <p:cNvSpPr>
              <a:spLocks noChangeShapeType="1"/>
            </p:cNvSpPr>
            <p:nvPr/>
          </p:nvSpPr>
          <p:spPr bwMode="auto">
            <a:xfrm>
              <a:off x="2109" y="2432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Line 14"/>
            <p:cNvSpPr>
              <a:spLocks noChangeShapeType="1"/>
            </p:cNvSpPr>
            <p:nvPr/>
          </p:nvSpPr>
          <p:spPr bwMode="auto">
            <a:xfrm>
              <a:off x="3107" y="1616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3" name="Line 16"/>
            <p:cNvSpPr>
              <a:spLocks noChangeShapeType="1"/>
            </p:cNvSpPr>
            <p:nvPr/>
          </p:nvSpPr>
          <p:spPr bwMode="auto">
            <a:xfrm>
              <a:off x="2608" y="1979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Line 17"/>
            <p:cNvSpPr>
              <a:spLocks noChangeShapeType="1"/>
            </p:cNvSpPr>
            <p:nvPr/>
          </p:nvSpPr>
          <p:spPr bwMode="auto">
            <a:xfrm>
              <a:off x="3606" y="1117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3" name="Line 18"/>
          <p:cNvSpPr>
            <a:spLocks noChangeShapeType="1"/>
          </p:cNvSpPr>
          <p:nvPr/>
        </p:nvSpPr>
        <p:spPr bwMode="auto">
          <a:xfrm>
            <a:off x="5148263" y="27082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45"/>
          <p:cNvSpPr>
            <a:spLocks noChangeShapeType="1"/>
          </p:cNvSpPr>
          <p:nvPr/>
        </p:nvSpPr>
        <p:spPr bwMode="auto">
          <a:xfrm>
            <a:off x="5940425" y="21336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5" name="Line 46"/>
          <p:cNvSpPr>
            <a:spLocks noChangeShapeType="1"/>
          </p:cNvSpPr>
          <p:nvPr/>
        </p:nvSpPr>
        <p:spPr bwMode="auto">
          <a:xfrm>
            <a:off x="5940425" y="21336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Line 47"/>
          <p:cNvSpPr>
            <a:spLocks noChangeShapeType="1"/>
          </p:cNvSpPr>
          <p:nvPr/>
        </p:nvSpPr>
        <p:spPr bwMode="auto">
          <a:xfrm>
            <a:off x="6877050" y="15573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48"/>
          <p:cNvSpPr>
            <a:spLocks noChangeShapeType="1"/>
          </p:cNvSpPr>
          <p:nvPr/>
        </p:nvSpPr>
        <p:spPr bwMode="auto">
          <a:xfrm flipH="1">
            <a:off x="6877050" y="1557338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Line 49"/>
          <p:cNvSpPr>
            <a:spLocks noChangeShapeType="1"/>
          </p:cNvSpPr>
          <p:nvPr/>
        </p:nvSpPr>
        <p:spPr bwMode="auto">
          <a:xfrm>
            <a:off x="7524750" y="9810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9" name="Text Box 50"/>
          <p:cNvSpPr txBox="1">
            <a:spLocks noChangeArrowheads="1"/>
          </p:cNvSpPr>
          <p:nvPr/>
        </p:nvSpPr>
        <p:spPr bwMode="auto">
          <a:xfrm>
            <a:off x="755650" y="6237288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/>
              <a:t>0</a:t>
            </a:r>
          </a:p>
        </p:txBody>
      </p:sp>
      <p:sp>
        <p:nvSpPr>
          <p:cNvPr id="6160" name="Text Box 51"/>
          <p:cNvSpPr txBox="1">
            <a:spLocks noChangeArrowheads="1"/>
          </p:cNvSpPr>
          <p:nvPr/>
        </p:nvSpPr>
        <p:spPr bwMode="auto">
          <a:xfrm>
            <a:off x="2411413" y="4868863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2</a:t>
            </a:r>
          </a:p>
        </p:txBody>
      </p:sp>
      <p:sp>
        <p:nvSpPr>
          <p:cNvPr id="6161" name="Text Box 52"/>
          <p:cNvSpPr txBox="1">
            <a:spLocks noChangeArrowheads="1"/>
          </p:cNvSpPr>
          <p:nvPr/>
        </p:nvSpPr>
        <p:spPr bwMode="auto">
          <a:xfrm>
            <a:off x="3995738" y="36449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4</a:t>
            </a:r>
          </a:p>
        </p:txBody>
      </p:sp>
      <p:sp>
        <p:nvSpPr>
          <p:cNvPr id="6162" name="Text Box 53"/>
          <p:cNvSpPr txBox="1">
            <a:spLocks noChangeArrowheads="1"/>
          </p:cNvSpPr>
          <p:nvPr/>
        </p:nvSpPr>
        <p:spPr bwMode="auto">
          <a:xfrm>
            <a:off x="5580063" y="22764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6</a:t>
            </a:r>
          </a:p>
        </p:txBody>
      </p:sp>
      <p:sp>
        <p:nvSpPr>
          <p:cNvPr id="6163" name="Text Box 54"/>
          <p:cNvSpPr txBox="1">
            <a:spLocks noChangeArrowheads="1"/>
          </p:cNvSpPr>
          <p:nvPr/>
        </p:nvSpPr>
        <p:spPr bwMode="auto">
          <a:xfrm>
            <a:off x="7164388" y="11255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8</a:t>
            </a:r>
          </a:p>
        </p:txBody>
      </p:sp>
      <p:sp>
        <p:nvSpPr>
          <p:cNvPr id="6164" name="Line 55"/>
          <p:cNvSpPr>
            <a:spLocks noChangeShapeType="1"/>
          </p:cNvSpPr>
          <p:nvPr/>
        </p:nvSpPr>
        <p:spPr bwMode="auto">
          <a:xfrm flipH="1">
            <a:off x="7524750" y="981075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5" name="Line 56"/>
          <p:cNvSpPr>
            <a:spLocks noChangeShapeType="1"/>
          </p:cNvSpPr>
          <p:nvPr/>
        </p:nvSpPr>
        <p:spPr bwMode="auto">
          <a:xfrm>
            <a:off x="8101013" y="4048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6" name="Line 57"/>
          <p:cNvSpPr>
            <a:spLocks noChangeShapeType="1"/>
          </p:cNvSpPr>
          <p:nvPr/>
        </p:nvSpPr>
        <p:spPr bwMode="auto">
          <a:xfrm flipH="1">
            <a:off x="8101013" y="40481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7" name="Text Box 58"/>
          <p:cNvSpPr txBox="1">
            <a:spLocks noChangeArrowheads="1"/>
          </p:cNvSpPr>
          <p:nvPr/>
        </p:nvSpPr>
        <p:spPr bwMode="auto">
          <a:xfrm>
            <a:off x="8388350" y="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108520" y="1101396"/>
            <a:ext cx="8606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Вова построил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 = 4см. Сможешь ли ты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построить такой же отрезок с помощью линейки?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42976" y="2688397"/>
            <a:ext cx="0" cy="2160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774609" y="2381202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2800" dirty="0"/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34" y="2796409"/>
            <a:ext cx="7289506" cy="77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142976" y="2796409"/>
            <a:ext cx="267730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84860" y="2972654"/>
            <a:ext cx="379636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20656" y="2976430"/>
            <a:ext cx="41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818697" y="2688397"/>
            <a:ext cx="0" cy="2160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851920" y="2381202"/>
            <a:ext cx="3930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53706" y="3543399"/>
            <a:ext cx="14558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 = 4см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132454" y="23491"/>
            <a:ext cx="62397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73. Длина. Сантиметр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294760" y="121719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5" grpId="1"/>
      <p:bldP spid="36" grpId="1"/>
      <p:bldP spid="3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D6A1B02-19CC-4DBD-9FB2-384BE43F8993}" type="slidenum">
              <a:rPr lang="ru-RU"/>
              <a:pPr/>
              <a:t>2</a:t>
            </a:fld>
            <a:endParaRPr lang="ru-RU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8156575" cy="10001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  <a:t>Меры длины </a:t>
            </a:r>
            <a:b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</a:br>
            <a: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  <a:t>в Древней Руси</a:t>
            </a:r>
            <a:r>
              <a:rPr lang="ru-RU" b="1" i="1" u="sng" smtClean="0"/>
              <a:t> 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1600200"/>
            <a:ext cx="5554662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800" smtClean="0"/>
              <a:t>	</a:t>
            </a:r>
          </a:p>
        </p:txBody>
      </p:sp>
      <p:sp>
        <p:nvSpPr>
          <p:cNvPr id="15365" name="AutoShape 4"/>
          <p:cNvSpPr>
            <a:spLocks noChangeArrowheads="1"/>
          </p:cNvSpPr>
          <p:nvPr/>
        </p:nvSpPr>
        <p:spPr bwMode="auto">
          <a:xfrm>
            <a:off x="468313" y="1628775"/>
            <a:ext cx="8207375" cy="2376488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endParaRPr lang="ru-RU" sz="2400" b="1">
              <a:solidFill>
                <a:schemeClr val="bg1"/>
              </a:solidFill>
            </a:endParaRPr>
          </a:p>
          <a:p>
            <a:pPr algn="ctr"/>
            <a:endParaRPr lang="ru-RU" sz="2400" b="1">
              <a:solidFill>
                <a:schemeClr val="bg1"/>
              </a:solidFill>
            </a:endParaRP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Локоть </a:t>
            </a:r>
            <a:r>
              <a:rPr lang="ru-RU" sz="2400">
                <a:solidFill>
                  <a:schemeClr val="bg1"/>
                </a:solidFill>
              </a:rPr>
              <a:t>– расстояние от локтевого сгиба </a:t>
            </a:r>
            <a:endParaRPr lang="en-US" sz="2400">
              <a:solidFill>
                <a:schemeClr val="bg1"/>
              </a:solidFill>
            </a:endParaRPr>
          </a:p>
          <a:p>
            <a:pPr algn="ctr"/>
            <a:r>
              <a:rPr lang="ru-RU" sz="2400">
                <a:solidFill>
                  <a:schemeClr val="bg1"/>
                </a:solidFill>
              </a:rPr>
              <a:t>           до конца вытянутого </a:t>
            </a:r>
          </a:p>
          <a:p>
            <a:pPr algn="ctr"/>
            <a:r>
              <a:rPr lang="ru-RU" sz="2400">
                <a:solidFill>
                  <a:schemeClr val="bg1"/>
                </a:solidFill>
              </a:rPr>
              <a:t>    среднего  пальца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sz="2800">
                <a:solidFill>
                  <a:schemeClr val="bg1"/>
                </a:solidFill>
              </a:rPr>
              <a:t>1 локоть = 46 - 47 см</a:t>
            </a:r>
          </a:p>
          <a:p>
            <a:pPr algn="ctr"/>
            <a:endParaRPr lang="ru-RU" sz="2800">
              <a:solidFill>
                <a:schemeClr val="bg1"/>
              </a:solidFill>
            </a:endParaRPr>
          </a:p>
          <a:p>
            <a:pPr algn="ctr"/>
            <a:endParaRPr lang="ru-RU" sz="2800">
              <a:solidFill>
                <a:schemeClr val="bg1"/>
              </a:solidFill>
            </a:endParaRPr>
          </a:p>
        </p:txBody>
      </p:sp>
      <p:pic>
        <p:nvPicPr>
          <p:cNvPr id="1536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3833813"/>
            <a:ext cx="12017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4F47728-7F89-4F07-98D6-77A9DDAC1E30}" type="slidenum">
              <a:rPr lang="ru-RU"/>
              <a:pPr/>
              <a:t>3</a:t>
            </a:fld>
            <a:endParaRPr lang="ru-RU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8156575" cy="10001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  <a:t>Меры длины </a:t>
            </a:r>
            <a:b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</a:br>
            <a: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  <a:t>в Древней Руси</a:t>
            </a:r>
            <a:r>
              <a:rPr lang="ru-RU" b="1" i="1" u="sng" smtClean="0"/>
              <a:t> 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1600200"/>
            <a:ext cx="5554662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800" smtClean="0"/>
              <a:t>	</a:t>
            </a: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468313" y="1628775"/>
            <a:ext cx="8207375" cy="230505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Пядь</a:t>
            </a:r>
            <a:r>
              <a:rPr lang="ru-RU" sz="2400"/>
              <a:t> </a:t>
            </a:r>
            <a:r>
              <a:rPr lang="ru-RU" sz="2400">
                <a:solidFill>
                  <a:schemeClr val="bg1"/>
                </a:solidFill>
              </a:rPr>
              <a:t>– расстояние между концами вытянутых</a:t>
            </a:r>
          </a:p>
          <a:p>
            <a:pPr algn="ctr"/>
            <a:r>
              <a:rPr lang="ru-RU" sz="2400">
                <a:solidFill>
                  <a:schemeClr val="bg1"/>
                </a:solidFill>
              </a:rPr>
              <a:t>большого и указательного пальцев</a:t>
            </a:r>
          </a:p>
          <a:p>
            <a:pPr algn="ctr"/>
            <a:r>
              <a:rPr lang="ru-RU" sz="2400">
                <a:solidFill>
                  <a:schemeClr val="bg1"/>
                </a:solidFill>
              </a:rPr>
              <a:t>1 пядь = 18 - 19 см</a:t>
            </a:r>
          </a:p>
          <a:p>
            <a:pPr algn="ctr"/>
            <a:endParaRPr lang="ru-RU" sz="2400">
              <a:solidFill>
                <a:schemeClr val="bg1"/>
              </a:solidFill>
            </a:endParaRPr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933825"/>
            <a:ext cx="27051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95288" y="4437063"/>
            <a:ext cx="4608512" cy="2232025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latin typeface="Bookman Old Style" pitchFamily="18" charset="0"/>
              </a:rPr>
              <a:t> </a:t>
            </a:r>
            <a:endParaRPr lang="ru-RU">
              <a:latin typeface="Verdana" pitchFamily="34" charset="0"/>
            </a:endParaRPr>
          </a:p>
          <a:p>
            <a:pPr algn="ctr"/>
            <a:r>
              <a:rPr lang="ru-RU" sz="3200">
                <a:solidFill>
                  <a:schemeClr val="bg1"/>
                </a:solidFill>
                <a:latin typeface="Monotype Corsiva" pitchFamily="66" charset="0"/>
              </a:rPr>
              <a:t>«У него семь пядей во лбу»</a:t>
            </a:r>
            <a:r>
              <a:rPr lang="ru-RU" sz="2800">
                <a:solidFill>
                  <a:srgbClr val="FF9900"/>
                </a:solidFill>
                <a:latin typeface="Monotype Corsiva" pitchFamily="66" charset="0"/>
              </a:rPr>
              <a:t> </a:t>
            </a:r>
          </a:p>
          <a:p>
            <a:pPr algn="ctr"/>
            <a:endParaRPr lang="ru-RU" sz="2800">
              <a:solidFill>
                <a:srgbClr val="000099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F93CBB0-40D0-4273-8DBA-ECDCA4BE1C12}" type="slidenum">
              <a:rPr lang="ru-RU"/>
              <a:pPr/>
              <a:t>4</a:t>
            </a:fld>
            <a:endParaRPr lang="ru-RU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8156575" cy="10001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  <a:t>Меры длины </a:t>
            </a:r>
            <a:b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</a:br>
            <a:r>
              <a:rPr lang="ru-RU" sz="4000" b="1" smtClean="0">
                <a:solidFill>
                  <a:srgbClr val="000099"/>
                </a:solidFill>
                <a:latin typeface="Bookman Old Style" pitchFamily="18" charset="0"/>
              </a:rPr>
              <a:t>в Древней Руси</a:t>
            </a:r>
            <a:r>
              <a:rPr lang="ru-RU" b="1" i="1" u="sng" smtClean="0"/>
              <a:t> 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1600200"/>
            <a:ext cx="5554662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800" smtClean="0"/>
              <a:t>	</a:t>
            </a:r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468313" y="1628775"/>
            <a:ext cx="8207375" cy="2232025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Косая сажень</a:t>
            </a:r>
            <a:r>
              <a:rPr lang="ru-RU" sz="2400">
                <a:solidFill>
                  <a:schemeClr val="bg1"/>
                </a:solidFill>
              </a:rPr>
              <a:t> - расстояние от подошвы</a:t>
            </a:r>
          </a:p>
          <a:p>
            <a:pPr algn="ctr"/>
            <a:r>
              <a:rPr lang="ru-RU" sz="2400">
                <a:solidFill>
                  <a:schemeClr val="bg1"/>
                </a:solidFill>
              </a:rPr>
              <a:t>левой ноги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до конца большого пальца вытянутой</a:t>
            </a:r>
          </a:p>
          <a:p>
            <a:pPr algn="ctr"/>
            <a:r>
              <a:rPr lang="ru-RU" sz="2400">
                <a:solidFill>
                  <a:schemeClr val="bg1"/>
                </a:solidFill>
              </a:rPr>
              <a:t>вверх правой руки.</a:t>
            </a:r>
          </a:p>
          <a:p>
            <a:pPr algn="ctr"/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395288" y="4797425"/>
            <a:ext cx="4608512" cy="1871663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«В плечах косая сажень»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3573463"/>
            <a:ext cx="1368425" cy="328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8002587" cy="863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smtClean="0">
                <a:solidFill>
                  <a:srgbClr val="000099"/>
                </a:solidFill>
              </a:rPr>
              <a:t>Старинные русские </a:t>
            </a:r>
            <a:br>
              <a:rPr lang="ru-RU" sz="3600" b="1" smtClean="0">
                <a:solidFill>
                  <a:srgbClr val="000099"/>
                </a:solidFill>
              </a:rPr>
            </a:br>
            <a:r>
              <a:rPr lang="ru-RU" sz="3600" b="1" smtClean="0">
                <a:solidFill>
                  <a:srgbClr val="000099"/>
                </a:solidFill>
              </a:rPr>
              <a:t>единицы длины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3830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3600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539750" y="1268413"/>
            <a:ext cx="7777163" cy="4824412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r>
              <a:rPr lang="ru-RU" sz="3200" b="1">
                <a:solidFill>
                  <a:schemeClr val="bg1"/>
                </a:solidFill>
              </a:rPr>
              <a:t>Верста</a:t>
            </a:r>
            <a:r>
              <a:rPr lang="ru-RU" sz="3200"/>
              <a:t> </a:t>
            </a:r>
          </a:p>
          <a:p>
            <a:r>
              <a:rPr lang="ru-RU" sz="3200" b="1">
                <a:solidFill>
                  <a:schemeClr val="bg1"/>
                </a:solidFill>
              </a:rPr>
              <a:t>Аршин</a:t>
            </a:r>
          </a:p>
          <a:p>
            <a:endParaRPr lang="ru-RU" sz="3200" b="1">
              <a:solidFill>
                <a:schemeClr val="bg1"/>
              </a:solidFill>
            </a:endParaRPr>
          </a:p>
          <a:p>
            <a:r>
              <a:rPr lang="ru-RU" sz="3200" b="1">
                <a:solidFill>
                  <a:schemeClr val="bg1"/>
                </a:solidFill>
              </a:rPr>
              <a:t>Шаг</a:t>
            </a:r>
          </a:p>
          <a:p>
            <a:endParaRPr lang="ru-RU" sz="3200" b="1">
              <a:solidFill>
                <a:schemeClr val="bg1"/>
              </a:solidFill>
            </a:endParaRPr>
          </a:p>
          <a:p>
            <a:r>
              <a:rPr lang="ru-RU" sz="3200" b="1">
                <a:solidFill>
                  <a:schemeClr val="bg1"/>
                </a:solidFill>
              </a:rPr>
              <a:t>Ладонь</a:t>
            </a:r>
          </a:p>
          <a:p>
            <a:endParaRPr lang="ru-RU" sz="3200">
              <a:solidFill>
                <a:schemeClr val="bg1"/>
              </a:solidFill>
            </a:endParaRP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2565400"/>
            <a:ext cx="2916237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7" descr="is?nZMDnZ8ntJrJ3Jcbqm_965sK6zUOuhaGx8w_lgKJK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4221163"/>
            <a:ext cx="1219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133600"/>
            <a:ext cx="8229600" cy="2808288"/>
          </a:xfrm>
        </p:spPr>
        <p:txBody>
          <a:bodyPr/>
          <a:lstStyle/>
          <a:p>
            <a:pPr algn="ctr" eaLnBrk="1" hangingPunct="1"/>
            <a:r>
              <a:rPr lang="ru-RU" sz="5400" b="1" smtClean="0">
                <a:solidFill>
                  <a:srgbClr val="000099"/>
                </a:solidFill>
              </a:rPr>
              <a:t>САНТИМЕТР - СМ</a:t>
            </a:r>
          </a:p>
        </p:txBody>
      </p:sp>
      <p:pic>
        <p:nvPicPr>
          <p:cNvPr id="19459" name="Picture 6"/>
          <p:cNvPicPr>
            <a:picLocks noChangeAspect="1" noChangeArrowheads="1"/>
          </p:cNvPicPr>
          <p:nvPr/>
        </p:nvPicPr>
        <p:blipFill>
          <a:blip r:embed="rId2"/>
          <a:srcRect l="7021" t="28824" r="7021"/>
          <a:stretch>
            <a:fillRect/>
          </a:stretch>
        </p:blipFill>
        <p:spPr bwMode="auto">
          <a:xfrm>
            <a:off x="468313" y="1628775"/>
            <a:ext cx="8208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000099"/>
                </a:solidFill>
              </a:rPr>
              <a:t>Линейка</a:t>
            </a:r>
          </a:p>
        </p:txBody>
      </p:sp>
      <p:pic>
        <p:nvPicPr>
          <p:cNvPr id="2150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74638" y="2457450"/>
            <a:ext cx="9548813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000099"/>
                </a:solidFill>
              </a:rPr>
              <a:t>Измерение по линейке</a:t>
            </a:r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2051050"/>
            <a:ext cx="7345362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5720" y="581779"/>
            <a:ext cx="8678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Петя измерил длину своего отрезка. Как он это сделал?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7289506" cy="77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Группа 15"/>
          <p:cNvGrpSpPr/>
          <p:nvPr/>
        </p:nvGrpSpPr>
        <p:grpSpPr>
          <a:xfrm>
            <a:off x="1172708" y="1167135"/>
            <a:ext cx="6048672" cy="307432"/>
            <a:chOff x="755576" y="1412776"/>
            <a:chExt cx="6048672" cy="307432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755576" y="1574595"/>
              <a:ext cx="6048672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755576" y="1412776"/>
              <a:ext cx="0" cy="288032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804248" y="1432176"/>
              <a:ext cx="0" cy="288032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251520" y="2564904"/>
            <a:ext cx="6321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Какое число стоит напротив </a:t>
            </a:r>
            <a:r>
              <a:rPr lang="ru-RU" sz="24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точки К?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520" y="2924944"/>
            <a:ext cx="6321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Какое число показывает длину отрезка?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13400" y="1537600"/>
            <a:ext cx="379636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59593" y="1529120"/>
            <a:ext cx="4176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275081" y="908720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8462" y="908720"/>
            <a:ext cx="3930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2800" dirty="0">
              <a:solidFill>
                <a:srgbClr val="FF0000"/>
              </a:solidFill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3221486" y="2204864"/>
            <a:ext cx="1951115" cy="525695"/>
            <a:chOff x="7013373" y="1257192"/>
            <a:chExt cx="1951115" cy="525695"/>
          </a:xfrm>
        </p:grpSpPr>
        <p:sp>
          <p:nvSpPr>
            <p:cNvPr id="27" name="TextBox 26"/>
            <p:cNvSpPr txBox="1"/>
            <p:nvPr/>
          </p:nvSpPr>
          <p:spPr>
            <a:xfrm>
              <a:off x="7013373" y="1257192"/>
              <a:ext cx="4286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К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298602" y="1259667"/>
              <a:ext cx="4286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М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64155" y="1258838"/>
              <a:ext cx="1300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= 9 см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3050" y="3471391"/>
            <a:ext cx="8678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Измерь с помощью линейки длину отрезка Вовы.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90608"/>
            <a:ext cx="7289506" cy="77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" name="Группа 29"/>
          <p:cNvGrpSpPr/>
          <p:nvPr/>
        </p:nvGrpSpPr>
        <p:grpSpPr>
          <a:xfrm>
            <a:off x="1172708" y="3986480"/>
            <a:ext cx="4695436" cy="327867"/>
            <a:chOff x="755576" y="1412776"/>
            <a:chExt cx="6048672" cy="307432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755576" y="1574595"/>
              <a:ext cx="6048672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755576" y="1412776"/>
              <a:ext cx="0" cy="288032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6804248" y="1432176"/>
              <a:ext cx="0" cy="288032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013400" y="4387440"/>
            <a:ext cx="379636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05064" y="4392637"/>
            <a:ext cx="41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946761" y="3745560"/>
            <a:ext cx="3930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8462" y="372806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sz="2800" dirty="0">
              <a:solidFill>
                <a:srgbClr val="FF0000"/>
              </a:solidFill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3221486" y="5013176"/>
            <a:ext cx="1951115" cy="525695"/>
            <a:chOff x="7013373" y="1257192"/>
            <a:chExt cx="1951115" cy="525695"/>
          </a:xfrm>
        </p:grpSpPr>
        <p:sp>
          <p:nvSpPr>
            <p:cNvPr id="39" name="TextBox 38"/>
            <p:cNvSpPr txBox="1"/>
            <p:nvPr/>
          </p:nvSpPr>
          <p:spPr>
            <a:xfrm>
              <a:off x="7013373" y="1257192"/>
              <a:ext cx="4286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В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298602" y="1259667"/>
              <a:ext cx="4286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К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664155" y="1258838"/>
              <a:ext cx="1300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= 7 см</a:t>
              </a:r>
              <a:endPara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251520" y="544522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Можете ли вы сравнить длины отрезков Пети и Вовы?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2302" y="5927060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 см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2627784" y="5927060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см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52515" y="5927060"/>
            <a:ext cx="439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83050" y="3417089"/>
            <a:ext cx="8781438" cy="0"/>
          </a:xfrm>
          <a:prstGeom prst="line">
            <a:avLst/>
          </a:pr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132454" y="23491"/>
            <a:ext cx="62397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73. Длина. Сантиметр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294760" y="121719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cxnSp>
        <p:nvCxnSpPr>
          <p:cNvPr id="4" name="Прямая соединительная линия 3"/>
          <p:cNvCxnSpPr>
            <a:endCxn id="37" idx="3"/>
          </p:cNvCxnSpPr>
          <p:nvPr/>
        </p:nvCxnSpPr>
        <p:spPr>
          <a:xfrm>
            <a:off x="1161976" y="1311151"/>
            <a:ext cx="0" cy="2678525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868144" y="1398547"/>
            <a:ext cx="0" cy="2678525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86325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19" grpId="0"/>
      <p:bldP spid="23" grpId="0"/>
      <p:bldP spid="22" grpId="0"/>
      <p:bldP spid="34" grpId="0"/>
      <p:bldP spid="35" grpId="0"/>
      <p:bldP spid="36" grpId="0"/>
      <p:bldP spid="37" grpId="0"/>
      <p:bldP spid="42" grpId="0"/>
      <p:bldP spid="43" grpId="0"/>
      <p:bldP spid="44" grpId="0"/>
      <p:bldP spid="4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7577</TotalTime>
  <Words>216</Words>
  <Application>Microsoft Office PowerPoint</Application>
  <PresentationFormat>Экран (4:3)</PresentationFormat>
  <Paragraphs>84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Лестница</vt:lpstr>
      <vt:lpstr>Меры длины  в Древней Руси  </vt:lpstr>
      <vt:lpstr>Меры длины  в Древней Руси  </vt:lpstr>
      <vt:lpstr>Меры длины  в Древней Руси  </vt:lpstr>
      <vt:lpstr>Старинные русские  единицы длины</vt:lpstr>
      <vt:lpstr>САНТИМЕТР - СМ</vt:lpstr>
      <vt:lpstr>Линейка</vt:lpstr>
      <vt:lpstr>Измерение по линейке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Admin</cp:lastModifiedBy>
  <cp:revision>888</cp:revision>
  <dcterms:created xsi:type="dcterms:W3CDTF">2010-10-26T14:31:01Z</dcterms:created>
  <dcterms:modified xsi:type="dcterms:W3CDTF">2014-02-03T07:33:48Z</dcterms:modified>
</cp:coreProperties>
</file>