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2" r:id="rId6"/>
    <p:sldId id="264" r:id="rId7"/>
    <p:sldId id="265" r:id="rId8"/>
    <p:sldId id="268" r:id="rId9"/>
    <p:sldId id="27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912" autoAdjust="0"/>
    <p:restoredTop sz="94660"/>
  </p:normalViewPr>
  <p:slideViewPr>
    <p:cSldViewPr>
      <p:cViewPr>
        <p:scale>
          <a:sx n="37" d="100"/>
          <a:sy n="37" d="100"/>
        </p:scale>
        <p:origin x="-264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682D7B1-E679-4310-A507-B8E22D526344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054765A-20FF-4DB5-BA25-63772FDA6C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D7B1-E679-4310-A507-B8E22D526344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765A-20FF-4DB5-BA25-63772FDA6C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D7B1-E679-4310-A507-B8E22D526344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765A-20FF-4DB5-BA25-63772FDA6C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682D7B1-E679-4310-A507-B8E22D526344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054765A-20FF-4DB5-BA25-63772FDA6CF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682D7B1-E679-4310-A507-B8E22D526344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054765A-20FF-4DB5-BA25-63772FDA6C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D7B1-E679-4310-A507-B8E22D526344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765A-20FF-4DB5-BA25-63772FDA6CF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D7B1-E679-4310-A507-B8E22D526344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765A-20FF-4DB5-BA25-63772FDA6CF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682D7B1-E679-4310-A507-B8E22D526344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054765A-20FF-4DB5-BA25-63772FDA6CF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D7B1-E679-4310-A507-B8E22D526344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765A-20FF-4DB5-BA25-63772FDA6C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682D7B1-E679-4310-A507-B8E22D526344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054765A-20FF-4DB5-BA25-63772FDA6CF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682D7B1-E679-4310-A507-B8E22D526344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054765A-20FF-4DB5-BA25-63772FDA6CF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682D7B1-E679-4310-A507-B8E22D526344}" type="datetimeFigureOut">
              <a:rPr lang="ru-RU" smtClean="0"/>
              <a:pPr/>
              <a:t>06.11.2015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054765A-20FF-4DB5-BA25-63772FDA6CF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УРОК  в 8 классе </a:t>
            </a:r>
            <a:b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по теме:</a:t>
            </a:r>
            <a:b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«Основания» 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6778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ru-RU" dirty="0"/>
              <a:t>Что такое бинарные соединения</a:t>
            </a:r>
            <a:r>
              <a:rPr lang="ru-RU" dirty="0" smtClean="0"/>
              <a:t>?</a:t>
            </a:r>
          </a:p>
          <a:p>
            <a:pPr lvl="0"/>
            <a:r>
              <a:rPr lang="ru-RU" dirty="0" smtClean="0"/>
              <a:t>2.</a:t>
            </a:r>
            <a:r>
              <a:rPr lang="ru-RU" dirty="0"/>
              <a:t> Какие классы неорганических веществ вам известны</a:t>
            </a:r>
            <a:r>
              <a:rPr lang="ru-RU" dirty="0" smtClean="0"/>
              <a:t>?</a:t>
            </a:r>
            <a:endParaRPr lang="ru-RU" dirty="0"/>
          </a:p>
          <a:p>
            <a:r>
              <a:rPr lang="ru-RU" dirty="0" smtClean="0"/>
              <a:t>3.Что </a:t>
            </a:r>
            <a:r>
              <a:rPr lang="ru-RU" dirty="0"/>
              <a:t>такое оксиды?</a:t>
            </a:r>
          </a:p>
          <a:p>
            <a:r>
              <a:rPr lang="ru-RU" dirty="0" smtClean="0"/>
              <a:t>4. </a:t>
            </a:r>
            <a:r>
              <a:rPr lang="ru-RU" dirty="0"/>
              <a:t>В каких агрегатных состояниях при нормальных условиях  встречаются оксиды?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5441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 smtClean="0">
                <a:solidFill>
                  <a:schemeClr val="tx1"/>
                </a:solidFill>
              </a:rPr>
              <a:t>Задание </a:t>
            </a:r>
            <a:r>
              <a:rPr lang="ru-RU" sz="1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выберите из перечня веществ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ФОРМУЛЫ ОКСИДОВ . Дайте им названия.</a:t>
            </a:r>
            <a:endPara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С</a:t>
            </a:r>
            <a:r>
              <a:rPr lang="en-US" sz="3600" b="1" dirty="0" err="1" smtClean="0">
                <a:solidFill>
                  <a:schemeClr val="tx1"/>
                </a:solidFill>
              </a:rPr>
              <a:t>uO</a:t>
            </a:r>
            <a:r>
              <a:rPr lang="en-US" sz="3600" b="1" dirty="0" smtClean="0">
                <a:solidFill>
                  <a:schemeClr val="tx1"/>
                </a:solidFill>
              </a:rPr>
              <a:t>          CO2                Na2O 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chemeClr val="tx1"/>
                </a:solidFill>
              </a:rPr>
              <a:t>  Cu(OH)2     N2           </a:t>
            </a:r>
            <a:r>
              <a:rPr lang="en-US" sz="3600" b="1" dirty="0">
                <a:solidFill>
                  <a:schemeClr val="tx1"/>
                </a:solidFill>
              </a:rPr>
              <a:t>KOH        Cu(OH)2    </a:t>
            </a:r>
            <a:r>
              <a:rPr lang="en-US" sz="3600" b="1" dirty="0" smtClean="0">
                <a:solidFill>
                  <a:schemeClr val="tx1"/>
                </a:solidFill>
              </a:rPr>
              <a:t>   </a:t>
            </a:r>
            <a:r>
              <a:rPr lang="en-US" sz="3600" b="1" dirty="0">
                <a:solidFill>
                  <a:schemeClr val="tx1"/>
                </a:solidFill>
              </a:rPr>
              <a:t>AL(OH)3      </a:t>
            </a:r>
            <a:r>
              <a:rPr lang="en-US" sz="3600" b="1" dirty="0" err="1">
                <a:solidFill>
                  <a:schemeClr val="tx1"/>
                </a:solidFill>
              </a:rPr>
              <a:t>CsOH</a:t>
            </a:r>
            <a:endParaRPr lang="en-US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3600" b="1" dirty="0">
                <a:solidFill>
                  <a:schemeClr val="tx1"/>
                </a:solidFill>
              </a:rPr>
              <a:t>    </a:t>
            </a:r>
            <a:r>
              <a:rPr lang="en-US" sz="3600" b="1" dirty="0" smtClean="0">
                <a:solidFill>
                  <a:schemeClr val="tx1"/>
                </a:solidFill>
              </a:rPr>
              <a:t>Mg(OH)2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</a:rPr>
              <a:t>           H2O  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chemeClr val="tx1"/>
                </a:solidFill>
              </a:rPr>
              <a:t>   Li2 O        P2O5     Fe2O3</a:t>
            </a:r>
          </a:p>
          <a:p>
            <a:endParaRPr lang="en-US" dirty="0" smtClean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5685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600" b="1" i="1" dirty="0">
                <a:solidFill>
                  <a:srgbClr val="002060"/>
                </a:solidFill>
              </a:rPr>
              <a:t>Основания</a:t>
            </a:r>
            <a:r>
              <a:rPr lang="ru-RU" sz="3600" dirty="0"/>
              <a:t> – сложные вещества, состоящие из атомов металла и одной или нескольких  групп </a:t>
            </a:r>
            <a:r>
              <a:rPr lang="ru-RU" sz="3600" dirty="0" smtClean="0"/>
              <a:t>-ОН </a:t>
            </a:r>
            <a:r>
              <a:rPr lang="ru-RU" sz="3600" dirty="0"/>
              <a:t>(гидроксильная </a:t>
            </a:r>
            <a:r>
              <a:rPr lang="ru-RU" sz="3600" dirty="0" smtClean="0"/>
              <a:t>группа</a:t>
            </a:r>
            <a:r>
              <a:rPr lang="ru-RU" sz="3600" dirty="0"/>
              <a:t>). </a:t>
            </a:r>
            <a:endParaRPr lang="ru-RU" sz="3600" dirty="0" smtClean="0"/>
          </a:p>
          <a:p>
            <a:r>
              <a:rPr lang="ru-RU" sz="3600" dirty="0"/>
              <a:t>Общая формула </a:t>
            </a:r>
            <a:r>
              <a:rPr lang="ru-RU" sz="3600" dirty="0" smtClean="0"/>
              <a:t> – </a:t>
            </a:r>
            <a:r>
              <a:rPr lang="ru-RU" sz="3600" dirty="0" err="1">
                <a:solidFill>
                  <a:srgbClr val="FF0000"/>
                </a:solidFill>
              </a:rPr>
              <a:t>Ме</a:t>
            </a:r>
            <a:r>
              <a:rPr lang="ru-RU" sz="3600" dirty="0">
                <a:solidFill>
                  <a:srgbClr val="FF0000"/>
                </a:solidFill>
              </a:rPr>
              <a:t>(ОН)</a:t>
            </a:r>
            <a:r>
              <a:rPr lang="en-US" sz="3600" baseline="-25000" dirty="0">
                <a:solidFill>
                  <a:srgbClr val="FF0000"/>
                </a:solidFill>
              </a:rPr>
              <a:t>n</a:t>
            </a:r>
            <a:r>
              <a:rPr lang="ru-RU" sz="3600" dirty="0">
                <a:solidFill>
                  <a:srgbClr val="FF0000"/>
                </a:solidFill>
              </a:rPr>
              <a:t>  </a:t>
            </a:r>
            <a:r>
              <a:rPr lang="ru-RU" sz="3600" dirty="0"/>
              <a:t>где </a:t>
            </a:r>
            <a:r>
              <a:rPr lang="en-US" sz="3600" dirty="0">
                <a:solidFill>
                  <a:srgbClr val="FF0000"/>
                </a:solidFill>
              </a:rPr>
              <a:t>n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/>
              <a:t>– валентность металла.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9728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chemeClr val="bg2">
                    <a:lumMod val="10000"/>
                  </a:schemeClr>
                </a:solidFill>
              </a:rPr>
              <a:t>ОСНОВАНИЯ </a:t>
            </a:r>
            <a:endParaRPr lang="ru-RU" sz="4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7467600" cy="487375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2800" dirty="0" smtClean="0"/>
              <a:t>    </a:t>
            </a:r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Растворимые      нерастворимые 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(щелочи)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1.Едкие вещества,            1.не изменяют окраску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м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ылкие на ощупь            индикаторов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2.Изменяют окраску       2.разлагаются при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и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ндикаторов                       нагревании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3.Гигроскопичны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(притягивают воду)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                  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 rot="1979438">
            <a:off x="2720428" y="1455298"/>
            <a:ext cx="484632" cy="1264829"/>
          </a:xfrm>
          <a:prstGeom prst="down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19683185">
            <a:off x="5046148" y="1500486"/>
            <a:ext cx="484632" cy="1266703"/>
          </a:xfrm>
          <a:prstGeom prst="down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5290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200" b="1" i="1" dirty="0" smtClean="0">
                <a:solidFill>
                  <a:schemeClr val="tx1"/>
                </a:solidFill>
              </a:rPr>
              <a:t>ЗАДАНИЕ: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из </a:t>
            </a:r>
            <a:r>
              <a:rPr lang="ru-RU" sz="2000" dirty="0">
                <a:solidFill>
                  <a:schemeClr val="tx1"/>
                </a:solidFill>
              </a:rPr>
              <a:t>выбранного перечня формул оснований выберите щелочи и нерастворимые </a:t>
            </a:r>
            <a:r>
              <a:rPr lang="ru-RU" sz="2000" dirty="0" smtClean="0">
                <a:solidFill>
                  <a:schemeClr val="tx1"/>
                </a:solidFill>
              </a:rPr>
              <a:t>основания</a:t>
            </a:r>
            <a:r>
              <a:rPr lang="ru-RU" sz="2000" dirty="0" smtClean="0"/>
              <a:t>, используя таблицу растворимости  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/>
              <a:t>     </a:t>
            </a:r>
            <a:r>
              <a:rPr lang="en-US" sz="4400" b="1" dirty="0" smtClean="0"/>
              <a:t>KOH        Cu(OH)</a:t>
            </a:r>
            <a:r>
              <a:rPr lang="en-US" sz="2800" b="1" dirty="0" smtClean="0"/>
              <a:t>2</a:t>
            </a:r>
            <a:r>
              <a:rPr lang="en-US" sz="4400" b="1" dirty="0" smtClean="0"/>
              <a:t>                 AL(OH)</a:t>
            </a:r>
            <a:r>
              <a:rPr lang="en-US" sz="2800" b="1" dirty="0" smtClean="0"/>
              <a:t>3</a:t>
            </a:r>
            <a:r>
              <a:rPr lang="en-US" sz="4400" b="1" dirty="0" smtClean="0"/>
              <a:t>      </a:t>
            </a:r>
            <a:r>
              <a:rPr lang="en-US" sz="4400" b="1" dirty="0" err="1" smtClean="0"/>
              <a:t>CsOH</a:t>
            </a:r>
            <a:endParaRPr lang="en-US" sz="4400" b="1" dirty="0" smtClean="0"/>
          </a:p>
          <a:p>
            <a:pPr marL="0" indent="0">
              <a:buNone/>
            </a:pPr>
            <a:r>
              <a:rPr lang="en-US" sz="4400" b="1" dirty="0" smtClean="0"/>
              <a:t>    Mg(OH)</a:t>
            </a:r>
            <a:r>
              <a:rPr lang="en-US" sz="2800" b="1" dirty="0" smtClean="0"/>
              <a:t>2</a:t>
            </a:r>
            <a:r>
              <a:rPr lang="en-US" sz="4400" b="1" dirty="0" smtClean="0"/>
              <a:t>        </a:t>
            </a:r>
            <a:r>
              <a:rPr lang="en-US" sz="4400" b="1" dirty="0" err="1" smtClean="0"/>
              <a:t>Ca</a:t>
            </a:r>
            <a:r>
              <a:rPr lang="en-US" sz="4400" b="1" dirty="0" smtClean="0"/>
              <a:t>(OH)</a:t>
            </a:r>
            <a:r>
              <a:rPr lang="en-US" sz="2800" b="1" dirty="0" smtClean="0"/>
              <a:t>2</a:t>
            </a:r>
            <a:r>
              <a:rPr lang="en-US" sz="4400" b="1" dirty="0" smtClean="0"/>
              <a:t>     Zn</a:t>
            </a:r>
            <a:r>
              <a:rPr lang="en-US" sz="4400" b="1" dirty="0"/>
              <a:t>(OH)</a:t>
            </a:r>
            <a:r>
              <a:rPr lang="en-US" sz="2800" b="1" dirty="0"/>
              <a:t>2</a:t>
            </a:r>
            <a:r>
              <a:rPr lang="en-US" sz="4400" b="1" dirty="0"/>
              <a:t> </a:t>
            </a:r>
            <a:r>
              <a:rPr lang="en-US" sz="4400" b="1" dirty="0" smtClean="0"/>
              <a:t>    Fe(OH)3</a:t>
            </a:r>
          </a:p>
          <a:p>
            <a:pPr marL="0" indent="0">
              <a:buNone/>
            </a:pPr>
            <a:r>
              <a:rPr lang="en-US" sz="4400" b="1" dirty="0" smtClean="0"/>
              <a:t>       </a:t>
            </a:r>
            <a:r>
              <a:rPr lang="en-US" sz="4400" b="1" dirty="0" err="1" smtClean="0"/>
              <a:t>LiOH</a:t>
            </a:r>
            <a:r>
              <a:rPr lang="en-US" sz="4400" b="1" dirty="0" smtClean="0"/>
              <a:t>         </a:t>
            </a:r>
            <a:r>
              <a:rPr lang="en-US" sz="4400" b="1" dirty="0"/>
              <a:t>Cr(OH)</a:t>
            </a:r>
            <a:r>
              <a:rPr lang="en-US" sz="2800" b="1" dirty="0"/>
              <a:t>2 </a:t>
            </a:r>
            <a:r>
              <a:rPr lang="en-US" sz="4400" dirty="0" smtClean="0"/>
              <a:t>         </a:t>
            </a:r>
            <a:endParaRPr lang="ru-RU" sz="4400" dirty="0"/>
          </a:p>
        </p:txBody>
      </p:sp>
    </p:spTree>
    <p:extLst>
      <p:ext uri="{BB962C8B-B14F-4D97-AF65-F5344CB8AC3E}">
        <p14:creationId xmlns="" xmlns:p14="http://schemas.microsoft.com/office/powerpoint/2010/main" val="30239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получение оснований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/>
              <a:t>1) Активный металл + вода:     2</a:t>
            </a:r>
            <a:r>
              <a:rPr lang="en-US" dirty="0"/>
              <a:t>Na</a:t>
            </a:r>
            <a:r>
              <a:rPr lang="ru-RU" dirty="0"/>
              <a:t> + 2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O</a:t>
            </a:r>
            <a:r>
              <a:rPr lang="ru-RU" dirty="0"/>
              <a:t> = 2</a:t>
            </a:r>
            <a:r>
              <a:rPr lang="en-US" dirty="0" err="1"/>
              <a:t>NaOH</a:t>
            </a:r>
            <a:r>
              <a:rPr lang="ru-RU" dirty="0"/>
              <a:t> + </a:t>
            </a:r>
            <a:r>
              <a:rPr lang="en-US" dirty="0"/>
              <a:t>H</a:t>
            </a:r>
            <a:r>
              <a:rPr lang="ru-RU" baseline="-25000" dirty="0"/>
              <a:t>2 </a:t>
            </a:r>
            <a:endParaRPr lang="ru-RU" dirty="0"/>
          </a:p>
          <a:p>
            <a:r>
              <a:rPr lang="ru-RU" dirty="0"/>
              <a:t>2) Оксид активного металла + вода: </a:t>
            </a:r>
            <a:r>
              <a:rPr lang="en-US" dirty="0" err="1"/>
              <a:t>CaO</a:t>
            </a:r>
            <a:r>
              <a:rPr lang="ru-RU" dirty="0"/>
              <a:t> +</a:t>
            </a:r>
            <a:r>
              <a:rPr lang="en-US" dirty="0"/>
              <a:t>H</a:t>
            </a:r>
            <a:r>
              <a:rPr lang="ru-RU" dirty="0"/>
              <a:t>2</a:t>
            </a:r>
            <a:r>
              <a:rPr lang="en-US" dirty="0"/>
              <a:t>O</a:t>
            </a:r>
            <a:r>
              <a:rPr lang="ru-RU" dirty="0"/>
              <a:t>=  </a:t>
            </a:r>
            <a:r>
              <a:rPr lang="en-US" dirty="0" err="1"/>
              <a:t>Ca</a:t>
            </a:r>
            <a:r>
              <a:rPr lang="en-US" dirty="0"/>
              <a:t> </a:t>
            </a:r>
            <a:r>
              <a:rPr lang="ru-RU" dirty="0"/>
              <a:t>(</a:t>
            </a:r>
            <a:r>
              <a:rPr lang="en-US" dirty="0"/>
              <a:t>OH</a:t>
            </a:r>
            <a:r>
              <a:rPr lang="ru-RU" dirty="0"/>
              <a:t>)2   </a:t>
            </a:r>
          </a:p>
          <a:p>
            <a:r>
              <a:rPr lang="ru-RU" dirty="0"/>
              <a:t>3)Нерастворимые основания получают путем реакции обмена между солями и щелочами: </a:t>
            </a:r>
            <a:r>
              <a:rPr lang="en-US" dirty="0" err="1"/>
              <a:t>CuCl</a:t>
            </a:r>
            <a:r>
              <a:rPr lang="ru-RU" baseline="-25000" dirty="0"/>
              <a:t>2</a:t>
            </a:r>
            <a:r>
              <a:rPr lang="ru-RU" dirty="0"/>
              <a:t> + 2</a:t>
            </a:r>
            <a:r>
              <a:rPr lang="en-US" dirty="0" err="1"/>
              <a:t>NaOH</a:t>
            </a:r>
            <a:r>
              <a:rPr lang="ru-RU" dirty="0"/>
              <a:t> = </a:t>
            </a:r>
            <a:r>
              <a:rPr lang="en-US" dirty="0"/>
              <a:t>Cu</a:t>
            </a:r>
            <a:r>
              <a:rPr lang="ru-RU" dirty="0"/>
              <a:t>(</a:t>
            </a:r>
            <a:r>
              <a:rPr lang="en-US" dirty="0"/>
              <a:t>OH</a:t>
            </a:r>
            <a:r>
              <a:rPr lang="ru-RU" dirty="0"/>
              <a:t>)</a:t>
            </a:r>
            <a:r>
              <a:rPr lang="ru-RU" baseline="-25000" dirty="0"/>
              <a:t>2</a:t>
            </a:r>
            <a:r>
              <a:rPr lang="ru-RU" dirty="0"/>
              <a:t> + 2</a:t>
            </a:r>
            <a:r>
              <a:rPr lang="en-US" dirty="0" err="1"/>
              <a:t>NaCl</a:t>
            </a:r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4036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dirty="0"/>
              <a:t>В.1 Что такое основания?</a:t>
            </a:r>
          </a:p>
          <a:p>
            <a:r>
              <a:rPr lang="ru-RU" sz="2800" dirty="0"/>
              <a:t>В.2 Какие по растворимости бывают основания?</a:t>
            </a:r>
          </a:p>
          <a:p>
            <a:r>
              <a:rPr lang="ru-RU" sz="2800" dirty="0"/>
              <a:t>В.3 Каким оксидам соответствуют основания</a:t>
            </a:r>
            <a:r>
              <a:rPr lang="ru-RU" sz="2800" dirty="0" smtClean="0"/>
              <a:t>?</a:t>
            </a:r>
            <a:endParaRPr lang="en-US" sz="2800" dirty="0" smtClean="0"/>
          </a:p>
          <a:p>
            <a:r>
              <a:rPr lang="ru-RU" sz="2800" b="1" dirty="0" smtClean="0"/>
              <a:t>Задание</a:t>
            </a:r>
          </a:p>
          <a:p>
            <a:pPr marL="0" indent="0">
              <a:buNone/>
            </a:pPr>
            <a:r>
              <a:rPr lang="ru-RU" sz="2800" dirty="0" smtClean="0"/>
              <a:t>Составьте  </a:t>
            </a:r>
            <a:r>
              <a:rPr lang="ru-RU" sz="2800" dirty="0"/>
              <a:t>формулы гидроксидов, </a:t>
            </a:r>
            <a:r>
              <a:rPr lang="ru-RU" sz="2800" dirty="0" smtClean="0"/>
              <a:t>соответствующим </a:t>
            </a:r>
            <a:r>
              <a:rPr lang="ru-RU" sz="2800" dirty="0"/>
              <a:t>им  оксидам  : K</a:t>
            </a:r>
            <a:r>
              <a:rPr lang="ru-RU" sz="2800" baseline="-25000" dirty="0"/>
              <a:t>2</a:t>
            </a:r>
            <a:r>
              <a:rPr lang="ru-RU" sz="2800" dirty="0"/>
              <a:t>O, </a:t>
            </a:r>
            <a:r>
              <a:rPr lang="ru-RU" sz="2800" dirty="0" err="1"/>
              <a:t>BaO</a:t>
            </a:r>
            <a:r>
              <a:rPr lang="ru-RU" sz="2800" dirty="0"/>
              <a:t>, Cr</a:t>
            </a:r>
            <a:r>
              <a:rPr lang="ru-RU" sz="2800" baseline="-25000" dirty="0"/>
              <a:t>2</a:t>
            </a:r>
            <a:r>
              <a:rPr lang="ru-RU" sz="2800" dirty="0"/>
              <a:t>O</a:t>
            </a:r>
            <a:r>
              <a:rPr lang="ru-RU" sz="2800" baseline="-25000" dirty="0"/>
              <a:t>3</a:t>
            </a:r>
            <a:r>
              <a:rPr lang="ru-RU" sz="2800" dirty="0"/>
              <a:t>. Дайте им названия. </a:t>
            </a:r>
          </a:p>
          <a:p>
            <a:r>
              <a:rPr lang="ru-RU" sz="2800" b="1" dirty="0" smtClean="0"/>
              <a:t> </a:t>
            </a:r>
            <a:endParaRPr lang="ru-RU" sz="2800" b="1" dirty="0"/>
          </a:p>
        </p:txBody>
      </p:sp>
    </p:spTree>
    <p:extLst>
      <p:ext uri="{BB962C8B-B14F-4D97-AF65-F5344CB8AC3E}">
        <p14:creationId xmlns="" xmlns:p14="http://schemas.microsoft.com/office/powerpoint/2010/main" val="271376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Используемая литература:</a:t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" lvl="0" indent="0">
              <a:buNone/>
            </a:pPr>
            <a:r>
              <a:rPr lang="ru-RU" dirty="0"/>
              <a:t>1.Андреева  Л.С. Урок по теме «Основания». //Химия в школе.  – 2009.- №3.- с. 30-32.</a:t>
            </a:r>
          </a:p>
          <a:p>
            <a:pPr marL="45720" lvl="0" indent="0">
              <a:buNone/>
            </a:pPr>
            <a:r>
              <a:rPr lang="ru-RU" dirty="0"/>
              <a:t>2. </a:t>
            </a:r>
            <a:r>
              <a:rPr lang="ru-RU" dirty="0" err="1"/>
              <a:t>Гара</a:t>
            </a:r>
            <a:r>
              <a:rPr lang="ru-RU" dirty="0"/>
              <a:t>, Н. Н. Химия. Уроки в 8 классе : пособие для учителя / Н. Н. </a:t>
            </a:r>
            <a:r>
              <a:rPr lang="ru-RU" dirty="0" err="1"/>
              <a:t>Гара</a:t>
            </a:r>
            <a:r>
              <a:rPr lang="ru-RU" dirty="0"/>
              <a:t>. - М. : Просвеще­ние, 2009. - 95 с.</a:t>
            </a:r>
          </a:p>
          <a:p>
            <a:pPr marL="45720" lvl="0" indent="0">
              <a:buNone/>
            </a:pPr>
            <a:r>
              <a:rPr lang="ru-RU" dirty="0"/>
              <a:t>3.Настольная книга учителя химии / авт.-сост. Н. Н. </a:t>
            </a:r>
            <a:r>
              <a:rPr lang="ru-RU" dirty="0" err="1"/>
              <a:t>Гара</a:t>
            </a:r>
            <a:r>
              <a:rPr lang="ru-RU" dirty="0"/>
              <a:t>, Р. Г. Иванова, А. А. Каверина. - М.: ACT : </a:t>
            </a:r>
            <a:r>
              <a:rPr lang="ru-RU" dirty="0" err="1"/>
              <a:t>Астрель</a:t>
            </a:r>
            <a:r>
              <a:rPr lang="ru-RU" dirty="0"/>
              <a:t>, 2002. - 190 с.</a:t>
            </a:r>
          </a:p>
          <a:p>
            <a:pPr marL="45720" lvl="0" indent="0">
              <a:buNone/>
            </a:pPr>
            <a:r>
              <a:rPr lang="ru-RU" dirty="0"/>
              <a:t>3. Рудзитис Г.Е., Фельдман. Химия. 8 класс. М: «Просвещение», 2008.-176с. </a:t>
            </a:r>
          </a:p>
        </p:txBody>
      </p:sp>
    </p:spTree>
    <p:extLst>
      <p:ext uri="{BB962C8B-B14F-4D97-AF65-F5344CB8AC3E}">
        <p14:creationId xmlns="" xmlns:p14="http://schemas.microsoft.com/office/powerpoint/2010/main" val="32014641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178</TotalTime>
  <Words>373</Words>
  <Application>Microsoft Office PowerPoint</Application>
  <PresentationFormat>Экран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Эркер</vt:lpstr>
      <vt:lpstr>УРОК  в 8 классе   по теме: «Основания» </vt:lpstr>
      <vt:lpstr>Слайд 2</vt:lpstr>
      <vt:lpstr>Задание выберите из перечня веществ ФОРМУЛЫ ОКСИДОВ . Дайте им названия.</vt:lpstr>
      <vt:lpstr>Слайд 4</vt:lpstr>
      <vt:lpstr>ОСНОВАНИЯ </vt:lpstr>
      <vt:lpstr>ЗАДАНИЕ: из выбранного перечня формул оснований выберите щелочи и нерастворимые основания, используя таблицу растворимости   </vt:lpstr>
      <vt:lpstr>получение оснований</vt:lpstr>
      <vt:lpstr>Слайд 8</vt:lpstr>
      <vt:lpstr>Используемая литература: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в 8 классе   по теме: «Основания»</dc:title>
  <dc:creator>С вета</dc:creator>
  <cp:lastModifiedBy>Shurik</cp:lastModifiedBy>
  <cp:revision>19</cp:revision>
  <dcterms:created xsi:type="dcterms:W3CDTF">2013-10-11T19:36:55Z</dcterms:created>
  <dcterms:modified xsi:type="dcterms:W3CDTF">2015-11-06T08:36:45Z</dcterms:modified>
</cp:coreProperties>
</file>