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313D0-AC5B-43D1-8035-4EB8803BD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0B94-2FC5-45E4-B8E7-501AE425B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E35E-907C-4BEF-8AB9-8D39C4842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3656-01DD-4203-B723-CBC163FE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1527-CD02-4C5F-B419-A180B7DB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04898-AD94-45F2-A802-2CDEF5E5E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245-EFAC-419D-B91E-DDB4F848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ED28-B27F-4EBB-ADE6-97C3A9F11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F4BA-2BC2-4D71-86BA-CE690FAE4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436D-07A2-4015-AA7C-210BD0C45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B4A5-7D41-4B82-97CB-EC4D5F7F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ui_notify_scenario_progress_positive_01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2CED408-8C83-4EBC-AD9B-F8A49853C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  <p:sndAc>
      <p:stSnd>
        <p:snd r:embed="rId13" name="ui_notify_scenario_progress_positive_01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\F0764_folk_a_01.mid" TargetMode="External"/><Relationship Id="rId6" Type="http://schemas.openxmlformats.org/officeDocument/2006/relationships/hyperlink" Target="../../&#1053;&#1086;&#1074;&#1072;&#1103;%20&#1087;&#1072;&#1087;&#1082;&#1072;/F0764_folk_a_01.mi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Präteritum copy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65500" y="2660650"/>
            <a:ext cx="331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 b="1">
                <a:solidFill>
                  <a:schemeClr val="tx2"/>
                </a:solidFill>
              </a:rPr>
              <a:t>Präteritum</a:t>
            </a:r>
            <a:endParaRPr lang="ru-RU" sz="4800" b="1">
              <a:solidFill>
                <a:schemeClr val="tx2"/>
              </a:solidFill>
            </a:endParaRPr>
          </a:p>
        </p:txBody>
      </p:sp>
      <p:pic>
        <p:nvPicPr>
          <p:cNvPr id="2059" name="Picture 11" descr="Stund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5734050"/>
            <a:ext cx="2686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Deutsch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219200"/>
            <a:ext cx="790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F0764_folk_a_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350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227763" y="5868988"/>
            <a:ext cx="2627312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учитель немецкого языка</a:t>
            </a:r>
          </a:p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МБОУ Молдинской СОШ </a:t>
            </a:r>
          </a:p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им. В.В. Андреева </a:t>
            </a:r>
          </a:p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Удомельского района Тверской области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 rot="-1657621">
            <a:off x="6659563" y="5157788"/>
            <a:ext cx="12192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Царёва В.М.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7)">
                                      <p:cBhvr>
                                        <p:cTn id="6" dur="16748" fill="hold"/>
                                        <p:tgtEl>
                                          <p:spTgt spid="2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</p:childTnLst>
        </p:cTn>
      </p:par>
    </p:tnLst>
    <p:bldLst>
      <p:bldP spid="2054" grpId="0"/>
      <p:bldP spid="3083" grpId="0" animBg="1"/>
      <p:bldP spid="30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SC00411 cop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4265613"/>
            <a:ext cx="22621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Mein Freund Gigi</a:t>
            </a:r>
            <a:br>
              <a:rPr lang="de-DE" smtClean="0"/>
            </a:br>
            <a:r>
              <a:rPr lang="de-DE" sz="3200" smtClean="0"/>
              <a:t>Aufsatz</a:t>
            </a:r>
            <a:endParaRPr lang="ru-RU" sz="32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7773988" cy="3265488"/>
          </a:xfrm>
          <a:noFill/>
        </p:spPr>
        <p:txBody>
          <a:bodyPr lIns="18000" rIns="1800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	</a:t>
            </a:r>
            <a:r>
              <a:rPr lang="de-DE" sz="1800" smtClean="0"/>
              <a:t>Es </a:t>
            </a:r>
            <a:r>
              <a:rPr lang="de-DE" sz="1800" u="sng" smtClean="0"/>
              <a:t>lebte</a:t>
            </a:r>
            <a:r>
              <a:rPr lang="de-DE" sz="1800" smtClean="0"/>
              <a:t> einmal ein kleiner Junge. Er </a:t>
            </a:r>
            <a:r>
              <a:rPr lang="de-DE" sz="1800" u="sng" smtClean="0"/>
              <a:t>träumte</a:t>
            </a:r>
            <a:r>
              <a:rPr lang="de-DE" sz="1800" smtClean="0"/>
              <a:t> sehr von einem neuen Freund. Aber von einem ganz besonderen! Denn gewöhnliche Freunde </a:t>
            </a:r>
            <a:r>
              <a:rPr lang="de-DE" sz="1800" u="sng" smtClean="0"/>
              <a:t>hatte</a:t>
            </a:r>
            <a:r>
              <a:rPr lang="de-DE" sz="1800" smtClean="0"/>
              <a:t> er genug. Elke, die Schwester, Franz aus der 1. b und den Hund Schnauzi. Sie alle </a:t>
            </a:r>
            <a:r>
              <a:rPr lang="de-DE" sz="1800" u="sng" smtClean="0"/>
              <a:t>waren</a:t>
            </a:r>
            <a:r>
              <a:rPr lang="de-DE" sz="1800" smtClean="0"/>
              <a:t> gute Freunde, aber er </a:t>
            </a:r>
            <a:r>
              <a:rPr lang="de-DE" sz="1800" u="sng" smtClean="0"/>
              <a:t>wollte</a:t>
            </a:r>
            <a:r>
              <a:rPr lang="de-DE" sz="1800" smtClean="0"/>
              <a:t> so gern einen neuen haben. So </a:t>
            </a:r>
            <a:r>
              <a:rPr lang="de-DE" sz="1800" u="sng" smtClean="0"/>
              <a:t>malte</a:t>
            </a:r>
            <a:r>
              <a:rPr lang="de-DE" sz="1800" smtClean="0"/>
              <a:t> sich der Junge noch einen Freund. Das </a:t>
            </a:r>
            <a:r>
              <a:rPr lang="de-DE" sz="1800" u="sng" smtClean="0"/>
              <a:t>war</a:t>
            </a:r>
            <a:r>
              <a:rPr lang="de-DE" sz="1800" smtClean="0"/>
              <a:t> kein Mensch und kein Hund. Das </a:t>
            </a:r>
            <a:r>
              <a:rPr lang="de-DE" sz="1800" u="sng" smtClean="0"/>
              <a:t>war</a:t>
            </a:r>
            <a:r>
              <a:rPr lang="de-DE" sz="1800" smtClean="0"/>
              <a:t> ein schönes kleines Monster mit dem Namen Gigi. Gigi </a:t>
            </a:r>
            <a:r>
              <a:rPr lang="de-DE" sz="1800" u="sng" smtClean="0"/>
              <a:t>konnte</a:t>
            </a:r>
            <a:r>
              <a:rPr lang="de-DE" sz="1800" smtClean="0"/>
              <a:t> alles, was die anderen nur einzeln</a:t>
            </a:r>
            <a:r>
              <a:rPr lang="en-US" sz="1800" smtClean="0"/>
              <a:t> </a:t>
            </a:r>
            <a:r>
              <a:rPr lang="ru-RU" sz="1800" smtClean="0"/>
              <a:t>(отдельно)</a:t>
            </a:r>
            <a:r>
              <a:rPr lang="de-DE" sz="1800" smtClean="0"/>
              <a:t> </a:t>
            </a:r>
            <a:r>
              <a:rPr lang="de-DE" sz="1800" u="sng" smtClean="0"/>
              <a:t>machten</a:t>
            </a:r>
            <a:r>
              <a:rPr lang="de-DE" sz="1800" smtClean="0"/>
              <a:t>. Er </a:t>
            </a:r>
            <a:r>
              <a:rPr lang="de-DE" sz="1800" u="sng" smtClean="0"/>
              <a:t>antwortete</a:t>
            </a:r>
            <a:r>
              <a:rPr lang="de-DE" sz="1800" smtClean="0"/>
              <a:t> auf viele Fragen des Jungen so wie seine Schwester Elke. Er </a:t>
            </a:r>
            <a:r>
              <a:rPr lang="de-DE" sz="1800" u="sng" smtClean="0"/>
              <a:t>erzählte</a:t>
            </a:r>
            <a:r>
              <a:rPr lang="de-DE" sz="1800" smtClean="0"/>
              <a:t> tolle Geschichten wie der Franz. Und er </a:t>
            </a:r>
            <a:r>
              <a:rPr lang="de-DE" sz="1800" u="sng" smtClean="0"/>
              <a:t>war</a:t>
            </a:r>
            <a:r>
              <a:rPr lang="de-DE" sz="1800" smtClean="0"/>
              <a:t> bereit, Tag und Nacht zu spielen, wie Schnauzi. </a:t>
            </a:r>
            <a:r>
              <a:rPr lang="ru-RU" sz="1800" smtClean="0"/>
              <a:t>	</a:t>
            </a:r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RemSe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DSC00420 copy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620713"/>
            <a:ext cx="66960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16238" y="2852738"/>
            <a:ext cx="4608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/>
              <a:t>Текст написан в </a:t>
            </a:r>
            <a:r>
              <a:rPr lang="de-DE" sz="2000"/>
              <a:t>Präteritum</a:t>
            </a:r>
            <a:r>
              <a:rPr lang="ru-RU" sz="2000"/>
              <a:t> (претерите) – прошедшем повествовательном. Эта форма часто встречается в историях о прошлых событиях, например, сказках.</a:t>
            </a:r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DSC00419 copy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363" y="149225"/>
            <a:ext cx="23050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2708275"/>
            <a:ext cx="1223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leben</a:t>
            </a:r>
          </a:p>
          <a:p>
            <a:pPr algn="ctr"/>
            <a:r>
              <a:rPr lang="ru-RU" sz="2400"/>
              <a:t>жить</a:t>
            </a:r>
          </a:p>
        </p:txBody>
      </p: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2700338" y="177800"/>
            <a:ext cx="4895850" cy="990600"/>
          </a:xfrm>
          <a:prstGeom prst="wedgeRoundRectCallout">
            <a:avLst>
              <a:gd name="adj1" fmla="val -68319"/>
              <a:gd name="adj2" fmla="val -14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Слабые глаголы образуют претерит с помощью суффикса </a:t>
            </a:r>
            <a:r>
              <a:rPr lang="de-DE"/>
              <a:t>–(e)te</a:t>
            </a:r>
            <a:r>
              <a:rPr lang="ru-RU"/>
              <a:t>, добавляемого к основе глагола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59113" y="2276475"/>
            <a:ext cx="1655762" cy="1285875"/>
            <a:chOff x="1927" y="1556"/>
            <a:chExt cx="1043" cy="810"/>
          </a:xfrm>
        </p:grpSpPr>
        <p:pic>
          <p:nvPicPr>
            <p:cNvPr id="6174" name="Picture 4" descr="Untitled-1 cop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7" y="1556"/>
              <a:ext cx="104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5" name="Text Box 15"/>
            <p:cNvSpPr txBox="1">
              <a:spLocks noChangeArrowheads="1"/>
            </p:cNvSpPr>
            <p:nvPr/>
          </p:nvSpPr>
          <p:spPr bwMode="auto">
            <a:xfrm>
              <a:off x="2265" y="1797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leb</a:t>
              </a:r>
              <a:endParaRPr lang="ru-RU" sz="2400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652963" y="2276475"/>
            <a:ext cx="1227137" cy="1285875"/>
            <a:chOff x="2931" y="1556"/>
            <a:chExt cx="773" cy="810"/>
          </a:xfrm>
        </p:grpSpPr>
        <p:pic>
          <p:nvPicPr>
            <p:cNvPr id="6172" name="Picture 13" descr="Untitled-1 copy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31" y="1556"/>
              <a:ext cx="77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3" name="Text Box 16"/>
            <p:cNvSpPr txBox="1">
              <a:spLocks noChangeArrowheads="1"/>
            </p:cNvSpPr>
            <p:nvPr/>
          </p:nvSpPr>
          <p:spPr bwMode="auto">
            <a:xfrm>
              <a:off x="3198" y="1788"/>
              <a:ext cx="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  <a:endParaRPr lang="ru-RU" sz="2800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27713" y="2276475"/>
            <a:ext cx="1624012" cy="1285875"/>
            <a:chOff x="3671" y="1556"/>
            <a:chExt cx="1023" cy="810"/>
          </a:xfrm>
        </p:grpSpPr>
        <p:grpSp>
          <p:nvGrpSpPr>
            <p:cNvPr id="6168" name="Group 45"/>
            <p:cNvGrpSpPr>
              <a:grpSpLocks/>
            </p:cNvGrpSpPr>
            <p:nvPr/>
          </p:nvGrpSpPr>
          <p:grpSpPr bwMode="auto">
            <a:xfrm>
              <a:off x="3671" y="1556"/>
              <a:ext cx="1023" cy="810"/>
              <a:chOff x="3626" y="1556"/>
              <a:chExt cx="1023" cy="810"/>
            </a:xfrm>
          </p:grpSpPr>
          <p:pic>
            <p:nvPicPr>
              <p:cNvPr id="6170" name="Picture 14" descr="Untitled-1 copy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626" y="1556"/>
                <a:ext cx="1023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1" name="Text Box 8"/>
              <p:cNvSpPr txBox="1">
                <a:spLocks noChangeArrowheads="1"/>
              </p:cNvSpPr>
              <p:nvPr/>
            </p:nvSpPr>
            <p:spPr bwMode="auto">
              <a:xfrm>
                <a:off x="4137" y="1949"/>
                <a:ext cx="1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6169" name="Text Box 17"/>
            <p:cNvSpPr txBox="1">
              <a:spLocks noChangeArrowheads="1"/>
            </p:cNvSpPr>
            <p:nvPr/>
          </p:nvSpPr>
          <p:spPr bwMode="auto">
            <a:xfrm>
              <a:off x="4014" y="1827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/>
                <a:t>te</a:t>
              </a:r>
              <a:endParaRPr lang="ru-RU" sz="2400"/>
            </a:p>
          </p:txBody>
        </p:sp>
      </p:grp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995738" y="378936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/>
              <a:t>lebte </a:t>
            </a:r>
            <a:r>
              <a:rPr lang="ru-RU" sz="2400"/>
              <a:t>(жил)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059113" y="4365625"/>
            <a:ext cx="1655762" cy="1285875"/>
            <a:chOff x="1927" y="2872"/>
            <a:chExt cx="1043" cy="810"/>
          </a:xfrm>
        </p:grpSpPr>
        <p:pic>
          <p:nvPicPr>
            <p:cNvPr id="6166" name="Picture 29" descr="Untitled-1 cop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7" y="2872"/>
              <a:ext cx="104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7" name="Text Box 34"/>
            <p:cNvSpPr txBox="1">
              <a:spLocks noChangeArrowheads="1"/>
            </p:cNvSpPr>
            <p:nvPr/>
          </p:nvSpPr>
          <p:spPr bwMode="auto">
            <a:xfrm>
              <a:off x="2265" y="3113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bad</a:t>
              </a:r>
              <a:endParaRPr lang="ru-RU" sz="2400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652963" y="4365625"/>
            <a:ext cx="1227137" cy="1285875"/>
            <a:chOff x="2931" y="2872"/>
            <a:chExt cx="773" cy="810"/>
          </a:xfrm>
        </p:grpSpPr>
        <p:pic>
          <p:nvPicPr>
            <p:cNvPr id="6164" name="Picture 30" descr="Untitled-1 copy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31" y="2872"/>
              <a:ext cx="77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Text Box 35"/>
            <p:cNvSpPr txBox="1">
              <a:spLocks noChangeArrowheads="1"/>
            </p:cNvSpPr>
            <p:nvPr/>
          </p:nvSpPr>
          <p:spPr bwMode="auto">
            <a:xfrm>
              <a:off x="3198" y="3104"/>
              <a:ext cx="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  <a:endParaRPr lang="ru-RU" sz="2800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827713" y="4365625"/>
            <a:ext cx="1624012" cy="1285875"/>
            <a:chOff x="3671" y="2872"/>
            <a:chExt cx="1023" cy="810"/>
          </a:xfrm>
        </p:grpSpPr>
        <p:pic>
          <p:nvPicPr>
            <p:cNvPr id="6160" name="Picture 31" descr="Untitled-1 copy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71" y="2872"/>
              <a:ext cx="102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1" name="Group 40"/>
            <p:cNvGrpSpPr>
              <a:grpSpLocks/>
            </p:cNvGrpSpPr>
            <p:nvPr/>
          </p:nvGrpSpPr>
          <p:grpSpPr bwMode="auto">
            <a:xfrm>
              <a:off x="3961" y="3143"/>
              <a:ext cx="416" cy="353"/>
              <a:chOff x="3961" y="3143"/>
              <a:chExt cx="416" cy="353"/>
            </a:xfrm>
          </p:grpSpPr>
          <p:sp>
            <p:nvSpPr>
              <p:cNvPr id="6162" name="Text Box 33"/>
              <p:cNvSpPr txBox="1">
                <a:spLocks noChangeArrowheads="1"/>
              </p:cNvSpPr>
              <p:nvPr/>
            </p:nvSpPr>
            <p:spPr bwMode="auto">
              <a:xfrm>
                <a:off x="4137" y="3265"/>
                <a:ext cx="1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163" name="Text Box 36"/>
              <p:cNvSpPr txBox="1">
                <a:spLocks noChangeArrowheads="1"/>
              </p:cNvSpPr>
              <p:nvPr/>
            </p:nvSpPr>
            <p:spPr bwMode="auto">
              <a:xfrm>
                <a:off x="3961" y="3143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400"/>
                  <a:t>ete</a:t>
                </a:r>
                <a:endParaRPr lang="ru-RU" sz="2400"/>
              </a:p>
            </p:txBody>
          </p:sp>
        </p:grpSp>
      </p:grp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708400" y="6034088"/>
            <a:ext cx="30956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de-DE" sz="2400"/>
              <a:t>badete</a:t>
            </a:r>
            <a:r>
              <a:rPr lang="ru-RU" sz="2400"/>
              <a:t> (купался)</a:t>
            </a:r>
          </a:p>
        </p:txBody>
      </p:sp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1187450" y="4581525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baden</a:t>
            </a:r>
          </a:p>
          <a:p>
            <a:pPr algn="ctr"/>
            <a:r>
              <a:rPr lang="ru-RU" sz="2400"/>
              <a:t>купаться</a:t>
            </a:r>
          </a:p>
        </p:txBody>
      </p:sp>
      <p:sp>
        <p:nvSpPr>
          <p:cNvPr id="6158" name="AutoShape 32"/>
          <p:cNvSpPr>
            <a:spLocks/>
          </p:cNvSpPr>
          <p:nvPr/>
        </p:nvSpPr>
        <p:spPr bwMode="auto">
          <a:xfrm rot="16200000" flipV="1">
            <a:off x="5073650" y="4162425"/>
            <a:ext cx="387350" cy="3187700"/>
          </a:xfrm>
          <a:prstGeom prst="leftBrace">
            <a:avLst>
              <a:gd name="adj1" fmla="val 6857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8"/>
          <p:cNvSpPr>
            <a:spLocks/>
          </p:cNvSpPr>
          <p:nvPr/>
        </p:nvSpPr>
        <p:spPr bwMode="auto">
          <a:xfrm rot="16200000" flipV="1">
            <a:off x="5073650" y="2001838"/>
            <a:ext cx="387350" cy="3187700"/>
          </a:xfrm>
          <a:prstGeom prst="leftBrace">
            <a:avLst>
              <a:gd name="adj1" fmla="val 6857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x_enhance_artist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x_enhance_artist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0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DSC00428 cop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2565400"/>
            <a:ext cx="34210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13"/>
          <p:cNvSpPr>
            <a:spLocks noChangeArrowheads="1"/>
          </p:cNvSpPr>
          <p:nvPr/>
        </p:nvSpPr>
        <p:spPr bwMode="auto">
          <a:xfrm flipH="1">
            <a:off x="468313" y="273050"/>
            <a:ext cx="4895850" cy="1287463"/>
          </a:xfrm>
          <a:prstGeom prst="wedgeRoundRectCallout">
            <a:avLst>
              <a:gd name="adj1" fmla="val -66801"/>
              <a:gd name="adj2" fmla="val 1615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/>
              <a:t>Сильные глаголы образуют претерит без суффикса </a:t>
            </a:r>
            <a:r>
              <a:rPr lang="de-DE"/>
              <a:t>–(e)te</a:t>
            </a:r>
            <a:r>
              <a:rPr lang="ru-RU"/>
              <a:t>, обязательного для слабых глаголов. Зато они меняют корневую гласную, например:</a:t>
            </a:r>
          </a:p>
        </p:txBody>
      </p:sp>
      <p:sp>
        <p:nvSpPr>
          <p:cNvPr id="9230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5400000">
            <a:off x="1967706" y="1908969"/>
            <a:ext cx="1654175" cy="3468688"/>
          </a:xfrm>
          <a:prstGeom prst="verticalScroll">
            <a:avLst>
              <a:gd name="adj" fmla="val 12500"/>
            </a:avLst>
          </a:prstGeom>
          <a:blipFill dpi="0" rotWithShape="1">
            <a:blip r:embed="rId5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>
            <a:spAutoFit/>
          </a:bodyPr>
          <a:lstStyle/>
          <a:p>
            <a:pPr algn="ctr"/>
            <a:r>
              <a:rPr lang="de-DE" sz="2400"/>
              <a:t>waschen – wusch</a:t>
            </a:r>
          </a:p>
          <a:p>
            <a:pPr algn="ctr"/>
            <a:r>
              <a:rPr lang="de-DE" sz="2400"/>
              <a:t>schreiben  - schrieb</a:t>
            </a:r>
          </a:p>
          <a:p>
            <a:pPr algn="ctr"/>
            <a:r>
              <a:rPr lang="de-DE" sz="2400"/>
              <a:t>gehen - ging</a:t>
            </a:r>
            <a:endParaRPr lang="ru-RU" sz="2400"/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2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2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2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SC00428 cop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3463"/>
            <a:ext cx="29114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539750" y="273050"/>
            <a:ext cx="5545138" cy="990600"/>
          </a:xfrm>
          <a:prstGeom prst="wedgeRoundRectCallout">
            <a:avLst>
              <a:gd name="adj1" fmla="val -30759"/>
              <a:gd name="adj2" fmla="val 277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 вот как спрягаются сильные глаголы в претерите. Вспомните личные окончания глаголов в </a:t>
            </a:r>
            <a:r>
              <a:rPr lang="de-DE"/>
              <a:t>Präsens </a:t>
            </a:r>
            <a:r>
              <a:rPr lang="ru-RU"/>
              <a:t>и сравните:</a:t>
            </a:r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843213" y="1628775"/>
            <a:ext cx="5761037" cy="4464050"/>
          </a:xfrm>
          <a:prstGeom prst="horizontalScroll">
            <a:avLst>
              <a:gd name="adj" fmla="val 12500"/>
            </a:avLst>
          </a:prstGeom>
          <a:blipFill dpi="0" rotWithShape="1">
            <a:blip r:embed="rId5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1432" name="Group 168"/>
          <p:cNvGraphicFramePr>
            <a:graphicFrameLocks noGrp="1"/>
          </p:cNvGraphicFramePr>
          <p:nvPr/>
        </p:nvGraphicFramePr>
        <p:xfrm>
          <a:off x="3635375" y="2349500"/>
          <a:ext cx="4752975" cy="3240723"/>
        </p:xfrm>
        <a:graphic>
          <a:graphicData uri="http://schemas.openxmlformats.org/drawingml/2006/table">
            <a:tbl>
              <a:tblPr/>
              <a:tblGrid>
                <a:gridCol w="1189038"/>
                <a:gridCol w="1187450"/>
                <a:gridCol w="1189037"/>
                <a:gridCol w="1187450"/>
              </a:tblGrid>
              <a:tr h="622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Präteritum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слабые глаголы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сильные глаголы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Sg.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Sg.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Ich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Wir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Ich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Wir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Du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Ihr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Du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Ihr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Er/sie/es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Sie malte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Er/sie/es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Sie sah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33" name="Text Box 169"/>
          <p:cNvSpPr txBox="1">
            <a:spLocks noChangeArrowheads="1"/>
          </p:cNvSpPr>
          <p:nvPr/>
        </p:nvSpPr>
        <p:spPr bwMode="auto">
          <a:xfrm>
            <a:off x="4573588" y="3716338"/>
            <a:ext cx="214312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434" name="Text Box 170"/>
          <p:cNvSpPr txBox="1">
            <a:spLocks noChangeArrowheads="1"/>
          </p:cNvSpPr>
          <p:nvPr/>
        </p:nvSpPr>
        <p:spPr bwMode="auto">
          <a:xfrm>
            <a:off x="4500563" y="4335463"/>
            <a:ext cx="287337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st</a:t>
            </a:r>
            <a:endParaRPr lang="ru-RU"/>
          </a:p>
        </p:txBody>
      </p:sp>
      <p:sp>
        <p:nvSpPr>
          <p:cNvPr id="11435" name="Text Box 171"/>
          <p:cNvSpPr txBox="1">
            <a:spLocks noChangeArrowheads="1"/>
          </p:cNvSpPr>
          <p:nvPr/>
        </p:nvSpPr>
        <p:spPr bwMode="auto">
          <a:xfrm>
            <a:off x="4284663" y="5222875"/>
            <a:ext cx="214312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436" name="Text Box 172"/>
          <p:cNvSpPr txBox="1">
            <a:spLocks noChangeArrowheads="1"/>
          </p:cNvSpPr>
          <p:nvPr/>
        </p:nvSpPr>
        <p:spPr bwMode="auto">
          <a:xfrm>
            <a:off x="5797550" y="3716338"/>
            <a:ext cx="214313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</a:t>
            </a:r>
            <a:endParaRPr lang="ru-RU"/>
          </a:p>
        </p:txBody>
      </p:sp>
      <p:sp>
        <p:nvSpPr>
          <p:cNvPr id="11439" name="Text Box 175"/>
          <p:cNvSpPr txBox="1">
            <a:spLocks noChangeArrowheads="1"/>
          </p:cNvSpPr>
          <p:nvPr/>
        </p:nvSpPr>
        <p:spPr bwMode="auto">
          <a:xfrm>
            <a:off x="5795963" y="4335463"/>
            <a:ext cx="214312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</a:t>
            </a:r>
            <a:endParaRPr lang="ru-RU"/>
          </a:p>
        </p:txBody>
      </p:sp>
      <p:sp>
        <p:nvSpPr>
          <p:cNvPr id="11440" name="Text Box 176"/>
          <p:cNvSpPr txBox="1">
            <a:spLocks noChangeArrowheads="1"/>
          </p:cNvSpPr>
          <p:nvPr/>
        </p:nvSpPr>
        <p:spPr bwMode="auto">
          <a:xfrm>
            <a:off x="5761038" y="4962525"/>
            <a:ext cx="214312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</a:t>
            </a:r>
            <a:endParaRPr lang="ru-RU"/>
          </a:p>
        </p:txBody>
      </p:sp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6805613" y="3716338"/>
            <a:ext cx="214312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6732588" y="4335463"/>
            <a:ext cx="287337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st</a:t>
            </a:r>
            <a:endParaRPr lang="ru-RU"/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6443663" y="5222875"/>
            <a:ext cx="214312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8029575" y="3716338"/>
            <a:ext cx="287338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en</a:t>
            </a:r>
            <a:endParaRPr lang="ru-RU"/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7958138" y="4335463"/>
            <a:ext cx="214312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</a:t>
            </a:r>
            <a:endParaRPr lang="ru-RU"/>
          </a:p>
        </p:txBody>
      </p:sp>
      <p:sp>
        <p:nvSpPr>
          <p:cNvPr id="11447" name="Text Box 183"/>
          <p:cNvSpPr txBox="1">
            <a:spLocks noChangeArrowheads="1"/>
          </p:cNvSpPr>
          <p:nvPr/>
        </p:nvSpPr>
        <p:spPr bwMode="auto">
          <a:xfrm>
            <a:off x="7956550" y="4962525"/>
            <a:ext cx="287338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en</a:t>
            </a: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3" grpId="0" animBg="1"/>
      <p:bldP spid="11434" grpId="0" animBg="1"/>
      <p:bldP spid="11435" grpId="0" animBg="1"/>
      <p:bldP spid="11436" grpId="0" animBg="1"/>
      <p:bldP spid="11439" grpId="0" animBg="1"/>
      <p:bldP spid="11440" grpId="0" animBg="1"/>
      <p:bldP spid="11441" grpId="0" animBg="1"/>
      <p:bldP spid="11443" grpId="0" animBg="1"/>
      <p:bldP spid="11444" grpId="0" animBg="1"/>
      <p:bldP spid="11445" grpId="0" animBg="1"/>
      <p:bldP spid="11446" grpId="0" animBg="1"/>
      <p:bldP spid="114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0435 cop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3" y="2522538"/>
            <a:ext cx="74771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832225" y="2228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843213" y="1655763"/>
            <a:ext cx="5113337" cy="693737"/>
          </a:xfrm>
          <a:prstGeom prst="wedgeRoundRectCallout">
            <a:avLst>
              <a:gd name="adj1" fmla="val -49532"/>
              <a:gd name="adj2" fmla="val 153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 глаголов с отделяемыми приставками приставки в претерите отделяются: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-1207961">
            <a:off x="179388" y="403225"/>
            <a:ext cx="3694112" cy="1801813"/>
          </a:xfrm>
          <a:prstGeom prst="irregularSeal2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18900000" scaled="1"/>
          </a:gradFill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60888" y="2932113"/>
            <a:ext cx="2674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aufmachen </a:t>
            </a:r>
            <a:r>
              <a:rPr lang="ru-RU"/>
              <a:t>(открывать)</a:t>
            </a:r>
          </a:p>
          <a:p>
            <a:r>
              <a:rPr lang="de-DE"/>
              <a:t>machte auf </a:t>
            </a:r>
            <a:r>
              <a:rPr lang="ru-RU"/>
              <a:t>(открыл)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27538" y="4076700"/>
            <a:ext cx="307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mitnehmen </a:t>
            </a:r>
            <a:r>
              <a:rPr lang="ru-RU"/>
              <a:t>(брать с собой)</a:t>
            </a:r>
          </a:p>
          <a:p>
            <a:r>
              <a:rPr lang="de-DE"/>
              <a:t>nahm mit </a:t>
            </a:r>
            <a:r>
              <a:rPr lang="ru-RU"/>
              <a:t>(взял/а с собой)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ui_notify_scenario_progress_positive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/>
      <p:bldP spid="12297" grpId="0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627</TotalTime>
  <Words>207</Words>
  <Application>Microsoft Office PowerPoint</Application>
  <PresentationFormat>Экран (4:3)</PresentationFormat>
  <Paragraphs>60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Comic Sans MS</vt:lpstr>
      <vt:lpstr>Arial</vt:lpstr>
      <vt:lpstr>Calibri</vt:lpstr>
      <vt:lpstr>Пастель</vt:lpstr>
      <vt:lpstr>Слайд 1</vt:lpstr>
      <vt:lpstr>Mein Freund Gigi Aufsatz</vt:lpstr>
      <vt:lpstr>Слайд 3</vt:lpstr>
      <vt:lpstr>Слайд 4</vt:lpstr>
      <vt:lpstr>Слайд 5</vt:lpstr>
      <vt:lpstr>Слайд 6</vt:lpstr>
      <vt:lpstr>Слайд 7</vt:lpstr>
    </vt:vector>
  </TitlesOfParts>
  <Company>Aefdomians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 Tsarev</dc:creator>
  <cp:lastModifiedBy>Демонстрационная версия</cp:lastModifiedBy>
  <cp:revision>43</cp:revision>
  <dcterms:created xsi:type="dcterms:W3CDTF">2008-07-07T17:17:48Z</dcterms:created>
  <dcterms:modified xsi:type="dcterms:W3CDTF">2013-05-11T20:08:07Z</dcterms:modified>
</cp:coreProperties>
</file>