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7" r:id="rId2"/>
    <p:sldId id="308" r:id="rId3"/>
    <p:sldId id="309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60" r:id="rId14"/>
    <p:sldId id="263" r:id="rId15"/>
    <p:sldId id="290" r:id="rId16"/>
    <p:sldId id="282" r:id="rId17"/>
    <p:sldId id="289" r:id="rId18"/>
    <p:sldId id="292" r:id="rId19"/>
    <p:sldId id="302" r:id="rId20"/>
    <p:sldId id="306" r:id="rId21"/>
    <p:sldId id="3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70AC2E"/>
    <a:srgbClr val="61D6FF"/>
    <a:srgbClr val="72AF2F"/>
    <a:srgbClr val="FFFFFF"/>
    <a:srgbClr val="FB905B"/>
    <a:srgbClr val="4F7921"/>
    <a:srgbClr val="FFFF00"/>
    <a:srgbClr val="896EE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698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C4541-BD2B-42B3-94A4-DD4B78F86A4A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55240-5185-488A-BE04-7F4F4411C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33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F5B2-080C-465D-BFCA-07E9B90EF1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43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5240-5185-488A-BE04-7F4F4411CF1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97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36" y="2586970"/>
            <a:ext cx="792088" cy="1105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676444"/>
            <a:ext cx="6480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=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0678" y="2763496"/>
            <a:ext cx="2952328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 flipH="1">
            <a:off x="1256773" y="2461222"/>
            <a:ext cx="77726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5400000" flipH="1">
            <a:off x="6809137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Месяц 15"/>
          <p:cNvSpPr/>
          <p:nvPr/>
        </p:nvSpPr>
        <p:spPr>
          <a:xfrm rot="5400000" flipH="1">
            <a:off x="3835682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8791" y="2935791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67944" y="2935791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8428" y="1667623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1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966" y="621453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257085"/>
            <a:ext cx="2880323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(результат)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189" y="4263546"/>
            <a:ext cx="4475275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(выражение) 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61303" y="1658179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9230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ЦЕЛОЕ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20408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07469" y="1675801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2389837" y="1901060"/>
            <a:ext cx="350186" cy="4392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6917188" y="2634448"/>
            <a:ext cx="350187" cy="28803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673838" y="2903273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548721" y="2934818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20408" y="2934818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5726312" y="2929307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81033" y="2941627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82506" y="2951403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452320" y="2934192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028387" y="2945110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8428" y="3692107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85308" y="3682546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5390358" y="2331779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4229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</a:rPr>
              <a:t>Проверь себя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990600" y="1752600"/>
            <a:ext cx="19050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676400" y="2362200"/>
            <a:ext cx="457200" cy="19812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6019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2743200" y="1981200"/>
            <a:ext cx="990600" cy="14478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5867400" y="1524000"/>
            <a:ext cx="2209800" cy="812800"/>
          </a:xfrm>
          <a:custGeom>
            <a:avLst/>
            <a:gdLst>
              <a:gd name="T0" fmla="*/ 0 w 1392"/>
              <a:gd name="T1" fmla="*/ 381000 h 512"/>
              <a:gd name="T2" fmla="*/ 1066800 w 1392"/>
              <a:gd name="T3" fmla="*/ 762000 h 512"/>
              <a:gd name="T4" fmla="*/ 1447800 w 1392"/>
              <a:gd name="T5" fmla="*/ 76200 h 512"/>
              <a:gd name="T6" fmla="*/ 2057400 w 1392"/>
              <a:gd name="T7" fmla="*/ 304800 h 512"/>
              <a:gd name="T8" fmla="*/ 2209800 w 1392"/>
              <a:gd name="T9" fmla="*/ 38100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512">
                <a:moveTo>
                  <a:pt x="0" y="240"/>
                </a:moveTo>
                <a:cubicBezTo>
                  <a:pt x="260" y="376"/>
                  <a:pt x="520" y="512"/>
                  <a:pt x="672" y="480"/>
                </a:cubicBezTo>
                <a:cubicBezTo>
                  <a:pt x="824" y="448"/>
                  <a:pt x="808" y="96"/>
                  <a:pt x="912" y="48"/>
                </a:cubicBezTo>
                <a:cubicBezTo>
                  <a:pt x="1016" y="0"/>
                  <a:pt x="1216" y="160"/>
                  <a:pt x="1296" y="192"/>
                </a:cubicBezTo>
                <a:cubicBezTo>
                  <a:pt x="1376" y="224"/>
                  <a:pt x="1376" y="232"/>
                  <a:pt x="1392" y="24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5181600" y="2362200"/>
            <a:ext cx="1651000" cy="1816100"/>
          </a:xfrm>
          <a:custGeom>
            <a:avLst/>
            <a:gdLst>
              <a:gd name="T0" fmla="*/ 0 w 1040"/>
              <a:gd name="T1" fmla="*/ 1028700 h 1144"/>
              <a:gd name="T2" fmla="*/ 838200 w 1040"/>
              <a:gd name="T3" fmla="*/ 114300 h 1144"/>
              <a:gd name="T4" fmla="*/ 685800 w 1040"/>
              <a:gd name="T5" fmla="*/ 1714500 h 1144"/>
              <a:gd name="T6" fmla="*/ 1524000 w 1040"/>
              <a:gd name="T7" fmla="*/ 723900 h 1144"/>
              <a:gd name="T8" fmla="*/ 1447800 w 1040"/>
              <a:gd name="T9" fmla="*/ 723900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1144">
                <a:moveTo>
                  <a:pt x="0" y="648"/>
                </a:moveTo>
                <a:cubicBezTo>
                  <a:pt x="228" y="324"/>
                  <a:pt x="456" y="0"/>
                  <a:pt x="528" y="72"/>
                </a:cubicBezTo>
                <a:cubicBezTo>
                  <a:pt x="600" y="144"/>
                  <a:pt x="360" y="1016"/>
                  <a:pt x="432" y="1080"/>
                </a:cubicBezTo>
                <a:cubicBezTo>
                  <a:pt x="504" y="1144"/>
                  <a:pt x="880" y="560"/>
                  <a:pt x="960" y="456"/>
                </a:cubicBezTo>
                <a:cubicBezTo>
                  <a:pt x="1040" y="352"/>
                  <a:pt x="976" y="404"/>
                  <a:pt x="912" y="45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934200" y="2514600"/>
            <a:ext cx="1663700" cy="2006600"/>
          </a:xfrm>
          <a:custGeom>
            <a:avLst/>
            <a:gdLst>
              <a:gd name="T0" fmla="*/ 0 w 1048"/>
              <a:gd name="T1" fmla="*/ 1181100 h 1264"/>
              <a:gd name="T2" fmla="*/ 152400 w 1048"/>
              <a:gd name="T3" fmla="*/ 1562100 h 1264"/>
              <a:gd name="T4" fmla="*/ 685800 w 1048"/>
              <a:gd name="T5" fmla="*/ 1790700 h 1264"/>
              <a:gd name="T6" fmla="*/ 1524000 w 1048"/>
              <a:gd name="T7" fmla="*/ 266700 h 1264"/>
              <a:gd name="T8" fmla="*/ 1524000 w 1048"/>
              <a:gd name="T9" fmla="*/ 19050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8" h="1264">
                <a:moveTo>
                  <a:pt x="0" y="744"/>
                </a:moveTo>
                <a:cubicBezTo>
                  <a:pt x="12" y="832"/>
                  <a:pt x="24" y="920"/>
                  <a:pt x="96" y="984"/>
                </a:cubicBezTo>
                <a:cubicBezTo>
                  <a:pt x="168" y="1048"/>
                  <a:pt x="288" y="1264"/>
                  <a:pt x="432" y="1128"/>
                </a:cubicBezTo>
                <a:cubicBezTo>
                  <a:pt x="576" y="992"/>
                  <a:pt x="872" y="336"/>
                  <a:pt x="960" y="168"/>
                </a:cubicBezTo>
                <a:cubicBezTo>
                  <a:pt x="1048" y="0"/>
                  <a:pt x="1004" y="60"/>
                  <a:pt x="960" y="12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495800" y="1447800"/>
            <a:ext cx="76200" cy="457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66"/>
                </a:solidFill>
              </a:rPr>
              <a:t>Прямые линии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181600" y="502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66"/>
                </a:solidFill>
              </a:rPr>
              <a:t>Кривые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animBg="1"/>
      <p:bldP spid="38916" grpId="0" animBg="1"/>
      <p:bldP spid="38918" grpId="0" animBg="1"/>
      <p:bldP spid="38919" grpId="0" animBg="1"/>
      <p:bldP spid="38920" grpId="0" animBg="1"/>
      <p:bldP spid="38921" grpId="0" animBg="1"/>
      <p:bldP spid="38923" grpId="0"/>
      <p:bldP spid="38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43000" y="533400"/>
            <a:ext cx="6950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66"/>
                </a:solidFill>
              </a:rPr>
              <a:t>Сколько прямых линий можно провести через одну точку?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524000" y="3200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19200" y="3429000"/>
            <a:ext cx="685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Сколько прямых линий можно провести через две точки?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114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1054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962400" y="609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1" grpId="0"/>
      <p:bldP spid="28682" grpId="0" animBg="1"/>
      <p:bldP spid="28684" grpId="0" animBg="1"/>
      <p:bldP spid="286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803900" cy="685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</a:rPr>
              <a:t>Проверь себя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2971800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000066"/>
            </a:solidFill>
            <a:rou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143000" y="1600200"/>
            <a:ext cx="2819400" cy="2514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447800" y="2438400"/>
            <a:ext cx="22860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438400" y="1524000"/>
            <a:ext cx="533400" cy="3733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914400" y="3048000"/>
            <a:ext cx="3200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4876800" y="2362200"/>
            <a:ext cx="2514600" cy="2590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828800" y="52578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</a:rPr>
              <a:t>много</a:t>
            </a:r>
            <a:r>
              <a:rPr lang="ru-RU" sz="2800"/>
              <a:t> </a:t>
            </a:r>
            <a:r>
              <a:rPr lang="ru-RU" sz="2800">
                <a:solidFill>
                  <a:schemeClr val="folHlink"/>
                </a:solidFill>
              </a:rPr>
              <a:t>линий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019800" y="5029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</a:rPr>
              <a:t>одна линия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build="p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8" grpId="0" animBg="1"/>
      <p:bldP spid="39949" grpId="0"/>
      <p:bldP spid="399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897561" y="1589204"/>
            <a:ext cx="4530860" cy="2008400"/>
            <a:chOff x="323529" y="916544"/>
            <a:chExt cx="4530860" cy="2008400"/>
          </a:xfrm>
          <a:noFill/>
        </p:grpSpPr>
        <p:sp>
          <p:nvSpPr>
            <p:cNvPr id="25" name="Овал 24"/>
            <p:cNvSpPr/>
            <p:nvPr/>
          </p:nvSpPr>
          <p:spPr>
            <a:xfrm>
              <a:off x="971600" y="1532901"/>
              <a:ext cx="732627" cy="657623"/>
            </a:xfrm>
            <a:prstGeom prst="ellipse">
              <a:avLst/>
            </a:prstGeom>
            <a:grp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2420795" y="1377514"/>
              <a:ext cx="1543982" cy="1206492"/>
              <a:chOff x="2420795" y="1377514"/>
              <a:chExt cx="1543982" cy="1206492"/>
            </a:xfrm>
            <a:grpFill/>
          </p:grpSpPr>
          <p:sp>
            <p:nvSpPr>
              <p:cNvPr id="28" name="Овал 27"/>
              <p:cNvSpPr/>
              <p:nvPr/>
            </p:nvSpPr>
            <p:spPr>
              <a:xfrm>
                <a:off x="2420795" y="1926383"/>
                <a:ext cx="732627" cy="657623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232150" y="1377514"/>
                <a:ext cx="732627" cy="657623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16-конечная звезда 26"/>
            <p:cNvSpPr/>
            <p:nvPr/>
          </p:nvSpPr>
          <p:spPr>
            <a:xfrm>
              <a:off x="323529" y="916544"/>
              <a:ext cx="4530860" cy="2008400"/>
            </a:xfrm>
            <a:prstGeom prst="star16">
              <a:avLst>
                <a:gd name="adj" fmla="val 49351"/>
              </a:avLst>
            </a:prstGeom>
            <a:grpFill/>
            <a:ln w="28575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512184"/>
            <a:ext cx="609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фигур на рисунке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4335487"/>
            <a:ext cx="586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какие группы их  можно разбить?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45633" y="2213385"/>
            <a:ext cx="732627" cy="6576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94828" y="2606867"/>
            <a:ext cx="732627" cy="6576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06183" y="2057998"/>
            <a:ext cx="732627" cy="6576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3785" y="1733220"/>
            <a:ext cx="442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AC2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AC2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2122476" y="1987145"/>
            <a:ext cx="1578939" cy="1261502"/>
          </a:xfrm>
          <a:prstGeom prst="star16">
            <a:avLst>
              <a:gd name="adj" fmla="val 49351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6-конечная звезда 19"/>
          <p:cNvSpPr/>
          <p:nvPr/>
        </p:nvSpPr>
        <p:spPr>
          <a:xfrm rot="19970147">
            <a:off x="3570031" y="2071487"/>
            <a:ext cx="2314849" cy="1261502"/>
          </a:xfrm>
          <a:prstGeom prst="star16">
            <a:avLst>
              <a:gd name="adj" fmla="val 49351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241974"/>
            <a:ext cx="521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фигур в каждой группе?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0333" y="3637139"/>
            <a:ext cx="442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454" y="3637139"/>
            <a:ext cx="442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9538" y="4335487"/>
            <a:ext cx="1490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синие.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3874" y="4335487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красные</a:t>
            </a:r>
            <a:r>
              <a:rPr lang="ru-RU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007 -0.1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2" grpId="1"/>
      <p:bldP spid="4" grpId="0" animBg="1"/>
      <p:bldP spid="20" grpId="0" animBg="1"/>
      <p:bldP spid="5" grpId="0"/>
      <p:bldP spid="21" grpId="0"/>
      <p:bldP spid="2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6-конечная звезда 33"/>
          <p:cNvSpPr/>
          <p:nvPr/>
        </p:nvSpPr>
        <p:spPr>
          <a:xfrm>
            <a:off x="159228" y="2006770"/>
            <a:ext cx="2841747" cy="2736304"/>
          </a:xfrm>
          <a:prstGeom prst="star16">
            <a:avLst>
              <a:gd name="adj" fmla="val 49351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67808" y="2922838"/>
            <a:ext cx="1248076" cy="1091470"/>
          </a:xfrm>
          <a:prstGeom prst="triangle">
            <a:avLst/>
          </a:prstGeom>
          <a:solidFill>
            <a:srgbClr val="70AC2E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938298" y="2366930"/>
            <a:ext cx="499230" cy="587715"/>
          </a:xfrm>
          <a:prstGeom prst="triangle">
            <a:avLst/>
          </a:prstGeom>
          <a:solidFill>
            <a:srgbClr val="70AC2E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216786" y="3120927"/>
            <a:ext cx="499230" cy="587715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8855" y="538664"/>
            <a:ext cx="837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70" dirty="0" smtClean="0">
                <a:solidFill>
                  <a:srgbClr val="3D9719"/>
                </a:solidFill>
                <a:latin typeface="Arial" panose="020B0604020202020204" pitchFamily="34" charset="0"/>
                <a:cs typeface="Arial" pitchFamily="34" charset="0"/>
                <a:sym typeface="Symbol"/>
              </a:rPr>
              <a:t></a:t>
            </a:r>
            <a:r>
              <a:rPr lang="ru-RU" sz="2400" spc="-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какому признаку фигуры объединили </a:t>
            </a:r>
            <a:r>
              <a:rPr lang="ru-RU" sz="24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2400" spc="-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целое)? </a:t>
            </a:r>
            <a:endParaRPr lang="ru-RU" sz="2400" spc="-7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147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размеру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59228" y="5013176"/>
            <a:ext cx="884192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6803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цвету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03243" y="5530006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карточку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139952" y="1524340"/>
            <a:ext cx="2862899" cy="862982"/>
          </a:xfrm>
          <a:prstGeom prst="frame">
            <a:avLst/>
          </a:prstGeom>
          <a:solidFill>
            <a:srgbClr val="61D6FF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7446" y="561930"/>
            <a:ext cx="8159396" cy="408782"/>
          </a:xfrm>
          <a:prstGeom prst="rect">
            <a:avLst/>
          </a:prstGeom>
          <a:solidFill>
            <a:srgbClr val="29C7FF">
              <a:alpha val="1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мка 23"/>
          <p:cNvSpPr/>
          <p:nvPr/>
        </p:nvSpPr>
        <p:spPr>
          <a:xfrm>
            <a:off x="4139952" y="2710034"/>
            <a:ext cx="2862899" cy="862982"/>
          </a:xfrm>
          <a:prstGeom prst="frame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5515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форме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980728"/>
            <a:ext cx="670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какому признаку разбили целое на части?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616E-6 L -0.23837 -0.511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25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68" grpId="0"/>
      <p:bldP spid="69" grpId="0"/>
      <p:bldP spid="2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9512" y="982248"/>
            <a:ext cx="8607330" cy="408782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67808" y="2922838"/>
            <a:ext cx="1248076" cy="1091470"/>
          </a:xfrm>
          <a:prstGeom prst="triangle">
            <a:avLst/>
          </a:prstGeom>
          <a:solidFill>
            <a:srgbClr val="70AC2E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938298" y="2366930"/>
            <a:ext cx="499230" cy="587715"/>
          </a:xfrm>
          <a:prstGeom prst="triangle">
            <a:avLst/>
          </a:prstGeom>
          <a:solidFill>
            <a:srgbClr val="70AC2E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216786" y="3120927"/>
            <a:ext cx="499230" cy="587715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4" name="16-конечная звезда 33"/>
          <p:cNvSpPr/>
          <p:nvPr/>
        </p:nvSpPr>
        <p:spPr>
          <a:xfrm>
            <a:off x="159228" y="2006770"/>
            <a:ext cx="2841747" cy="2736304"/>
          </a:xfrm>
          <a:prstGeom prst="star16">
            <a:avLst>
              <a:gd name="adj" fmla="val 49351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45515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форме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16-конечная звезда 39"/>
          <p:cNvSpPr/>
          <p:nvPr/>
        </p:nvSpPr>
        <p:spPr>
          <a:xfrm>
            <a:off x="293874" y="2833180"/>
            <a:ext cx="1693182" cy="1577038"/>
          </a:xfrm>
          <a:prstGeom prst="star16">
            <a:avLst>
              <a:gd name="adj" fmla="val 49351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16-конечная звезда 40"/>
          <p:cNvSpPr/>
          <p:nvPr/>
        </p:nvSpPr>
        <p:spPr>
          <a:xfrm rot="20561137">
            <a:off x="1912620" y="2217173"/>
            <a:ext cx="840102" cy="1796196"/>
          </a:xfrm>
          <a:prstGeom prst="star16">
            <a:avLst>
              <a:gd name="adj" fmla="val 49351"/>
            </a:avLst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59228" y="5013176"/>
            <a:ext cx="884192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6803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цвету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382" y="5522207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карточку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980728"/>
            <a:ext cx="670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какому признаку разбили целое на части?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4139952" y="1524340"/>
            <a:ext cx="2862899" cy="862982"/>
          </a:xfrm>
          <a:prstGeom prst="frame">
            <a:avLst/>
          </a:prstGeom>
          <a:solidFill>
            <a:srgbClr val="61D6FF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4139952" y="2710034"/>
            <a:ext cx="2862899" cy="862982"/>
          </a:xfrm>
          <a:prstGeom prst="frame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4808" y="1743199"/>
            <a:ext cx="18309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форме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147" y="5271591"/>
            <a:ext cx="18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 размеру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855" y="538664"/>
            <a:ext cx="837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70" dirty="0" smtClean="0">
                <a:solidFill>
                  <a:srgbClr val="3D9719"/>
                </a:solidFill>
                <a:latin typeface="Arial" panose="020B0604020202020204" pitchFamily="34" charset="0"/>
                <a:cs typeface="Arial" pitchFamily="34" charset="0"/>
                <a:sym typeface="Symbol"/>
              </a:rPr>
              <a:t></a:t>
            </a:r>
            <a:r>
              <a:rPr lang="ru-RU" sz="2400" spc="-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какому признаку фигуры объединили </a:t>
            </a:r>
            <a:r>
              <a:rPr lang="ru-RU" sz="24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2400" spc="-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целое)? </a:t>
            </a:r>
            <a:endParaRPr lang="ru-RU" sz="2400" spc="-7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7446" y="561930"/>
            <a:ext cx="8159396" cy="408782"/>
          </a:xfrm>
          <a:prstGeom prst="rect">
            <a:avLst/>
          </a:prstGeom>
          <a:solidFill>
            <a:srgbClr val="29C7FF">
              <a:alpha val="10196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1597 -0.344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40" grpId="0" animBg="1"/>
      <p:bldP spid="41" grpId="0" animBg="1"/>
      <p:bldP spid="68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6" name="16-конечная звезда 65"/>
          <p:cNvSpPr/>
          <p:nvPr/>
        </p:nvSpPr>
        <p:spPr>
          <a:xfrm>
            <a:off x="611560" y="2492896"/>
            <a:ext cx="4004017" cy="2088232"/>
          </a:xfrm>
          <a:prstGeom prst="star16">
            <a:avLst>
              <a:gd name="adj" fmla="val 4935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0249007">
            <a:off x="1004979" y="3125483"/>
            <a:ext cx="1395583" cy="918118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 rot="10249007">
            <a:off x="3142283" y="2826828"/>
            <a:ext cx="1319309" cy="1071114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691" y="2096893"/>
            <a:ext cx="1304446" cy="10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551" y="2660535"/>
            <a:ext cx="1317975" cy="12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52" y="1969695"/>
            <a:ext cx="1440160" cy="17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86482" y="1916832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6482" y="4407302"/>
            <a:ext cx="11964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6482" y="3162067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7480" y="5652537"/>
            <a:ext cx="11964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686" y="5661248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6298" y="5661248"/>
            <a:ext cx="4820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9314" y="5661248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056" y="4581128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карточку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05" y="476672"/>
            <a:ext cx="8811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Петя сделали рисунки и записали к ним выражения. Какие рассказы можно придумать по рисункам и выражениям?  Чему равны значения выражений?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372200" y="1825679"/>
            <a:ext cx="72008" cy="29714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0289E-6 L -0.25989 -0.00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2312E-6 L 0.24375 -0.47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6" grpId="0"/>
      <p:bldP spid="28" grpId="0"/>
      <p:bldP spid="2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6" name="16-конечная звезда 65"/>
          <p:cNvSpPr/>
          <p:nvPr/>
        </p:nvSpPr>
        <p:spPr>
          <a:xfrm>
            <a:off x="611560" y="2492896"/>
            <a:ext cx="4004017" cy="2088232"/>
          </a:xfrm>
          <a:prstGeom prst="star16">
            <a:avLst>
              <a:gd name="adj" fmla="val 4935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0249007">
            <a:off x="1004979" y="3125483"/>
            <a:ext cx="1395583" cy="918118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 rot="10249007">
            <a:off x="2896760" y="2928191"/>
            <a:ext cx="1319309" cy="1071114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427" y="2096893"/>
            <a:ext cx="1304446" cy="10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162" y="2660535"/>
            <a:ext cx="1317975" cy="12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52" y="1969695"/>
            <a:ext cx="1440160" cy="17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37936" y="1844824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8030" y="4407302"/>
            <a:ext cx="11964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8030" y="3162067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030" y="5652537"/>
            <a:ext cx="11964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686" y="5661248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6298" y="5661248"/>
            <a:ext cx="4820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69314" y="5661248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05" y="476672"/>
            <a:ext cx="8811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Петя сделали рисунки и записали к ним выражения. Какие рассказы можно придумать по рисункам и выражениям?  Чему равны значения выражений?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372200" y="1825679"/>
            <a:ext cx="72008" cy="29714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4056" y="4581128"/>
            <a:ext cx="873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карточку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2355706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7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8728E-6 L -0.25711 -0.03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2312E-6 L 0.25156 -0.336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35" grpId="0"/>
      <p:bldP spid="36" grpId="0"/>
      <p:bldP spid="3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6" name="16-конечная звезда 65"/>
          <p:cNvSpPr/>
          <p:nvPr/>
        </p:nvSpPr>
        <p:spPr>
          <a:xfrm>
            <a:off x="611560" y="2492896"/>
            <a:ext cx="4004017" cy="2088232"/>
          </a:xfrm>
          <a:prstGeom prst="star16">
            <a:avLst>
              <a:gd name="adj" fmla="val 4935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0249007">
            <a:off x="1004979" y="3125483"/>
            <a:ext cx="1395583" cy="918118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 rot="10249007">
            <a:off x="2896760" y="2928191"/>
            <a:ext cx="1319309" cy="1071114"/>
          </a:xfrm>
          <a:prstGeom prst="cloud">
            <a:avLst/>
          </a:prstGeom>
          <a:solidFill>
            <a:srgbClr val="00B050"/>
          </a:solidFill>
          <a:ln>
            <a:solidFill>
              <a:srgbClr val="70AC2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427" y="2096893"/>
            <a:ext cx="1304446" cy="10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162" y="2660535"/>
            <a:ext cx="1317975" cy="12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52" y="1969695"/>
            <a:ext cx="1440160" cy="17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70184" y="4413108"/>
            <a:ext cx="1196418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0184" y="5661247"/>
            <a:ext cx="11964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686" y="5661248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6298" y="5661248"/>
            <a:ext cx="482006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7936" y="1844824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5" y="4316903"/>
            <a:ext cx="5250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карточку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805" y="476672"/>
            <a:ext cx="8811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 и Петя сделали рисунки и записали к ним выражения. Какие рассказы можно придумать по рисункам и выражениям?  Чему равны значения выражений?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72200" y="1825679"/>
            <a:ext cx="72008" cy="29714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7936" y="2866588"/>
            <a:ext cx="1190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088" y="3377470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4088" y="2355706"/>
            <a:ext cx="42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6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8092E-6 L -0.25018 -0.060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2312E-6 L 0.40296 -0.157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755576" y="4766662"/>
            <a:ext cx="4050786" cy="1129674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05358" y="1916832"/>
            <a:ext cx="3655692" cy="3700731"/>
            <a:chOff x="4540646" y="2937197"/>
            <a:chExt cx="2289743" cy="2317954"/>
          </a:xfrm>
        </p:grpSpPr>
        <p:sp>
          <p:nvSpPr>
            <p:cNvPr id="3" name="Хорда 2"/>
            <p:cNvSpPr/>
            <p:nvPr/>
          </p:nvSpPr>
          <p:spPr>
            <a:xfrm rot="17641324">
              <a:off x="4534294" y="2943549"/>
              <a:ext cx="2302448" cy="2289743"/>
            </a:xfrm>
            <a:prstGeom prst="chord">
              <a:avLst>
                <a:gd name="adj1" fmla="val 1563819"/>
                <a:gd name="adj2" fmla="val 16966551"/>
              </a:avLst>
            </a:prstGeom>
            <a:solidFill>
              <a:srgbClr val="0070C0">
                <a:alpha val="25098"/>
              </a:srgbClr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542249" y="3284984"/>
              <a:ext cx="2286110" cy="1970167"/>
              <a:chOff x="4542249" y="3284984"/>
              <a:chExt cx="2286110" cy="1970167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4572002" y="3748778"/>
                <a:ext cx="2256357" cy="43204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4791156" y="3284984"/>
                <a:ext cx="1832226" cy="216024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Месяц 6"/>
              <p:cNvSpPr/>
              <p:nvPr/>
            </p:nvSpPr>
            <p:spPr>
              <a:xfrm rot="16200000">
                <a:off x="5037100" y="3465991"/>
                <a:ext cx="1294309" cy="2284012"/>
              </a:xfrm>
              <a:prstGeom prst="moon">
                <a:avLst>
                  <a:gd name="adj" fmla="val 84096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Арка 77"/>
          <p:cNvSpPr/>
          <p:nvPr/>
        </p:nvSpPr>
        <p:spPr>
          <a:xfrm rot="17458830" flipH="1">
            <a:off x="3486130" y="3786375"/>
            <a:ext cx="1133657" cy="1121869"/>
          </a:xfrm>
          <a:prstGeom prst="blockArc">
            <a:avLst>
              <a:gd name="adj1" fmla="val 14573280"/>
              <a:gd name="adj2" fmla="val 20348114"/>
              <a:gd name="adj3" fmla="val 3092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792" y="4053151"/>
            <a:ext cx="832558" cy="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2-конечная звезда 17"/>
          <p:cNvSpPr/>
          <p:nvPr/>
        </p:nvSpPr>
        <p:spPr>
          <a:xfrm>
            <a:off x="2023281" y="4795740"/>
            <a:ext cx="1689299" cy="635911"/>
          </a:xfrm>
          <a:prstGeom prst="star12">
            <a:avLst>
              <a:gd name="adj" fmla="val 45029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4F7921"/>
            </a:solidFill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1422" y="4023328"/>
            <a:ext cx="861934" cy="7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Блок-схема: сохраненные данные 70"/>
          <p:cNvSpPr/>
          <p:nvPr/>
        </p:nvSpPr>
        <p:spPr>
          <a:xfrm rot="10488897">
            <a:off x="3773134" y="3948601"/>
            <a:ext cx="559649" cy="797418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Арка 71"/>
          <p:cNvSpPr/>
          <p:nvPr/>
        </p:nvSpPr>
        <p:spPr>
          <a:xfrm rot="4141170">
            <a:off x="2821652" y="3847885"/>
            <a:ext cx="1133657" cy="1121869"/>
          </a:xfrm>
          <a:prstGeom prst="blockArc">
            <a:avLst>
              <a:gd name="adj1" fmla="val 13802077"/>
              <a:gd name="adj2" fmla="val 20311707"/>
              <a:gd name="adj3" fmla="val 10721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55530" y="4579282"/>
            <a:ext cx="727268" cy="740420"/>
            <a:chOff x="3055530" y="5123306"/>
            <a:chExt cx="727268" cy="740420"/>
          </a:xfrm>
        </p:grpSpPr>
        <p:sp>
          <p:nvSpPr>
            <p:cNvPr id="2" name="Двойная волна 1"/>
            <p:cNvSpPr/>
            <p:nvPr/>
          </p:nvSpPr>
          <p:spPr>
            <a:xfrm rot="5913467" flipH="1" flipV="1">
              <a:off x="3298071" y="5412860"/>
              <a:ext cx="727268" cy="148159"/>
            </a:xfrm>
            <a:prstGeom prst="doubleWave">
              <a:avLst>
                <a:gd name="adj1" fmla="val 12500"/>
                <a:gd name="adj2" fmla="val -10000"/>
              </a:avLst>
            </a:prstGeom>
            <a:gradFill flip="none" rotWithShape="1">
              <a:gsLst>
                <a:gs pos="0">
                  <a:srgbClr val="70AC2E">
                    <a:shade val="30000"/>
                    <a:satMod val="115000"/>
                  </a:srgbClr>
                </a:gs>
                <a:gs pos="50000">
                  <a:srgbClr val="70AC2E">
                    <a:shade val="67500"/>
                    <a:satMod val="115000"/>
                  </a:srgbClr>
                </a:gs>
                <a:gs pos="100000">
                  <a:srgbClr val="70AC2E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rgbClr val="4F79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войная волна 21"/>
            <p:cNvSpPr/>
            <p:nvPr/>
          </p:nvSpPr>
          <p:spPr>
            <a:xfrm rot="3561672" flipH="1" flipV="1">
              <a:off x="3084779" y="5463052"/>
              <a:ext cx="727268" cy="74079"/>
            </a:xfrm>
            <a:prstGeom prst="doubleWave">
              <a:avLst>
                <a:gd name="adj1" fmla="val 12500"/>
                <a:gd name="adj2" fmla="val -10000"/>
              </a:avLst>
            </a:prstGeom>
            <a:gradFill flip="none" rotWithShape="1">
              <a:gsLst>
                <a:gs pos="0">
                  <a:srgbClr val="70AC2E">
                    <a:shade val="30000"/>
                    <a:satMod val="115000"/>
                  </a:srgbClr>
                </a:gs>
                <a:gs pos="50000">
                  <a:srgbClr val="70AC2E">
                    <a:shade val="67500"/>
                    <a:satMod val="115000"/>
                  </a:srgbClr>
                </a:gs>
                <a:gs pos="100000">
                  <a:srgbClr val="70AC2E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rgbClr val="4F79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войная волна 22"/>
            <p:cNvSpPr/>
            <p:nvPr/>
          </p:nvSpPr>
          <p:spPr>
            <a:xfrm rot="13271903" flipH="1" flipV="1">
              <a:off x="3055530" y="5589895"/>
              <a:ext cx="727268" cy="74079"/>
            </a:xfrm>
            <a:prstGeom prst="doubleWave">
              <a:avLst>
                <a:gd name="adj1" fmla="val 12500"/>
                <a:gd name="adj2" fmla="val -10000"/>
              </a:avLst>
            </a:prstGeom>
            <a:gradFill flip="none" rotWithShape="1">
              <a:gsLst>
                <a:gs pos="0">
                  <a:srgbClr val="70AC2E">
                    <a:shade val="30000"/>
                    <a:satMod val="115000"/>
                  </a:srgbClr>
                </a:gs>
                <a:gs pos="50000">
                  <a:srgbClr val="70AC2E">
                    <a:shade val="67500"/>
                    <a:satMod val="115000"/>
                  </a:srgbClr>
                </a:gs>
                <a:gs pos="100000">
                  <a:srgbClr val="70AC2E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rgbClr val="4F79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66846" y="2771408"/>
            <a:ext cx="16722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 + 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4639770"/>
            <a:ext cx="1678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 - 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1636" y="4644425"/>
            <a:ext cx="13773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2772217"/>
            <a:ext cx="1345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=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620688"/>
            <a:ext cx="898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число обозначают в каждом равенстве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целое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какие - его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17" y="1613991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17" y="1348135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093" y="1348135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128" y="1613991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72" y="1313270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68" y="1598445"/>
            <a:ext cx="1322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08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50434 0.29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0.28323 " pathEditMode="relative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0.28323 " pathEditMode="relative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08941 0.51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3177 0.5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54184 0.50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957845" y="3068960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-30331" y="3068960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05095" y="3067373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27232" y="2934023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97432" y="3129285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281738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7176" y="2739554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607551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1152357" y="3261048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430463" y="3234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392636" y="3178687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148262" y="3129285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00953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577850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1801019" y="3261048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2813" y="1628800"/>
            <a:ext cx="25953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 +  2  =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560" y="1628800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  = 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165" y="3140968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2240" y="1628800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40259" y="4182179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772" y="604517"/>
            <a:ext cx="790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D9719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и прочитайте только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35234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85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713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85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713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85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713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85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713" y="5143078"/>
            <a:ext cx="2517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2651" y="89702"/>
            <a:ext cx="369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3.12. Целое и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3140968"/>
            <a:ext cx="25922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1714488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143504" y="3214686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3214686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86644" y="1714488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143504" y="1785926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71472" y="4357694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4-3=</a:t>
            </a:r>
          </a:p>
          <a:p>
            <a:r>
              <a:rPr lang="ru-RU" sz="3600" dirty="0" smtClean="0"/>
              <a:t>3+1=</a:t>
            </a:r>
          </a:p>
          <a:p>
            <a:r>
              <a:rPr lang="ru-RU" sz="3600" dirty="0" smtClean="0"/>
              <a:t>2+2=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972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3 копия.jpg"/>
          <p:cNvPicPr>
            <a:picLocks noChangeAspect="1"/>
          </p:cNvPicPr>
          <p:nvPr/>
        </p:nvPicPr>
        <p:blipFill>
          <a:blip r:embed="rId2"/>
          <a:srcRect l="12067" t="11464" r="7484" b="10835"/>
          <a:stretch>
            <a:fillRect/>
          </a:stretch>
        </p:blipFill>
        <p:spPr bwMode="auto">
          <a:xfrm>
            <a:off x="2411413" y="1268413"/>
            <a:ext cx="4321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0274">
            <a:off x="6956425" y="5164138"/>
            <a:ext cx="15890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88350" y="6165850"/>
            <a:ext cx="504825" cy="503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8668E-6 L -0.22153 -0.55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3 -0.55735 C -0.22014 -0.55805 -0.21806 -0.55758 -0.21737 -0.55943 C -0.21667 -0.56128 -0.21875 -0.56313 -0.21875 -0.56498 C -0.21875 -0.56521 -0.2165 -0.57724 -0.21598 -0.57817 C -0.21355 -0.58233 -0.20747 -0.58927 -0.20747 -0.58904 C -0.20521 -0.59852 -0.20209 -0.60476 -0.19618 -0.61008 C -0.18993 -0.62234 -0.18473 -0.63182 -0.17657 -0.642 C -0.17431 -0.64477 -0.17344 -0.64916 -0.17084 -0.65125 C -0.1665 -0.65472 -0.15799 -0.6568 -0.15261 -0.65888 C -0.13212 -0.67669 -0.12205 -0.67692 -0.09618 -0.67946 C -0.08941 -0.68247 -0.08316 -0.68062 -0.07657 -0.67761 C -0.06737 -0.66535 -0.08039 -0.68154 -0.06945 -0.67183 C -0.06789 -0.67044 -0.06702 -0.66744 -0.06528 -0.66628 C -0.06268 -0.66443 -0.05678 -0.66258 -0.05678 -0.66235 C -0.0507 -0.64986 -0.05782 -0.66212 -0.04966 -0.65495 C -0.03993 -0.64639 -0.05035 -0.65263 -0.04271 -0.64385 C -0.04011 -0.64084 -0.03421 -0.63621 -0.03421 -0.63598 C -0.03299 -0.63159 -0.03143 -0.62581 -0.03143 -0.62118 C -0.03143 -0.60199 -0.03334 -0.5629 -0.03855 -0.54255 C -0.0408 -0.53399 -0.04115 -0.52798 -0.04549 -0.52174 C -0.04705 -0.51526 -0.04896 -0.51156 -0.05261 -0.5067 C -0.05591 -0.49352 -0.05296 -0.49768 -0.05955 -0.4919 C -0.0625 -0.47965 -0.07605 -0.47132 -0.0849 -0.46739 C -0.08855 -0.46276 -0.09289 -0.45883 -0.09757 -0.45606 C -0.10035 -0.45444 -0.10608 -0.45236 -0.10608 -0.45213 C -0.11424 -0.43594 -0.10313 -0.45583 -0.1132 -0.44496 C -0.11459 -0.44357 -0.11459 -0.44033 -0.11598 -0.43917 C -0.12327 -0.43293 -0.13577 -0.43131 -0.1441 -0.42992 C -0.13316 -0.42507 -0.14688 -0.42992 -0.13559 -0.42992 C -0.12813 -0.42992 -0.12066 -0.42877 -0.1132 -0.42807 C -0.1099 -0.42669 -0.10643 -0.42599 -0.1033 -0.42414 C -0.0974 -0.42067 -0.09237 -0.41558 -0.08629 -0.41304 C -0.0849 -0.41188 -0.08334 -0.41073 -0.08212 -0.40934 C -0.08108 -0.40818 -0.08039 -0.40657 -0.07934 -0.40541 C -0.07657 -0.40263 -0.07084 -0.39801 -0.07084 -0.39778 C -0.06945 -0.39246 -0.06632 -0.3876 -0.06233 -0.38483 C -0.05973 -0.38321 -0.054 -0.38113 -0.054 -0.38089 C -0.05139 -0.37581 -0.04757 -0.37164 -0.04549 -0.36609 C -0.04219 -0.35707 -0.0382 -0.34713 -0.03282 -0.33973 C -0.03195 -0.33603 -0.03091 -0.33233 -0.03004 -0.32863 C -0.02952 -0.32678 -0.02865 -0.32285 -0.02865 -0.32262 C -0.03004 -0.29718 -0.03316 -0.27151 -0.03698 -0.24607 C -0.03855 -0.23543 -0.04132 -0.22201 -0.04827 -0.216 C -0.04879 -0.21346 -0.04862 -0.21068 -0.04966 -0.2086 C -0.05157 -0.2049 -0.05434 -0.20236 -0.05678 -0.19912 C -0.05799 -0.1975 -0.05816 -0.19496 -0.05955 -0.19357 C -0.06077 -0.19241 -0.0625 -0.19241 -0.06389 -0.19172 C -0.06476 -0.19033 -0.06546 -0.18871 -0.06667 -0.18779 C -0.06789 -0.18686 -0.06962 -0.18709 -0.07084 -0.18594 C -0.07466 -0.18177 -0.07848 -0.17206 -0.08212 -0.1672 C -0.08594 -0.16212 -0.09167 -0.15633 -0.09618 -0.15217 C -0.09896 -0.1413 -0.10573 -0.14223 -0.1132 -0.13899 C -0.11459 -0.13783 -0.1158 -0.13621 -0.11737 -0.13529 C -0.12014 -0.13367 -0.12587 -0.13159 -0.12587 -0.13136 C -0.14341 -0.11586 -0.16754 -0.11424 -0.18768 -0.11286 C -0.19896 -0.11471 -0.21042 -0.11841 -0.22153 -0.12211 C -0.22553 -0.12766 -0.24184 -0.13506 -0.24827 -0.13714 C -0.25556 -0.14616 -0.25643 -0.15495 -0.25955 -0.1672 C -0.26007 -0.16929 -0.26164 -0.17067 -0.26233 -0.17275 C -0.26268 -0.17391 -0.2658 -0.18617 -0.26667 -0.18964 C -0.26823 -0.19611 -0.26858 -0.20559 -0.27223 -0.21045 " pathEditMode="relative" rAng="0" ptsTypes="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4476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36492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670800" y="2730101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9783" y="575824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148137" y="1477963"/>
            <a:ext cx="2127250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810375" y="1475936"/>
            <a:ext cx="2306192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19100" y="569912"/>
            <a:ext cx="2531268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11625" y="569913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60362" y="1477963"/>
            <a:ext cx="2590005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604448" y="283844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342308" y="2756691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13212" y="35239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4546600" y="2844994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330824" y="2795587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7627362" y="2777184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7092280" y="2786903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8164627" y="277718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4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044873" y="1498953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6733" y="1498953"/>
            <a:ext cx="2884966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92123" y="1497366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14260" y="1364016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284460" y="1559278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659274" y="1171135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6420" y="1146805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983954" y="1188797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537260" y="1648235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1888048" y="1644209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479664" y="1608680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196914" y="1680721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5159962" y="1654528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955635" y="3740166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84621" y="3717032"/>
            <a:ext cx="3068180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988763" y="3730527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310900" y="359717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181100" y="379243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6200000">
            <a:off x="1531312" y="340270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16200000">
            <a:off x="7940844" y="340270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 rot="16200000">
            <a:off x="4832143" y="3404296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414131" y="3898066"/>
            <a:ext cx="422275" cy="3762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91073" y="3813724"/>
            <a:ext cx="415925" cy="4349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24572" y="3924202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1485527" y="3899653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044874" y="5301208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6698" y="5301208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092124" y="5299621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414261" y="5166271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284461" y="53615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 rot="16200000">
            <a:off x="1553935" y="4971801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 rot="16200000">
            <a:off x="8044205" y="4971802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 rot="16200000">
            <a:off x="4954930" y="4971802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1773162" y="552414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2478000" y="550571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728628" y="548680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00789" y="2636912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2742039" y="1683160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7271713" y="3899653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8132668" y="387510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8121597" y="1657052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7430463" y="1693564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179512" y="5437733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1021333" y="5450156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5057212" y="5378995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4346013" y="5382170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>
            <a:off x="7434222" y="550124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8139060" y="548281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09455" y="232985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968280" y="4532203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17248" y="606641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71641" y="6086386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984231" y="4485695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92124" y="2306991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-103142" y="3234352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100730" y="1071900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-13990" y="4851703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35456" y="1922276"/>
            <a:ext cx="896751" cy="424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069866" y="2120190"/>
            <a:ext cx="1166031" cy="817834"/>
          </a:xfrm>
          <a:custGeom>
            <a:avLst/>
            <a:gdLst>
              <a:gd name="connsiteX0" fmla="*/ 0 w 1764903"/>
              <a:gd name="connsiteY0" fmla="*/ 1224366 h 1237872"/>
              <a:gd name="connsiteX1" fmla="*/ 30997 w 1764903"/>
              <a:gd name="connsiteY1" fmla="*/ 852406 h 1237872"/>
              <a:gd name="connsiteX2" fmla="*/ 61993 w 1764903"/>
              <a:gd name="connsiteY2" fmla="*/ 743918 h 1237872"/>
              <a:gd name="connsiteX3" fmla="*/ 154983 w 1764903"/>
              <a:gd name="connsiteY3" fmla="*/ 666427 h 1237872"/>
              <a:gd name="connsiteX4" fmla="*/ 526943 w 1764903"/>
              <a:gd name="connsiteY4" fmla="*/ 697423 h 1237872"/>
              <a:gd name="connsiteX5" fmla="*/ 666427 w 1764903"/>
              <a:gd name="connsiteY5" fmla="*/ 774915 h 1237872"/>
              <a:gd name="connsiteX6" fmla="*/ 712922 w 1764903"/>
              <a:gd name="connsiteY6" fmla="*/ 805912 h 1237872"/>
              <a:gd name="connsiteX7" fmla="*/ 743919 w 1764903"/>
              <a:gd name="connsiteY7" fmla="*/ 852406 h 1237872"/>
              <a:gd name="connsiteX8" fmla="*/ 836909 w 1764903"/>
              <a:gd name="connsiteY8" fmla="*/ 883403 h 1237872"/>
              <a:gd name="connsiteX9" fmla="*/ 929899 w 1764903"/>
              <a:gd name="connsiteY9" fmla="*/ 945396 h 1237872"/>
              <a:gd name="connsiteX10" fmla="*/ 976393 w 1764903"/>
              <a:gd name="connsiteY10" fmla="*/ 991891 h 1237872"/>
              <a:gd name="connsiteX11" fmla="*/ 1069383 w 1764903"/>
              <a:gd name="connsiteY11" fmla="*/ 1022888 h 1237872"/>
              <a:gd name="connsiteX12" fmla="*/ 1115878 w 1764903"/>
              <a:gd name="connsiteY12" fmla="*/ 1038386 h 1237872"/>
              <a:gd name="connsiteX13" fmla="*/ 1410346 w 1764903"/>
              <a:gd name="connsiteY13" fmla="*/ 1022888 h 1237872"/>
              <a:gd name="connsiteX14" fmla="*/ 1456841 w 1764903"/>
              <a:gd name="connsiteY14" fmla="*/ 1007390 h 1237872"/>
              <a:gd name="connsiteX15" fmla="*/ 1549831 w 1764903"/>
              <a:gd name="connsiteY15" fmla="*/ 945396 h 1237872"/>
              <a:gd name="connsiteX16" fmla="*/ 1596326 w 1764903"/>
              <a:gd name="connsiteY16" fmla="*/ 914400 h 1237872"/>
              <a:gd name="connsiteX17" fmla="*/ 1642821 w 1764903"/>
              <a:gd name="connsiteY17" fmla="*/ 883403 h 1237872"/>
              <a:gd name="connsiteX18" fmla="*/ 1689316 w 1764903"/>
              <a:gd name="connsiteY18" fmla="*/ 852406 h 1237872"/>
              <a:gd name="connsiteX19" fmla="*/ 1704814 w 1764903"/>
              <a:gd name="connsiteY19" fmla="*/ 805912 h 1237872"/>
              <a:gd name="connsiteX20" fmla="*/ 1751309 w 1764903"/>
              <a:gd name="connsiteY20" fmla="*/ 712922 h 1237872"/>
              <a:gd name="connsiteX21" fmla="*/ 1720312 w 1764903"/>
              <a:gd name="connsiteY21" fmla="*/ 573437 h 1237872"/>
              <a:gd name="connsiteX22" fmla="*/ 1689316 w 1764903"/>
              <a:gd name="connsiteY22" fmla="*/ 526942 h 1237872"/>
              <a:gd name="connsiteX23" fmla="*/ 1596326 w 1764903"/>
              <a:gd name="connsiteY23" fmla="*/ 464949 h 1237872"/>
              <a:gd name="connsiteX24" fmla="*/ 1549831 w 1764903"/>
              <a:gd name="connsiteY24" fmla="*/ 433952 h 1237872"/>
              <a:gd name="connsiteX25" fmla="*/ 1472339 w 1764903"/>
              <a:gd name="connsiteY25" fmla="*/ 340962 h 1237872"/>
              <a:gd name="connsiteX26" fmla="*/ 1425844 w 1764903"/>
              <a:gd name="connsiteY26" fmla="*/ 309966 h 1237872"/>
              <a:gd name="connsiteX27" fmla="*/ 1394848 w 1764903"/>
              <a:gd name="connsiteY27" fmla="*/ 263471 h 1237872"/>
              <a:gd name="connsiteX28" fmla="*/ 1363851 w 1764903"/>
              <a:gd name="connsiteY28" fmla="*/ 0 h 123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4903" h="1237872">
                <a:moveTo>
                  <a:pt x="0" y="1224366"/>
                </a:moveTo>
                <a:cubicBezTo>
                  <a:pt x="52037" y="1068263"/>
                  <a:pt x="160" y="1237872"/>
                  <a:pt x="30997" y="852406"/>
                </a:cubicBezTo>
                <a:cubicBezTo>
                  <a:pt x="31467" y="846535"/>
                  <a:pt x="54324" y="755421"/>
                  <a:pt x="61993" y="743918"/>
                </a:cubicBezTo>
                <a:cubicBezTo>
                  <a:pt x="85860" y="708118"/>
                  <a:pt x="120674" y="689299"/>
                  <a:pt x="154983" y="666427"/>
                </a:cubicBezTo>
                <a:cubicBezTo>
                  <a:pt x="311376" y="674658"/>
                  <a:pt x="397122" y="664967"/>
                  <a:pt x="526943" y="697423"/>
                </a:cubicBezTo>
                <a:cubicBezTo>
                  <a:pt x="592409" y="713790"/>
                  <a:pt x="597173" y="728745"/>
                  <a:pt x="666427" y="774915"/>
                </a:cubicBezTo>
                <a:lnTo>
                  <a:pt x="712922" y="805912"/>
                </a:lnTo>
                <a:cubicBezTo>
                  <a:pt x="723254" y="821410"/>
                  <a:pt x="728124" y="842534"/>
                  <a:pt x="743919" y="852406"/>
                </a:cubicBezTo>
                <a:cubicBezTo>
                  <a:pt x="771626" y="869723"/>
                  <a:pt x="836909" y="883403"/>
                  <a:pt x="836909" y="883403"/>
                </a:cubicBezTo>
                <a:cubicBezTo>
                  <a:pt x="985236" y="1031730"/>
                  <a:pt x="795320" y="855676"/>
                  <a:pt x="929899" y="945396"/>
                </a:cubicBezTo>
                <a:cubicBezTo>
                  <a:pt x="948136" y="957554"/>
                  <a:pt x="957234" y="981247"/>
                  <a:pt x="976393" y="991891"/>
                </a:cubicBezTo>
                <a:cubicBezTo>
                  <a:pt x="1004955" y="1007759"/>
                  <a:pt x="1038386" y="1012556"/>
                  <a:pt x="1069383" y="1022888"/>
                </a:cubicBezTo>
                <a:lnTo>
                  <a:pt x="1115878" y="1038386"/>
                </a:lnTo>
                <a:cubicBezTo>
                  <a:pt x="1214034" y="1033220"/>
                  <a:pt x="1312458" y="1031787"/>
                  <a:pt x="1410346" y="1022888"/>
                </a:cubicBezTo>
                <a:cubicBezTo>
                  <a:pt x="1426616" y="1021409"/>
                  <a:pt x="1442560" y="1015324"/>
                  <a:pt x="1456841" y="1007390"/>
                </a:cubicBezTo>
                <a:cubicBezTo>
                  <a:pt x="1489406" y="989298"/>
                  <a:pt x="1518834" y="966061"/>
                  <a:pt x="1549831" y="945396"/>
                </a:cubicBezTo>
                <a:lnTo>
                  <a:pt x="1596326" y="914400"/>
                </a:lnTo>
                <a:lnTo>
                  <a:pt x="1642821" y="883403"/>
                </a:lnTo>
                <a:lnTo>
                  <a:pt x="1689316" y="852406"/>
                </a:lnTo>
                <a:cubicBezTo>
                  <a:pt x="1694482" y="836908"/>
                  <a:pt x="1697508" y="820524"/>
                  <a:pt x="1704814" y="805912"/>
                </a:cubicBezTo>
                <a:cubicBezTo>
                  <a:pt x="1764903" y="685732"/>
                  <a:pt x="1712351" y="829792"/>
                  <a:pt x="1751309" y="712922"/>
                </a:cubicBezTo>
                <a:cubicBezTo>
                  <a:pt x="1745357" y="677210"/>
                  <a:pt x="1739388" y="611589"/>
                  <a:pt x="1720312" y="573437"/>
                </a:cubicBezTo>
                <a:cubicBezTo>
                  <a:pt x="1711982" y="556777"/>
                  <a:pt x="1703334" y="539208"/>
                  <a:pt x="1689316" y="526942"/>
                </a:cubicBezTo>
                <a:cubicBezTo>
                  <a:pt x="1661280" y="502411"/>
                  <a:pt x="1627323" y="485613"/>
                  <a:pt x="1596326" y="464949"/>
                </a:cubicBezTo>
                <a:lnTo>
                  <a:pt x="1549831" y="433952"/>
                </a:lnTo>
                <a:cubicBezTo>
                  <a:pt x="1519353" y="388236"/>
                  <a:pt x="1517088" y="378252"/>
                  <a:pt x="1472339" y="340962"/>
                </a:cubicBezTo>
                <a:cubicBezTo>
                  <a:pt x="1458030" y="329038"/>
                  <a:pt x="1441342" y="320298"/>
                  <a:pt x="1425844" y="309966"/>
                </a:cubicBezTo>
                <a:cubicBezTo>
                  <a:pt x="1415512" y="294468"/>
                  <a:pt x="1402413" y="280492"/>
                  <a:pt x="1394848" y="263471"/>
                </a:cubicBezTo>
                <a:cubicBezTo>
                  <a:pt x="1345881" y="153294"/>
                  <a:pt x="1363851" y="139283"/>
                  <a:pt x="1363851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53735" y="2063868"/>
            <a:ext cx="1935095" cy="2359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14938" y="2277260"/>
            <a:ext cx="1132738" cy="6607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4025587" y="2824545"/>
            <a:ext cx="1955720" cy="532447"/>
          </a:xfrm>
          <a:custGeom>
            <a:avLst/>
            <a:gdLst>
              <a:gd name="connsiteX0" fmla="*/ 0 w 2960176"/>
              <a:gd name="connsiteY0" fmla="*/ 697423 h 805911"/>
              <a:gd name="connsiteX1" fmla="*/ 46494 w 2960176"/>
              <a:gd name="connsiteY1" fmla="*/ 650928 h 805911"/>
              <a:gd name="connsiteX2" fmla="*/ 77491 w 2960176"/>
              <a:gd name="connsiteY2" fmla="*/ 604433 h 805911"/>
              <a:gd name="connsiteX3" fmla="*/ 201477 w 2960176"/>
              <a:gd name="connsiteY3" fmla="*/ 557939 h 805911"/>
              <a:gd name="connsiteX4" fmla="*/ 340962 w 2960176"/>
              <a:gd name="connsiteY4" fmla="*/ 526942 h 805911"/>
              <a:gd name="connsiteX5" fmla="*/ 929898 w 2960176"/>
              <a:gd name="connsiteY5" fmla="*/ 542440 h 805911"/>
              <a:gd name="connsiteX6" fmla="*/ 1100379 w 2960176"/>
              <a:gd name="connsiteY6" fmla="*/ 588935 h 805911"/>
              <a:gd name="connsiteX7" fmla="*/ 1146874 w 2960176"/>
              <a:gd name="connsiteY7" fmla="*/ 604433 h 805911"/>
              <a:gd name="connsiteX8" fmla="*/ 1193369 w 2960176"/>
              <a:gd name="connsiteY8" fmla="*/ 635430 h 805911"/>
              <a:gd name="connsiteX9" fmla="*/ 1301857 w 2960176"/>
              <a:gd name="connsiteY9" fmla="*/ 666427 h 805911"/>
              <a:gd name="connsiteX10" fmla="*/ 1348352 w 2960176"/>
              <a:gd name="connsiteY10" fmla="*/ 681925 h 805911"/>
              <a:gd name="connsiteX11" fmla="*/ 1394847 w 2960176"/>
              <a:gd name="connsiteY11" fmla="*/ 712922 h 805911"/>
              <a:gd name="connsiteX12" fmla="*/ 1456840 w 2960176"/>
              <a:gd name="connsiteY12" fmla="*/ 728420 h 805911"/>
              <a:gd name="connsiteX13" fmla="*/ 1549830 w 2960176"/>
              <a:gd name="connsiteY13" fmla="*/ 759417 h 805911"/>
              <a:gd name="connsiteX14" fmla="*/ 1596325 w 2960176"/>
              <a:gd name="connsiteY14" fmla="*/ 774915 h 805911"/>
              <a:gd name="connsiteX15" fmla="*/ 1642820 w 2960176"/>
              <a:gd name="connsiteY15" fmla="*/ 790413 h 805911"/>
              <a:gd name="connsiteX16" fmla="*/ 1689315 w 2960176"/>
              <a:gd name="connsiteY16" fmla="*/ 805911 h 805911"/>
              <a:gd name="connsiteX17" fmla="*/ 2278250 w 2960176"/>
              <a:gd name="connsiteY17" fmla="*/ 790413 h 805911"/>
              <a:gd name="connsiteX18" fmla="*/ 2371240 w 2960176"/>
              <a:gd name="connsiteY18" fmla="*/ 759417 h 805911"/>
              <a:gd name="connsiteX19" fmla="*/ 2417735 w 2960176"/>
              <a:gd name="connsiteY19" fmla="*/ 743918 h 805911"/>
              <a:gd name="connsiteX20" fmla="*/ 2510725 w 2960176"/>
              <a:gd name="connsiteY20" fmla="*/ 681925 h 805911"/>
              <a:gd name="connsiteX21" fmla="*/ 2557220 w 2960176"/>
              <a:gd name="connsiteY21" fmla="*/ 666427 h 805911"/>
              <a:gd name="connsiteX22" fmla="*/ 2603715 w 2960176"/>
              <a:gd name="connsiteY22" fmla="*/ 635430 h 805911"/>
              <a:gd name="connsiteX23" fmla="*/ 2712203 w 2960176"/>
              <a:gd name="connsiteY23" fmla="*/ 495945 h 805911"/>
              <a:gd name="connsiteX24" fmla="*/ 2774196 w 2960176"/>
              <a:gd name="connsiteY24" fmla="*/ 402956 h 805911"/>
              <a:gd name="connsiteX25" fmla="*/ 2805193 w 2960176"/>
              <a:gd name="connsiteY25" fmla="*/ 356461 h 805911"/>
              <a:gd name="connsiteX26" fmla="*/ 2867186 w 2960176"/>
              <a:gd name="connsiteY26" fmla="*/ 247972 h 805911"/>
              <a:gd name="connsiteX27" fmla="*/ 2898183 w 2960176"/>
              <a:gd name="connsiteY27" fmla="*/ 154983 h 805911"/>
              <a:gd name="connsiteX28" fmla="*/ 2929179 w 2960176"/>
              <a:gd name="connsiteY28" fmla="*/ 108488 h 805911"/>
              <a:gd name="connsiteX29" fmla="*/ 2944677 w 2960176"/>
              <a:gd name="connsiteY29" fmla="*/ 61993 h 805911"/>
              <a:gd name="connsiteX30" fmla="*/ 2960176 w 2960176"/>
              <a:gd name="connsiteY30" fmla="*/ 0 h 8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60176" h="805911">
                <a:moveTo>
                  <a:pt x="0" y="697423"/>
                </a:moveTo>
                <a:cubicBezTo>
                  <a:pt x="15498" y="681925"/>
                  <a:pt x="32463" y="667766"/>
                  <a:pt x="46494" y="650928"/>
                </a:cubicBezTo>
                <a:cubicBezTo>
                  <a:pt x="58418" y="636618"/>
                  <a:pt x="63181" y="616357"/>
                  <a:pt x="77491" y="604433"/>
                </a:cubicBezTo>
                <a:cubicBezTo>
                  <a:pt x="110168" y="577202"/>
                  <a:pt x="161663" y="566787"/>
                  <a:pt x="201477" y="557939"/>
                </a:cubicBezTo>
                <a:cubicBezTo>
                  <a:pt x="378558" y="518587"/>
                  <a:pt x="189775" y="564738"/>
                  <a:pt x="340962" y="526942"/>
                </a:cubicBezTo>
                <a:cubicBezTo>
                  <a:pt x="537274" y="532108"/>
                  <a:pt x="733730" y="533316"/>
                  <a:pt x="929898" y="542440"/>
                </a:cubicBezTo>
                <a:cubicBezTo>
                  <a:pt x="980809" y="544808"/>
                  <a:pt x="1055106" y="573844"/>
                  <a:pt x="1100379" y="588935"/>
                </a:cubicBezTo>
                <a:lnTo>
                  <a:pt x="1146874" y="604433"/>
                </a:lnTo>
                <a:cubicBezTo>
                  <a:pt x="1162372" y="614765"/>
                  <a:pt x="1176709" y="627100"/>
                  <a:pt x="1193369" y="635430"/>
                </a:cubicBezTo>
                <a:cubicBezTo>
                  <a:pt x="1218137" y="647814"/>
                  <a:pt x="1278691" y="659808"/>
                  <a:pt x="1301857" y="666427"/>
                </a:cubicBezTo>
                <a:cubicBezTo>
                  <a:pt x="1317565" y="670915"/>
                  <a:pt x="1332854" y="676759"/>
                  <a:pt x="1348352" y="681925"/>
                </a:cubicBezTo>
                <a:cubicBezTo>
                  <a:pt x="1363850" y="692257"/>
                  <a:pt x="1377726" y="705585"/>
                  <a:pt x="1394847" y="712922"/>
                </a:cubicBezTo>
                <a:cubicBezTo>
                  <a:pt x="1414425" y="721313"/>
                  <a:pt x="1436438" y="722299"/>
                  <a:pt x="1456840" y="728420"/>
                </a:cubicBezTo>
                <a:cubicBezTo>
                  <a:pt x="1488135" y="737809"/>
                  <a:pt x="1518833" y="749085"/>
                  <a:pt x="1549830" y="759417"/>
                </a:cubicBezTo>
                <a:lnTo>
                  <a:pt x="1596325" y="774915"/>
                </a:lnTo>
                <a:lnTo>
                  <a:pt x="1642820" y="790413"/>
                </a:lnTo>
                <a:lnTo>
                  <a:pt x="1689315" y="805911"/>
                </a:lnTo>
                <a:cubicBezTo>
                  <a:pt x="1885627" y="800745"/>
                  <a:pt x="2082325" y="803771"/>
                  <a:pt x="2278250" y="790413"/>
                </a:cubicBezTo>
                <a:cubicBezTo>
                  <a:pt x="2310848" y="788190"/>
                  <a:pt x="2340243" y="769749"/>
                  <a:pt x="2371240" y="759417"/>
                </a:cubicBezTo>
                <a:cubicBezTo>
                  <a:pt x="2386738" y="754251"/>
                  <a:pt x="2404142" y="752980"/>
                  <a:pt x="2417735" y="743918"/>
                </a:cubicBezTo>
                <a:cubicBezTo>
                  <a:pt x="2448732" y="723254"/>
                  <a:pt x="2475383" y="693705"/>
                  <a:pt x="2510725" y="681925"/>
                </a:cubicBezTo>
                <a:lnTo>
                  <a:pt x="2557220" y="666427"/>
                </a:lnTo>
                <a:cubicBezTo>
                  <a:pt x="2572718" y="656095"/>
                  <a:pt x="2589406" y="647355"/>
                  <a:pt x="2603715" y="635430"/>
                </a:cubicBezTo>
                <a:cubicBezTo>
                  <a:pt x="2658344" y="589906"/>
                  <a:pt x="2669001" y="560749"/>
                  <a:pt x="2712203" y="495945"/>
                </a:cubicBezTo>
                <a:lnTo>
                  <a:pt x="2774196" y="402956"/>
                </a:lnTo>
                <a:cubicBezTo>
                  <a:pt x="2784528" y="387458"/>
                  <a:pt x="2796863" y="373121"/>
                  <a:pt x="2805193" y="356461"/>
                </a:cubicBezTo>
                <a:cubicBezTo>
                  <a:pt x="2844519" y="277807"/>
                  <a:pt x="2823373" y="313690"/>
                  <a:pt x="2867186" y="247972"/>
                </a:cubicBezTo>
                <a:cubicBezTo>
                  <a:pt x="2877518" y="216976"/>
                  <a:pt x="2880060" y="182169"/>
                  <a:pt x="2898183" y="154983"/>
                </a:cubicBezTo>
                <a:cubicBezTo>
                  <a:pt x="2908515" y="139485"/>
                  <a:pt x="2920849" y="125148"/>
                  <a:pt x="2929179" y="108488"/>
                </a:cubicBezTo>
                <a:cubicBezTo>
                  <a:pt x="2936485" y="93876"/>
                  <a:pt x="2940189" y="77701"/>
                  <a:pt x="2944677" y="61993"/>
                </a:cubicBezTo>
                <a:cubicBezTo>
                  <a:pt x="2950529" y="41512"/>
                  <a:pt x="2960176" y="0"/>
                  <a:pt x="2960176" y="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11663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10. Прямая и кривая линии. Луч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202" y="479574"/>
            <a:ext cx="8821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Какие названия ты мог бы придумать для линий на рисунке.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077072"/>
            <a:ext cx="3614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– прямые линии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0486" y="426347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– кривые  линии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77715" y="4876173"/>
            <a:ext cx="1558182" cy="1551"/>
          </a:xfrm>
          <a:prstGeom prst="line">
            <a:avLst/>
          </a:prstGeom>
          <a:ln w="57150">
            <a:solidFill>
              <a:srgbClr val="F129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600" y="4876173"/>
            <a:ext cx="2088232" cy="92909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17505" y="5805264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83968" y="4077072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0283">
            <a:off x="7578082" y="4885392"/>
            <a:ext cx="633977" cy="7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76" y="4725144"/>
            <a:ext cx="1499000" cy="6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0015">
            <a:off x="6390001" y="5332314"/>
            <a:ext cx="798904" cy="10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677715" y="1484784"/>
            <a:ext cx="5054525" cy="2592288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29063" y="3186113"/>
          <a:ext cx="1285875" cy="485775"/>
        </p:xfrm>
        <a:graphic>
          <a:graphicData uri="http://schemas.openxmlformats.org/presentationml/2006/ole">
            <p:oleObj spid="_x0000_s1026" name="Пакет" r:id="rId6" imgW="1285920" imgH="4856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92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308304" y="11663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10. Прямая и кривая линии. Луч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99992" y="1237756"/>
            <a:ext cx="0" cy="24482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0015">
            <a:off x="6124297" y="1751328"/>
            <a:ext cx="798904" cy="10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924013" y="2215222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386877" y="2060848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1672" y="2367803"/>
            <a:ext cx="733163" cy="775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Арка 36"/>
          <p:cNvSpPr/>
          <p:nvPr/>
        </p:nvSpPr>
        <p:spPr>
          <a:xfrm rot="13456162">
            <a:off x="6916588" y="2182897"/>
            <a:ext cx="656960" cy="892144"/>
          </a:xfrm>
          <a:prstGeom prst="blockArc">
            <a:avLst>
              <a:gd name="adj1" fmla="val 7431283"/>
              <a:gd name="adj2" fmla="val 20268959"/>
              <a:gd name="adj3" fmla="val 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8662668">
            <a:off x="5804436" y="1080229"/>
            <a:ext cx="656960" cy="981359"/>
          </a:xfrm>
          <a:prstGeom prst="blockArc">
            <a:avLst>
              <a:gd name="adj1" fmla="val 10915311"/>
              <a:gd name="adj2" fmla="val 17477762"/>
              <a:gd name="adj3" fmla="val 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672" y="548680"/>
            <a:ext cx="894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прямых и кривых линий нет концов. Их можно продолжить.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3717032"/>
            <a:ext cx="894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Прямую линию мы проводим по линейке.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9" y="5085184"/>
            <a:ext cx="5808239" cy="7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1657176" y="5085184"/>
            <a:ext cx="4282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743" y="3255367"/>
            <a:ext cx="361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– прямая линия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3255367"/>
            <a:ext cx="35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– кривая  линия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8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7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642100" cy="1371600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066800" y="4267200"/>
            <a:ext cx="19050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191000" y="4038600"/>
            <a:ext cx="457200" cy="19812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019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6019800" y="2743200"/>
            <a:ext cx="990600" cy="14478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371600" y="2819400"/>
            <a:ext cx="2209800" cy="812800"/>
          </a:xfrm>
          <a:custGeom>
            <a:avLst/>
            <a:gdLst>
              <a:gd name="T0" fmla="*/ 0 w 1392"/>
              <a:gd name="T1" fmla="*/ 381000 h 512"/>
              <a:gd name="T2" fmla="*/ 1066800 w 1392"/>
              <a:gd name="T3" fmla="*/ 762000 h 512"/>
              <a:gd name="T4" fmla="*/ 1447800 w 1392"/>
              <a:gd name="T5" fmla="*/ 76200 h 512"/>
              <a:gd name="T6" fmla="*/ 2057400 w 1392"/>
              <a:gd name="T7" fmla="*/ 304800 h 512"/>
              <a:gd name="T8" fmla="*/ 2209800 w 1392"/>
              <a:gd name="T9" fmla="*/ 38100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512">
                <a:moveTo>
                  <a:pt x="0" y="240"/>
                </a:moveTo>
                <a:cubicBezTo>
                  <a:pt x="260" y="376"/>
                  <a:pt x="520" y="512"/>
                  <a:pt x="672" y="480"/>
                </a:cubicBezTo>
                <a:cubicBezTo>
                  <a:pt x="824" y="448"/>
                  <a:pt x="808" y="96"/>
                  <a:pt x="912" y="48"/>
                </a:cubicBezTo>
                <a:cubicBezTo>
                  <a:pt x="1016" y="0"/>
                  <a:pt x="1216" y="160"/>
                  <a:pt x="1296" y="192"/>
                </a:cubicBezTo>
                <a:cubicBezTo>
                  <a:pt x="1376" y="224"/>
                  <a:pt x="1376" y="232"/>
                  <a:pt x="1392" y="24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4343400" y="2133600"/>
            <a:ext cx="1651000" cy="1816100"/>
          </a:xfrm>
          <a:custGeom>
            <a:avLst/>
            <a:gdLst>
              <a:gd name="T0" fmla="*/ 0 w 1040"/>
              <a:gd name="T1" fmla="*/ 1028700 h 1144"/>
              <a:gd name="T2" fmla="*/ 838200 w 1040"/>
              <a:gd name="T3" fmla="*/ 114300 h 1144"/>
              <a:gd name="T4" fmla="*/ 685800 w 1040"/>
              <a:gd name="T5" fmla="*/ 1714500 h 1144"/>
              <a:gd name="T6" fmla="*/ 1524000 w 1040"/>
              <a:gd name="T7" fmla="*/ 723900 h 1144"/>
              <a:gd name="T8" fmla="*/ 1447800 w 1040"/>
              <a:gd name="T9" fmla="*/ 723900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1144">
                <a:moveTo>
                  <a:pt x="0" y="648"/>
                </a:moveTo>
                <a:cubicBezTo>
                  <a:pt x="228" y="324"/>
                  <a:pt x="456" y="0"/>
                  <a:pt x="528" y="72"/>
                </a:cubicBezTo>
                <a:cubicBezTo>
                  <a:pt x="600" y="144"/>
                  <a:pt x="360" y="1016"/>
                  <a:pt x="432" y="1080"/>
                </a:cubicBezTo>
                <a:cubicBezTo>
                  <a:pt x="504" y="1144"/>
                  <a:pt x="880" y="560"/>
                  <a:pt x="960" y="456"/>
                </a:cubicBezTo>
                <a:cubicBezTo>
                  <a:pt x="1040" y="352"/>
                  <a:pt x="976" y="404"/>
                  <a:pt x="912" y="45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324600" y="3657600"/>
            <a:ext cx="1663700" cy="2006600"/>
          </a:xfrm>
          <a:custGeom>
            <a:avLst/>
            <a:gdLst>
              <a:gd name="T0" fmla="*/ 0 w 1048"/>
              <a:gd name="T1" fmla="*/ 1181100 h 1264"/>
              <a:gd name="T2" fmla="*/ 152400 w 1048"/>
              <a:gd name="T3" fmla="*/ 1562100 h 1264"/>
              <a:gd name="T4" fmla="*/ 685800 w 1048"/>
              <a:gd name="T5" fmla="*/ 1790700 h 1264"/>
              <a:gd name="T6" fmla="*/ 1524000 w 1048"/>
              <a:gd name="T7" fmla="*/ 266700 h 1264"/>
              <a:gd name="T8" fmla="*/ 1524000 w 1048"/>
              <a:gd name="T9" fmla="*/ 19050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8" h="1264">
                <a:moveTo>
                  <a:pt x="0" y="744"/>
                </a:moveTo>
                <a:cubicBezTo>
                  <a:pt x="12" y="832"/>
                  <a:pt x="24" y="920"/>
                  <a:pt x="96" y="984"/>
                </a:cubicBezTo>
                <a:cubicBezTo>
                  <a:pt x="168" y="1048"/>
                  <a:pt x="288" y="1264"/>
                  <a:pt x="432" y="1128"/>
                </a:cubicBezTo>
                <a:cubicBezTo>
                  <a:pt x="576" y="992"/>
                  <a:pt x="872" y="336"/>
                  <a:pt x="960" y="168"/>
                </a:cubicBezTo>
                <a:cubicBezTo>
                  <a:pt x="1048" y="0"/>
                  <a:pt x="1004" y="60"/>
                  <a:pt x="960" y="12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 animBg="1"/>
      <p:bldP spid="27655" grpId="0" animBg="1"/>
      <p:bldP spid="27655" grpId="1" animBg="1"/>
      <p:bldP spid="27657" grpId="0" animBg="1"/>
      <p:bldP spid="27658" grpId="0" animBg="1"/>
      <p:bldP spid="276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2143</TotalTime>
  <Words>623</Words>
  <Application>Microsoft Office PowerPoint</Application>
  <PresentationFormat>Экран (4:3)</PresentationFormat>
  <Paragraphs>162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Официальная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Проверь себя</vt:lpstr>
      <vt:lpstr>Слайд 11</vt:lpstr>
      <vt:lpstr>Проверь себя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Admin</cp:lastModifiedBy>
  <cp:revision>185</cp:revision>
  <dcterms:created xsi:type="dcterms:W3CDTF">2010-10-20T18:17:01Z</dcterms:created>
  <dcterms:modified xsi:type="dcterms:W3CDTF">2013-12-13T07:47:05Z</dcterms:modified>
</cp:coreProperties>
</file>