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64" r:id="rId8"/>
    <p:sldId id="257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C400"/>
    <a:srgbClr val="52A400"/>
    <a:srgbClr val="F3F8EE"/>
    <a:srgbClr val="CAD9B1"/>
    <a:srgbClr val="AEC589"/>
    <a:srgbClr val="009E00"/>
    <a:srgbClr val="008000"/>
    <a:srgbClr val="9900CC"/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0">
              <a:schemeClr val="bg1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623FF5-FE4E-451B-9E5D-F46DCD62BEEB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67A380A-9C98-4DFE-9CBB-0D33154D6F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H-201NXNebo-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82433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259228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Dear boys and girls!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We are going to travel in the galaxy of English tenses today.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259449.jpg"/>
          <p:cNvPicPr>
            <a:picLocks noChangeAspect="1"/>
          </p:cNvPicPr>
          <p:nvPr/>
        </p:nvPicPr>
        <p:blipFill>
          <a:blip r:embed="rId2" cstate="print"/>
          <a:srcRect b="8084"/>
          <a:stretch>
            <a:fillRect/>
          </a:stretch>
        </p:blipFill>
        <p:spPr>
          <a:xfrm>
            <a:off x="1115616" y="332656"/>
            <a:ext cx="7056784" cy="5040560"/>
          </a:xfrm>
          <a:prstGeom prst="rect">
            <a:avLst/>
          </a:prstGeom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252536" y="5517232"/>
            <a:ext cx="9828584" cy="1340768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parents </a:t>
            </a:r>
            <a:r>
              <a:rPr lang="en-US" sz="4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bought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a puppy!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like it very much.</a:t>
            </a:r>
          </a:p>
          <a:p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5753472"/>
            <a:ext cx="7128792" cy="1104528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sz="4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broken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vase?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de_quem_a_culpa.jpg"/>
          <p:cNvPicPr>
            <a:picLocks noChangeAspect="1"/>
          </p:cNvPicPr>
          <p:nvPr/>
        </p:nvPicPr>
        <p:blipFill>
          <a:blip r:embed="rId2" cstate="print"/>
          <a:srcRect t="7287"/>
          <a:stretch>
            <a:fillRect/>
          </a:stretch>
        </p:blipFill>
        <p:spPr>
          <a:xfrm>
            <a:off x="899592" y="0"/>
            <a:ext cx="7200800" cy="5661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6066798"/>
            <a:ext cx="6400800" cy="79120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lesson </a:t>
            </a:r>
            <a:r>
              <a:rPr lang="en-US" sz="4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begun.</a:t>
            </a:r>
            <a:endParaRPr lang="ru-RU" sz="4000" b="1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school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76672"/>
            <a:ext cx="6984776" cy="51049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424936" cy="175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Perfect </a:t>
            </a:r>
            <a:r>
              <a:rPr lang="ru-RU" dirty="0" smtClean="0"/>
              <a:t>образуется при помощи вспомогательного глагола </a:t>
            </a:r>
            <a:r>
              <a:rPr lang="en-US" i="1" u="sng" dirty="0" smtClean="0"/>
              <a:t>have</a:t>
            </a:r>
            <a:r>
              <a:rPr lang="en-US" dirty="0" smtClean="0"/>
              <a:t> </a:t>
            </a:r>
            <a:r>
              <a:rPr lang="ru-RU" dirty="0" smtClean="0"/>
              <a:t>в настоящем времени и </a:t>
            </a:r>
            <a:r>
              <a:rPr lang="ru-RU" i="1" u="sng" dirty="0" smtClean="0"/>
              <a:t>третьей формы</a:t>
            </a:r>
            <a:r>
              <a:rPr lang="ru-RU" dirty="0" smtClean="0"/>
              <a:t> смыслового глагола.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700808"/>
            <a:ext cx="1368152" cy="20162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2492896"/>
            <a:ext cx="1440160" cy="576064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endParaRPr lang="ru-RU" sz="2000" b="1" dirty="0">
              <a:solidFill>
                <a:srgbClr val="99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19872" y="2492896"/>
            <a:ext cx="57606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39952" y="2276872"/>
            <a:ext cx="273630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+ </a:t>
            </a:r>
            <a:r>
              <a:rPr lang="en-US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Regular</a:t>
            </a:r>
          </a:p>
          <a:p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sz="2000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Irregular                 </a:t>
            </a:r>
          </a:p>
          <a:p>
            <a:pPr algn="ctr"/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005064"/>
            <a:ext cx="1368152" cy="20162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35696" y="4725144"/>
            <a:ext cx="1440160" cy="576064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</a:t>
            </a:r>
            <a:endParaRPr lang="ru-RU" sz="2000" b="1" dirty="0">
              <a:solidFill>
                <a:srgbClr val="99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63888" y="4797152"/>
            <a:ext cx="57606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55976" y="4437112"/>
            <a:ext cx="273630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+ </a:t>
            </a:r>
            <a:r>
              <a:rPr lang="en-US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Regular</a:t>
            </a:r>
          </a:p>
          <a:p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sz="2000" b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Irregular                 </a:t>
            </a:r>
          </a:p>
          <a:p>
            <a:pPr algn="ctr"/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0" y="6237312"/>
            <a:ext cx="9144000" cy="620688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Предложения часто содержат слова </a:t>
            </a: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already</a:t>
            </a:r>
            <a:r>
              <a:rPr kumimoji="0" lang="ru-RU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уже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80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только что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never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никогда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когда-либо</a:t>
            </a: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t(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еще нет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др. 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32855" y="3244334"/>
            <a:ext cx="1478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yet(</a:t>
            </a:r>
            <a:r>
              <a:rPr lang="ru-RU" dirty="0" smtClean="0"/>
              <a:t>еще нет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2276872"/>
            <a:ext cx="1080120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Mike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2276872"/>
            <a:ext cx="864096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</a:t>
            </a:r>
          </a:p>
          <a:p>
            <a:pPr algn="ctr"/>
            <a:endParaRPr lang="en-US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2276872"/>
            <a:ext cx="1008112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6012160" y="2276872"/>
            <a:ext cx="1224136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their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</a:t>
            </a:r>
          </a:p>
          <a:p>
            <a:pPr algn="ctr"/>
            <a:endParaRPr lang="en-US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4211960" y="2276872"/>
            <a:ext cx="1368152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washed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cleaned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finished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found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drunk</a:t>
            </a:r>
          </a:p>
          <a:p>
            <a:pPr algn="ctr"/>
            <a:endParaRPr lang="en-US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7452320" y="2204864"/>
            <a:ext cx="1475656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hair.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book.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work.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juice.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room.</a:t>
            </a:r>
          </a:p>
        </p:txBody>
      </p:sp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971600" y="620688"/>
            <a:ext cx="6408712" cy="10795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rtl="0"/>
            <a:r>
              <a:rPr lang="en-US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001B7"/>
                </a:solidFill>
                <a:effectLst/>
                <a:latin typeface="Times New Roman"/>
                <a:cs typeface="Times New Roman"/>
              </a:rPr>
              <a:t>Make up sentences:</a:t>
            </a:r>
            <a:endParaRPr lang="ru-RU" sz="36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001B7"/>
              </a:solidFill>
              <a:effectLst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7920880" cy="5904656"/>
          </a:xfrm>
          <a:noFill/>
        </p:spPr>
        <p:txBody>
          <a:bodyPr/>
          <a:lstStyle/>
          <a:p>
            <a:pPr marL="182563" indent="-163513"/>
            <a:r>
              <a:rPr lang="en-US" b="1" dirty="0" smtClean="0"/>
              <a:t>Complete the sentences.</a:t>
            </a:r>
          </a:p>
          <a:p>
            <a:pPr marL="182563" indent="-163513"/>
            <a:endParaRPr lang="en-US" b="1" dirty="0" smtClean="0"/>
          </a:p>
          <a:p>
            <a:pPr marL="533400" lvl="0" indent="-514350" algn="l">
              <a:buFont typeface="Courier New" pitchFamily="49" charset="0"/>
              <a:buChar char="o"/>
            </a:pPr>
            <a:r>
              <a:rPr lang="en-US" dirty="0" smtClean="0"/>
              <a:t>Trafalgar, I, never. to, been, Square, have.</a:t>
            </a:r>
          </a:p>
          <a:p>
            <a:pPr marL="533400" lvl="0" indent="-514350" algn="l"/>
            <a:endParaRPr lang="ru-RU" dirty="0" smtClean="0"/>
          </a:p>
          <a:p>
            <a:pPr marL="533400" lvl="0" indent="-514350" algn="l">
              <a:buFont typeface="Courier New" pitchFamily="49" charset="0"/>
              <a:buChar char="o"/>
            </a:pPr>
            <a:r>
              <a:rPr lang="en-US" dirty="0" smtClean="0"/>
              <a:t>Letter, has, Mike, already, that, read.</a:t>
            </a:r>
          </a:p>
          <a:p>
            <a:pPr marL="533400" lvl="0" indent="-514350" algn="l">
              <a:buFont typeface="+mj-lt"/>
              <a:buAutoNum type="arabicPeriod"/>
            </a:pPr>
            <a:endParaRPr lang="en-US" dirty="0" smtClean="0"/>
          </a:p>
          <a:p>
            <a:pPr marL="533400" indent="-514350" algn="l">
              <a:buFont typeface="Courier New" pitchFamily="49" charset="0"/>
              <a:buChar char="o"/>
            </a:pPr>
            <a:r>
              <a:rPr lang="en-US" dirty="0" smtClean="0"/>
              <a:t>Has, he, not, aunt, visited, his.</a:t>
            </a:r>
          </a:p>
          <a:p>
            <a:pPr marL="533400" indent="-514350" algn="l">
              <a:buFont typeface="+mj-lt"/>
              <a:buAutoNum type="arabicPeriod"/>
            </a:pPr>
            <a:endParaRPr lang="ru-RU" dirty="0" smtClean="0"/>
          </a:p>
          <a:p>
            <a:pPr marL="533400" indent="-514350" algn="l">
              <a:buFont typeface="Courier New" pitchFamily="49" charset="0"/>
              <a:buChar char="o"/>
            </a:pPr>
            <a:r>
              <a:rPr lang="en-US" dirty="0" smtClean="0"/>
              <a:t>Invited, we, just, have, friends, our.</a:t>
            </a:r>
          </a:p>
          <a:p>
            <a:pPr marL="533400" indent="-514350" algn="l">
              <a:buFont typeface="+mj-lt"/>
              <a:buAutoNum type="arabicPeriod"/>
            </a:pPr>
            <a:endParaRPr lang="ru-RU" dirty="0" smtClean="0"/>
          </a:p>
          <a:p>
            <a:pPr marL="533400" indent="-514350" algn="l">
              <a:buFont typeface="Courier New" pitchFamily="49" charset="0"/>
              <a:buChar char="o"/>
            </a:pPr>
            <a:r>
              <a:rPr lang="en-US" dirty="0" smtClean="0"/>
              <a:t>Have, work, finished, children, already, their.</a:t>
            </a:r>
            <a:endParaRPr lang="ru-RU" dirty="0" smtClean="0"/>
          </a:p>
          <a:p>
            <a:pPr marL="533400" lvl="0" indent="-514350" algn="l"/>
            <a:endParaRPr lang="ru-RU" dirty="0" smtClean="0"/>
          </a:p>
          <a:p>
            <a:pPr marL="533400" indent="-514350" algn="l">
              <a:buFont typeface="+mj-lt"/>
              <a:buAutoNum type="arabicPeriod"/>
            </a:pPr>
            <a:endParaRPr lang="ru-RU" dirty="0" smtClean="0"/>
          </a:p>
          <a:p>
            <a:pPr marL="182563" lvl="0" indent="-163513"/>
            <a:endParaRPr lang="ru-RU" dirty="0" smtClean="0"/>
          </a:p>
          <a:p>
            <a:pPr algn="l"/>
            <a:endParaRPr lang="ru-RU" dirty="0" smtClean="0"/>
          </a:p>
          <a:p>
            <a:endParaRPr lang="ru-RU" dirty="0"/>
          </a:p>
        </p:txBody>
      </p:sp>
      <p:sp>
        <p:nvSpPr>
          <p:cNvPr id="5" name="4-конечная звезда 4"/>
          <p:cNvSpPr/>
          <p:nvPr/>
        </p:nvSpPr>
        <p:spPr>
          <a:xfrm>
            <a:off x="7884368" y="620688"/>
            <a:ext cx="360040" cy="43204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4-конечная звезда 6"/>
          <p:cNvSpPr/>
          <p:nvPr/>
        </p:nvSpPr>
        <p:spPr>
          <a:xfrm>
            <a:off x="7524328" y="3645024"/>
            <a:ext cx="360040" cy="43204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4-конечная звезда 7"/>
          <p:cNvSpPr/>
          <p:nvPr/>
        </p:nvSpPr>
        <p:spPr>
          <a:xfrm>
            <a:off x="395536" y="332656"/>
            <a:ext cx="360040" cy="43204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4-конечная звезда 8"/>
          <p:cNvSpPr/>
          <p:nvPr/>
        </p:nvSpPr>
        <p:spPr>
          <a:xfrm>
            <a:off x="5292080" y="6425952"/>
            <a:ext cx="360040" cy="43204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0" y="3284984"/>
            <a:ext cx="360040" cy="43204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3995936" y="5229200"/>
            <a:ext cx="360040" cy="432048"/>
          </a:xfrm>
          <a:prstGeom prst="star4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3F8EE"/>
            </a:gs>
            <a:gs pos="50000">
              <a:srgbClr val="CAD9B1"/>
            </a:gs>
            <a:gs pos="100000">
              <a:srgbClr val="62C40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6944816" cy="6048672"/>
          </a:xfrm>
        </p:spPr>
        <p:txBody>
          <a:bodyPr/>
          <a:lstStyle/>
          <a:p>
            <a:r>
              <a:rPr lang="en-US" b="1" dirty="0" smtClean="0"/>
              <a:t>Correct mistakes.</a:t>
            </a:r>
          </a:p>
          <a:p>
            <a:endParaRPr lang="en-US" b="1" dirty="0" smtClean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I have already clean my parrot’s cage.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dirty="0" smtClean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I have watched just this film.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dirty="0" smtClean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I have already clean my parrot’s cage.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dirty="0" smtClean="0"/>
          </a:p>
          <a:p>
            <a:pPr marL="514350" lvl="0" indent="-514350" algn="l">
              <a:buFont typeface="+mj-lt"/>
              <a:buAutoNum type="arabicPeriod"/>
            </a:pPr>
            <a:r>
              <a:rPr lang="en-US" dirty="0" smtClean="0"/>
              <a:t>I have not see Ann today.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He all over the world has travelled.</a:t>
            </a:r>
            <a:endParaRPr lang="ru-RU" dirty="0" smtClean="0"/>
          </a:p>
          <a:p>
            <a:pPr marL="514350" indent="-514350" algn="l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0">
              <a:schemeClr val="accent4">
                <a:lumMod val="40000"/>
                <a:lumOff val="6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424936" cy="5616624"/>
          </a:xfrm>
          <a:noFill/>
        </p:spPr>
        <p:txBody>
          <a:bodyPr>
            <a:normAutofit lnSpcReduction="10000"/>
          </a:bodyPr>
          <a:lstStyle/>
          <a:p>
            <a:r>
              <a:rPr lang="en-US" b="1" dirty="0" smtClean="0"/>
              <a:t>Translate into English.</a:t>
            </a:r>
          </a:p>
          <a:p>
            <a:endParaRPr lang="ru-RU" dirty="0" smtClean="0"/>
          </a:p>
          <a:p>
            <a:pPr marL="514350" lvl="0" indent="-514350" algn="l">
              <a:buFont typeface="Wingdings" pitchFamily="2" charset="2"/>
              <a:buChar char="§"/>
            </a:pPr>
            <a:r>
              <a:rPr lang="ru-RU" dirty="0" smtClean="0"/>
              <a:t>Я уже пригласила гостей на свой день рождения.</a:t>
            </a:r>
            <a:endParaRPr lang="en-US" dirty="0" smtClean="0"/>
          </a:p>
          <a:p>
            <a:pPr marL="514350" lvl="0" indent="-514350" algn="l">
              <a:buFont typeface="+mj-lt"/>
              <a:buAutoNum type="arabicPeriod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§"/>
            </a:pPr>
            <a:r>
              <a:rPr lang="ru-RU" dirty="0" smtClean="0"/>
              <a:t>Моя сестра вычистила клетку своего попугая.</a:t>
            </a:r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endParaRPr lang="ru-RU" dirty="0" smtClean="0"/>
          </a:p>
          <a:p>
            <a:pPr marL="514350" indent="-514350" algn="l">
              <a:buFont typeface="Wingdings" pitchFamily="2" charset="2"/>
              <a:buChar char="§"/>
            </a:pPr>
            <a:r>
              <a:rPr lang="ru-RU" dirty="0" smtClean="0"/>
              <a:t>Она уже выпила свой сок.</a:t>
            </a:r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endParaRPr lang="ru-RU" dirty="0" smtClean="0"/>
          </a:p>
          <a:p>
            <a:pPr marL="514350" indent="-514350" algn="l">
              <a:buFont typeface="Wingdings" pitchFamily="2" charset="2"/>
              <a:buChar char="§"/>
            </a:pPr>
            <a:r>
              <a:rPr lang="ru-RU" dirty="0" smtClean="0"/>
              <a:t>Я сделал уроки. Теперь я собираюсь гулять.</a:t>
            </a:r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endParaRPr lang="en-US" dirty="0" smtClean="0"/>
          </a:p>
          <a:p>
            <a:pPr marL="514350" indent="-514350" algn="l">
              <a:buFont typeface="Wingdings" pitchFamily="2" charset="2"/>
              <a:buChar char="§"/>
            </a:pPr>
            <a:r>
              <a:rPr lang="ru-RU" dirty="0" smtClean="0"/>
              <a:t>Мой друг принес интересную книгу.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 smtClean="0"/>
          </a:p>
          <a:p>
            <a:pPr marL="514350" indent="-514350" algn="l"/>
            <a:endParaRPr lang="ru-RU" dirty="0" smtClean="0"/>
          </a:p>
          <a:p>
            <a:pPr marL="514350" lvl="0" indent="-514350" algn="l"/>
            <a:endParaRPr lang="ru-RU" dirty="0" smtClean="0"/>
          </a:p>
          <a:p>
            <a:pPr marL="514350" indent="-514350" algn="l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untitled.bmp"/>
          <p:cNvPicPr>
            <a:picLocks noChangeAspect="1"/>
          </p:cNvPicPr>
          <p:nvPr/>
        </p:nvPicPr>
        <p:blipFill>
          <a:blip r:embed="rId2" cstate="print"/>
          <a:srcRect b="6150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284984"/>
            <a:ext cx="8964488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 smtClean="0">
                <a:solidFill>
                  <a:schemeClr val="bg1"/>
                </a:solidFill>
              </a:rPr>
              <a:t>Когда англичане используют </a:t>
            </a:r>
            <a:r>
              <a:rPr lang="en-US" dirty="0" smtClean="0">
                <a:solidFill>
                  <a:schemeClr val="bg1"/>
                </a:solidFill>
              </a:rPr>
              <a:t>Present Perfect?</a:t>
            </a:r>
          </a:p>
          <a:p>
            <a:pPr algn="l"/>
            <a:r>
              <a:rPr lang="ru-RU" dirty="0" smtClean="0">
                <a:solidFill>
                  <a:schemeClr val="bg1"/>
                </a:solidFill>
              </a:rPr>
              <a:t>Как образуется эта форма?</a:t>
            </a:r>
          </a:p>
          <a:p>
            <a:pPr algn="l"/>
            <a:r>
              <a:rPr lang="ru-RU" dirty="0" smtClean="0">
                <a:solidFill>
                  <a:schemeClr val="bg1"/>
                </a:solidFill>
              </a:rPr>
              <a:t>Какие слова становятся часто спутниками этих предложений?</a:t>
            </a:r>
          </a:p>
          <a:p>
            <a:endParaRPr lang="ru-RU" dirty="0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331640" y="548680"/>
            <a:ext cx="6768752" cy="1752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That was very good!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We have done enough today.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See you next time.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56592" y="1"/>
            <a:ext cx="9900592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03554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We know different English tenses: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948264" y="2204864"/>
            <a:ext cx="219573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Present Indefinite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804248" y="3573016"/>
            <a:ext cx="233975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Past Indefinite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28184" y="4725144"/>
            <a:ext cx="2627784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Future Indefinite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427984" y="5589240"/>
            <a:ext cx="3312368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Present Progressive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547664" y="5877272"/>
            <a:ext cx="2952328" cy="980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What’s my name?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71600" y="620688"/>
            <a:ext cx="7488832" cy="5472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92696"/>
            <a:ext cx="2627784" cy="2327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692696"/>
            <a:ext cx="5328592" cy="5328592"/>
          </a:xfrm>
        </p:spPr>
        <p:txBody>
          <a:bodyPr>
            <a:normAutofit fontScale="92500"/>
          </a:bodyPr>
          <a:lstStyle/>
          <a:p>
            <a:r>
              <a:rPr lang="ru-RU" sz="2600" dirty="0" smtClean="0"/>
              <a:t>Формы </a:t>
            </a:r>
            <a:r>
              <a:rPr lang="en-US" sz="26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Indefinite </a:t>
            </a:r>
            <a:r>
              <a:rPr lang="ru-RU" sz="2600" dirty="0" smtClean="0"/>
              <a:t>употребляются для констатации факта, для выражения повторяющегося действия или действия, свойственного данному лицу или предмету.</a:t>
            </a:r>
          </a:p>
          <a:p>
            <a:pPr algn="l"/>
            <a:r>
              <a:rPr lang="en-US" dirty="0" smtClean="0"/>
              <a:t>My name is </a:t>
            </a:r>
            <a:r>
              <a:rPr lang="en-US" dirty="0" err="1" smtClean="0"/>
              <a:t>Dima</a:t>
            </a:r>
            <a:r>
              <a:rPr lang="en-US" dirty="0" smtClean="0"/>
              <a:t>. </a:t>
            </a:r>
            <a:endParaRPr lang="ru-RU" dirty="0" smtClean="0"/>
          </a:p>
          <a:p>
            <a:pPr algn="l"/>
            <a:r>
              <a:rPr lang="en-US" dirty="0" smtClean="0"/>
              <a:t>My family is big. </a:t>
            </a:r>
            <a:endParaRPr lang="ru-RU" dirty="0" smtClean="0"/>
          </a:p>
          <a:p>
            <a:pPr algn="l"/>
            <a:r>
              <a:rPr lang="en-US" dirty="0" smtClean="0"/>
              <a:t>Belgorod is a city in central Russia. </a:t>
            </a:r>
            <a:endParaRPr lang="ru-RU" dirty="0" smtClean="0"/>
          </a:p>
          <a:p>
            <a:pPr algn="l"/>
            <a:r>
              <a:rPr lang="en-US" dirty="0" smtClean="0"/>
              <a:t>Winter is my favourite season.       </a:t>
            </a:r>
            <a:endParaRPr lang="ru-RU" dirty="0" smtClean="0"/>
          </a:p>
          <a:p>
            <a:pPr algn="l"/>
            <a:r>
              <a:rPr lang="en-US" dirty="0" smtClean="0"/>
              <a:t>I go to school every day. </a:t>
            </a:r>
            <a:endParaRPr lang="ru-RU" dirty="0" smtClean="0"/>
          </a:p>
          <a:p>
            <a:pPr algn="l"/>
            <a:r>
              <a:rPr lang="en-US" dirty="0" smtClean="0"/>
              <a:t>My Dad likes reading</a:t>
            </a:r>
            <a:r>
              <a:rPr lang="ru-RU" dirty="0" smtClean="0"/>
              <a:t>. </a:t>
            </a:r>
          </a:p>
          <a:p>
            <a:pPr algn="l"/>
            <a:r>
              <a:rPr lang="en-US" dirty="0" smtClean="0"/>
              <a:t>Do you play computer games?               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43608" y="692696"/>
            <a:ext cx="7488832" cy="5472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645024"/>
            <a:ext cx="27051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187624" y="836712"/>
            <a:ext cx="4820072" cy="511256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692696"/>
            <a:ext cx="5112568" cy="5472608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Indefinite </a:t>
            </a:r>
            <a:r>
              <a:rPr lang="ru-RU" sz="2400" dirty="0" smtClean="0"/>
              <a:t>служит для выражения действия, которое совершалось в прошлом, в повествовании или в разговоре о прошедших событиях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pPr algn="l"/>
            <a:r>
              <a:rPr lang="en-US" sz="2600" dirty="0" smtClean="0"/>
              <a:t>I was there 3 days ago.</a:t>
            </a:r>
            <a:endParaRPr lang="ru-RU" sz="2600" dirty="0" smtClean="0"/>
          </a:p>
          <a:p>
            <a:pPr algn="l"/>
            <a:r>
              <a:rPr lang="en-US" sz="2600" dirty="0" smtClean="0"/>
              <a:t>My Dad travelled a lot last year.</a:t>
            </a:r>
          </a:p>
          <a:p>
            <a:pPr algn="l"/>
            <a:r>
              <a:rPr lang="en-US" sz="2600" dirty="0" smtClean="0"/>
              <a:t>Yesterday I wrote a letter.</a:t>
            </a:r>
          </a:p>
          <a:p>
            <a:pPr algn="l"/>
            <a:r>
              <a:rPr lang="en-US" sz="2600" dirty="0" smtClean="0"/>
              <a:t>He did not read.</a:t>
            </a:r>
          </a:p>
          <a:p>
            <a:pPr algn="l"/>
            <a:r>
              <a:rPr lang="en-US" sz="2600" dirty="0" smtClean="0"/>
              <a:t>Where did you go last summer?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71600" y="620688"/>
            <a:ext cx="7488832" cy="5472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692696"/>
            <a:ext cx="27051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331640" y="836712"/>
            <a:ext cx="4820072" cy="511256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620688"/>
            <a:ext cx="5256584" cy="5472608"/>
          </a:xfrm>
        </p:spPr>
        <p:txBody>
          <a:bodyPr>
            <a:normAutofit/>
          </a:bodyPr>
          <a:lstStyle/>
          <a:p>
            <a:r>
              <a:rPr lang="ru-RU" dirty="0" smtClean="0"/>
              <a:t>Формы </a:t>
            </a:r>
            <a:r>
              <a:rPr lang="en-US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Indefinite</a:t>
            </a:r>
            <a:r>
              <a:rPr lang="ru-RU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употребляются для выражения действий, которые совершатся в будущем.</a:t>
            </a:r>
            <a:endParaRPr lang="en-US" dirty="0" smtClean="0"/>
          </a:p>
          <a:p>
            <a:endParaRPr lang="ru-RU" dirty="0" smtClean="0"/>
          </a:p>
          <a:p>
            <a:pPr algn="l"/>
            <a:r>
              <a:rPr lang="en-US" dirty="0" smtClean="0"/>
              <a:t>I’ </a:t>
            </a:r>
            <a:r>
              <a:rPr lang="en-US" dirty="0" err="1" smtClean="0"/>
              <a:t>ll</a:t>
            </a:r>
            <a:r>
              <a:rPr lang="en-US" dirty="0" smtClean="0"/>
              <a:t> go to school tomorrow.</a:t>
            </a:r>
          </a:p>
          <a:p>
            <a:pPr algn="l"/>
            <a:r>
              <a:rPr lang="en-US" dirty="0" smtClean="0"/>
              <a:t>He won’t get up till 9.</a:t>
            </a:r>
          </a:p>
          <a:p>
            <a:pPr algn="l"/>
            <a:r>
              <a:rPr lang="en-US" dirty="0" smtClean="0"/>
              <a:t>Will you travel abroad next summer?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99592" y="620688"/>
            <a:ext cx="7488832" cy="54726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05064"/>
            <a:ext cx="25717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3491880" y="836712"/>
            <a:ext cx="4820072" cy="511256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620688"/>
            <a:ext cx="4968552" cy="5472608"/>
          </a:xfrm>
        </p:spPr>
        <p:txBody>
          <a:bodyPr/>
          <a:lstStyle/>
          <a:p>
            <a:r>
              <a:rPr lang="ru-RU" dirty="0" smtClean="0"/>
              <a:t>Формы </a:t>
            </a:r>
            <a:r>
              <a:rPr lang="en-US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</a:t>
            </a:r>
            <a:r>
              <a:rPr lang="en-US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esent Continuous</a:t>
            </a:r>
            <a:r>
              <a:rPr lang="en-US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употребляется для выражения длительного действия, совершающегося в момент речи.</a:t>
            </a:r>
          </a:p>
          <a:p>
            <a:pPr algn="l"/>
            <a:r>
              <a:rPr lang="en-US" dirty="0" smtClean="0"/>
              <a:t>I am reading now.</a:t>
            </a:r>
          </a:p>
          <a:p>
            <a:pPr algn="l"/>
            <a:r>
              <a:rPr lang="en-US" dirty="0" smtClean="0"/>
              <a:t>What are you doing here?</a:t>
            </a:r>
          </a:p>
          <a:p>
            <a:pPr algn="l"/>
            <a:r>
              <a:rPr lang="en-US" dirty="0" smtClean="0"/>
              <a:t>My friend is not standing at the door.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9344" y="0"/>
            <a:ext cx="5904656" cy="6858000"/>
          </a:xfrm>
        </p:spPr>
        <p:txBody>
          <a:bodyPr numCol="1">
            <a:noAutofit/>
          </a:bodyPr>
          <a:lstStyle/>
          <a:p>
            <a:pPr algn="l"/>
            <a:r>
              <a:rPr lang="en-US" sz="1800" b="1" dirty="0" smtClean="0"/>
              <a:t>1</a:t>
            </a:r>
            <a:r>
              <a:rPr lang="en-US" sz="1800" dirty="0" smtClean="0"/>
              <a:t>. Where ... your parents last week?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are                     </a:t>
            </a:r>
            <a:r>
              <a:rPr lang="ru-RU" sz="1800" b="1" dirty="0" smtClean="0"/>
              <a:t>С</a:t>
            </a:r>
            <a:r>
              <a:rPr lang="en-US" sz="1800" dirty="0" smtClean="0"/>
              <a:t> were</a:t>
            </a:r>
            <a:endParaRPr lang="ru-RU" sz="1800" dirty="0" smtClean="0"/>
          </a:p>
          <a:p>
            <a:pPr algn="l"/>
            <a:r>
              <a:rPr lang="ru-RU" sz="1800" b="1" dirty="0" smtClean="0"/>
              <a:t>В </a:t>
            </a:r>
            <a:r>
              <a:rPr lang="en-US" sz="1800" dirty="0" smtClean="0"/>
              <a:t>did                     </a:t>
            </a:r>
            <a:r>
              <a:rPr lang="en-US" sz="1800" b="1" dirty="0" smtClean="0"/>
              <a:t>D </a:t>
            </a:r>
            <a:r>
              <a:rPr lang="en-US" sz="1800" dirty="0" smtClean="0"/>
              <a:t>was</a:t>
            </a:r>
            <a:endParaRPr lang="ru-RU" sz="1800" dirty="0" smtClean="0"/>
          </a:p>
          <a:p>
            <a:pPr algn="l"/>
            <a:r>
              <a:rPr lang="en-US" sz="1800" b="1" dirty="0" smtClean="0"/>
              <a:t>2.</a:t>
            </a:r>
            <a:r>
              <a:rPr lang="en-US" sz="1800" dirty="0" smtClean="0"/>
              <a:t> Nick ... to school every day.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goes                  </a:t>
            </a:r>
            <a:r>
              <a:rPr lang="ru-RU" sz="1800" b="1" dirty="0" smtClean="0"/>
              <a:t>С</a:t>
            </a:r>
            <a:r>
              <a:rPr lang="en-US" sz="1800" dirty="0" smtClean="0"/>
              <a:t> go</a:t>
            </a:r>
            <a:endParaRPr lang="ru-RU" sz="1800" dirty="0" smtClean="0"/>
          </a:p>
          <a:p>
            <a:pPr algn="l"/>
            <a:r>
              <a:rPr lang="ru-RU" sz="1800" b="1" dirty="0" smtClean="0"/>
              <a:t>В </a:t>
            </a:r>
            <a:r>
              <a:rPr lang="en-US" sz="1800" dirty="0" smtClean="0"/>
              <a:t>went                 </a:t>
            </a:r>
            <a:r>
              <a:rPr lang="en-US" sz="1800" b="1" dirty="0" smtClean="0"/>
              <a:t>D</a:t>
            </a:r>
            <a:r>
              <a:rPr lang="en-US" sz="1800" dirty="0" smtClean="0"/>
              <a:t> will go</a:t>
            </a:r>
            <a:endParaRPr lang="ru-RU" sz="1800" dirty="0" smtClean="0"/>
          </a:p>
          <a:p>
            <a:pPr algn="l"/>
            <a:r>
              <a:rPr lang="en-US" sz="1800" b="1" dirty="0" smtClean="0"/>
              <a:t>3.</a:t>
            </a:r>
            <a:r>
              <a:rPr lang="en-US" sz="1800" dirty="0" smtClean="0"/>
              <a:t> Jane ... not ... bread and milk tomorrow.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did ... buy         </a:t>
            </a:r>
            <a:r>
              <a:rPr lang="ru-RU" sz="1800" b="1" dirty="0" smtClean="0"/>
              <a:t>С</a:t>
            </a:r>
            <a:r>
              <a:rPr lang="en-US" sz="1800" dirty="0" smtClean="0"/>
              <a:t> does ... buy </a:t>
            </a:r>
            <a:endParaRPr lang="ru-RU" sz="1800" dirty="0" smtClean="0"/>
          </a:p>
          <a:p>
            <a:pPr algn="l"/>
            <a:r>
              <a:rPr lang="ru-RU" sz="1800" b="1" dirty="0" smtClean="0"/>
              <a:t>В </a:t>
            </a:r>
            <a:r>
              <a:rPr lang="en-US" sz="1800" dirty="0" smtClean="0"/>
              <a:t>will ... buy        </a:t>
            </a:r>
            <a:r>
              <a:rPr lang="en-US" sz="1800" b="1" dirty="0" smtClean="0"/>
              <a:t>D </a:t>
            </a:r>
            <a:r>
              <a:rPr lang="en-US" sz="1800" dirty="0" smtClean="0"/>
              <a:t>do ... buy</a:t>
            </a:r>
            <a:endParaRPr lang="ru-RU" sz="1800" dirty="0" smtClean="0"/>
          </a:p>
          <a:p>
            <a:pPr algn="l"/>
            <a:r>
              <a:rPr lang="en-US" sz="1800" b="1" dirty="0" smtClean="0"/>
              <a:t>4.</a:t>
            </a:r>
            <a:r>
              <a:rPr lang="en-US" sz="1800" dirty="0" smtClean="0"/>
              <a:t> I usually ... my mother in the evening.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helped              </a:t>
            </a:r>
            <a:r>
              <a:rPr lang="ru-RU" sz="1800" b="1" dirty="0" smtClean="0"/>
              <a:t>С </a:t>
            </a:r>
            <a:r>
              <a:rPr lang="en-US" sz="1800" dirty="0" smtClean="0"/>
              <a:t>help</a:t>
            </a:r>
            <a:endParaRPr lang="ru-RU" sz="1800" dirty="0" smtClean="0"/>
          </a:p>
          <a:p>
            <a:pPr algn="l"/>
            <a:r>
              <a:rPr lang="ru-RU" sz="1800" b="1" dirty="0" smtClean="0"/>
              <a:t>В </a:t>
            </a:r>
            <a:r>
              <a:rPr lang="en-US" sz="1800" dirty="0" smtClean="0"/>
              <a:t>helps                 </a:t>
            </a:r>
            <a:r>
              <a:rPr lang="en-US" sz="1800" b="1" dirty="0" smtClean="0"/>
              <a:t>D </a:t>
            </a:r>
            <a:r>
              <a:rPr lang="en-US" sz="1800" dirty="0" smtClean="0"/>
              <a:t>will help</a:t>
            </a:r>
            <a:endParaRPr lang="ru-RU" sz="1800" dirty="0" smtClean="0"/>
          </a:p>
          <a:p>
            <a:pPr algn="l"/>
            <a:r>
              <a:rPr lang="en-US" sz="1800" b="1" dirty="0" smtClean="0"/>
              <a:t>5.</a:t>
            </a:r>
            <a:r>
              <a:rPr lang="en-US" sz="1800" dirty="0" smtClean="0"/>
              <a:t> My friend ... at school last week.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weren't            </a:t>
            </a:r>
            <a:r>
              <a:rPr lang="ru-RU" sz="1800" b="1" dirty="0" smtClean="0"/>
              <a:t>С</a:t>
            </a:r>
            <a:r>
              <a:rPr lang="en-US" sz="1800" dirty="0" smtClean="0"/>
              <a:t> isn't</a:t>
            </a:r>
            <a:endParaRPr lang="ru-RU" sz="1800" dirty="0" smtClean="0"/>
          </a:p>
          <a:p>
            <a:pPr algn="l"/>
            <a:r>
              <a:rPr lang="ru-RU" sz="1800" b="1" dirty="0" smtClean="0"/>
              <a:t>В </a:t>
            </a:r>
            <a:r>
              <a:rPr lang="en-US" sz="1800" dirty="0" smtClean="0"/>
              <a:t>didn't be          </a:t>
            </a:r>
            <a:r>
              <a:rPr lang="en-US" sz="1800" b="1" dirty="0" smtClean="0"/>
              <a:t>D </a:t>
            </a:r>
            <a:r>
              <a:rPr lang="en-US" sz="1800" dirty="0" smtClean="0"/>
              <a:t>wasn't</a:t>
            </a:r>
            <a:endParaRPr lang="ru-RU" sz="1800" dirty="0" smtClean="0"/>
          </a:p>
          <a:p>
            <a:pPr algn="l"/>
            <a:r>
              <a:rPr lang="en-US" sz="1800" b="1" dirty="0" smtClean="0"/>
              <a:t>6. </a:t>
            </a:r>
            <a:r>
              <a:rPr lang="en-US" sz="1800" dirty="0" smtClean="0"/>
              <a:t>They ... to the Zoo next week.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goes                  </a:t>
            </a:r>
            <a:r>
              <a:rPr lang="ru-RU" sz="1800" b="1" dirty="0" smtClean="0"/>
              <a:t>В </a:t>
            </a:r>
            <a:r>
              <a:rPr lang="en-US" sz="1800" dirty="0" smtClean="0"/>
              <a:t>go</a:t>
            </a:r>
            <a:endParaRPr lang="ru-RU" sz="1800" dirty="0" smtClean="0"/>
          </a:p>
          <a:p>
            <a:pPr algn="l"/>
            <a:r>
              <a:rPr lang="ru-RU" sz="1800" b="1" dirty="0" smtClean="0"/>
              <a:t>С </a:t>
            </a:r>
            <a:r>
              <a:rPr lang="en-US" sz="1800" dirty="0" smtClean="0"/>
              <a:t>will go              </a:t>
            </a:r>
            <a:r>
              <a:rPr lang="en-US" sz="1800" b="1" dirty="0" smtClean="0"/>
              <a:t>D</a:t>
            </a:r>
            <a:r>
              <a:rPr lang="en-US" sz="1800" dirty="0" smtClean="0"/>
              <a:t> went</a:t>
            </a:r>
            <a:endParaRPr lang="ru-RU" sz="1800" dirty="0" smtClean="0"/>
          </a:p>
          <a:p>
            <a:pPr algn="l"/>
            <a:r>
              <a:rPr lang="en-US" sz="1800" b="1" dirty="0" smtClean="0"/>
              <a:t>7. </a:t>
            </a:r>
            <a:r>
              <a:rPr lang="en-US" sz="1800" dirty="0" smtClean="0"/>
              <a:t>There ... a bookshelf  in my room.</a:t>
            </a:r>
            <a:endParaRPr lang="ru-RU" sz="1800" dirty="0" smtClean="0"/>
          </a:p>
          <a:p>
            <a:pPr algn="l"/>
            <a:r>
              <a:rPr lang="en-US" sz="1800" b="1" dirty="0" smtClean="0"/>
              <a:t>A</a:t>
            </a:r>
            <a:r>
              <a:rPr lang="en-US" sz="1800" dirty="0" smtClean="0"/>
              <a:t> are                     </a:t>
            </a:r>
            <a:r>
              <a:rPr lang="ru-RU" sz="1800" b="1" dirty="0" smtClean="0"/>
              <a:t>С</a:t>
            </a:r>
            <a:r>
              <a:rPr lang="en-US" sz="1800" dirty="0" smtClean="0"/>
              <a:t> were</a:t>
            </a:r>
            <a:endParaRPr lang="ru-RU" sz="1800" dirty="0" smtClean="0"/>
          </a:p>
          <a:p>
            <a:pPr algn="l"/>
            <a:r>
              <a:rPr lang="en-US" sz="1800" b="1" dirty="0" smtClean="0"/>
              <a:t>B </a:t>
            </a:r>
            <a:r>
              <a:rPr lang="en-US" sz="1800" dirty="0" smtClean="0"/>
              <a:t>is</a:t>
            </a:r>
            <a:r>
              <a:rPr lang="en-US" sz="1800" b="1" dirty="0" smtClean="0"/>
              <a:t>                        D</a:t>
            </a:r>
            <a:r>
              <a:rPr lang="en-US" sz="1800" dirty="0" smtClean="0"/>
              <a:t> shall be</a:t>
            </a:r>
            <a:endParaRPr lang="ru-RU" sz="1800" dirty="0" smtClean="0"/>
          </a:p>
          <a:p>
            <a:endParaRPr lang="ru-RU" sz="1800" dirty="0"/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251520" y="1124744"/>
            <a:ext cx="2736304" cy="41764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Choose </a:t>
            </a:r>
          </a:p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the right </a:t>
            </a:r>
          </a:p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variant:</a:t>
            </a:r>
            <a:endParaRPr lang="ru-RU" sz="3600" kern="10" spc="0" dirty="0">
              <a:ln w="9525">
                <a:noFill/>
                <a:round/>
                <a:headEnd/>
                <a:tailEnd/>
              </a:ln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8244408" y="476672"/>
            <a:ext cx="279400" cy="6477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DE10F"/>
                </a:solidFill>
                <a:effectLst/>
                <a:latin typeface="Arial Black"/>
              </a:rPr>
              <a:t>?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DE10F"/>
              </a:solidFill>
              <a:effectLst/>
              <a:latin typeface="Arial Black"/>
            </a:endParaRPr>
          </a:p>
        </p:txBody>
      </p:sp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7524328" y="4437112"/>
            <a:ext cx="279400" cy="6477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DE10F"/>
                </a:solidFill>
                <a:effectLst/>
                <a:latin typeface="Arial Black"/>
              </a:rPr>
              <a:t>?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DE10F"/>
              </a:solidFill>
              <a:effectLst/>
              <a:latin typeface="Arial Black"/>
            </a:endParaRPr>
          </a:p>
        </p:txBody>
      </p:sp>
      <p:sp>
        <p:nvSpPr>
          <p:cNvPr id="1030" name="WordArt 6"/>
          <p:cNvSpPr>
            <a:spLocks noChangeArrowheads="1" noChangeShapeType="1" noTextEdit="1"/>
          </p:cNvSpPr>
          <p:nvPr/>
        </p:nvSpPr>
        <p:spPr bwMode="auto">
          <a:xfrm>
            <a:off x="8244408" y="1772816"/>
            <a:ext cx="279400" cy="6477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DE10F"/>
                </a:solidFill>
                <a:effectLst/>
                <a:latin typeface="Arial Black"/>
              </a:rPr>
              <a:t>?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DE10F"/>
              </a:solidFill>
              <a:effectLst/>
              <a:latin typeface="Arial Black"/>
            </a:endParaRPr>
          </a:p>
        </p:txBody>
      </p:sp>
      <p:sp>
        <p:nvSpPr>
          <p:cNvPr id="1031" name="WordArt 7"/>
          <p:cNvSpPr>
            <a:spLocks noChangeArrowheads="1" noChangeShapeType="1" noTextEdit="1"/>
          </p:cNvSpPr>
          <p:nvPr/>
        </p:nvSpPr>
        <p:spPr bwMode="auto">
          <a:xfrm>
            <a:off x="2699792" y="5877272"/>
            <a:ext cx="279400" cy="6477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DE10F"/>
                </a:solidFill>
                <a:effectLst/>
                <a:latin typeface="Arial Black"/>
              </a:rPr>
              <a:t>?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DE10F"/>
              </a:solidFill>
              <a:effectLst/>
              <a:latin typeface="Arial Black"/>
            </a:endParaRPr>
          </a:p>
        </p:txBody>
      </p:sp>
      <p:sp>
        <p:nvSpPr>
          <p:cNvPr id="1032" name="WordArt 8"/>
          <p:cNvSpPr>
            <a:spLocks noChangeArrowheads="1" noChangeShapeType="1" noTextEdit="1"/>
          </p:cNvSpPr>
          <p:nvPr/>
        </p:nvSpPr>
        <p:spPr bwMode="auto">
          <a:xfrm>
            <a:off x="2483768" y="692696"/>
            <a:ext cx="279400" cy="6477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DE10F"/>
                </a:solidFill>
                <a:effectLst/>
                <a:latin typeface="Arial Black"/>
              </a:rPr>
              <a:t>?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DE10F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620688"/>
            <a:ext cx="7992888" cy="4392488"/>
          </a:xfrm>
        </p:spPr>
        <p:txBody>
          <a:bodyPr/>
          <a:lstStyle/>
          <a:p>
            <a:pPr algn="l"/>
            <a:r>
              <a:rPr lang="en-US" b="1" dirty="0" smtClean="0"/>
              <a:t>1</a:t>
            </a:r>
            <a:r>
              <a:rPr lang="en-US" dirty="0" smtClean="0"/>
              <a:t>. Where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</a:t>
            </a:r>
            <a:r>
              <a:rPr lang="en-US" dirty="0" smtClean="0"/>
              <a:t> your parents last week?</a:t>
            </a:r>
            <a:endParaRPr lang="ru-RU" dirty="0" smtClean="0"/>
          </a:p>
          <a:p>
            <a:pPr algn="l"/>
            <a:r>
              <a:rPr lang="en-US" b="1" dirty="0" smtClean="0"/>
              <a:t>2.</a:t>
            </a:r>
            <a:r>
              <a:rPr lang="en-US" dirty="0" smtClean="0"/>
              <a:t> Nick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goes</a:t>
            </a:r>
            <a:r>
              <a:rPr lang="en-US" dirty="0" smtClean="0"/>
              <a:t> to school every day.</a:t>
            </a:r>
          </a:p>
          <a:p>
            <a:pPr algn="l"/>
            <a:r>
              <a:rPr lang="en-US" b="1" dirty="0" smtClean="0"/>
              <a:t>3.</a:t>
            </a:r>
            <a:r>
              <a:rPr lang="en-US" dirty="0" smtClean="0"/>
              <a:t> Jane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</a:t>
            </a:r>
            <a:r>
              <a:rPr lang="en-US" dirty="0" smtClean="0"/>
              <a:t> not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</a:t>
            </a:r>
            <a:r>
              <a:rPr lang="en-US" dirty="0" smtClean="0"/>
              <a:t>  bread and milk tomorrow.</a:t>
            </a:r>
          </a:p>
          <a:p>
            <a:pPr algn="l"/>
            <a:r>
              <a:rPr lang="en-US" b="1" dirty="0" smtClean="0"/>
              <a:t>4.</a:t>
            </a:r>
            <a:r>
              <a:rPr lang="en-US" dirty="0" smtClean="0"/>
              <a:t> I usually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</a:t>
            </a:r>
            <a:r>
              <a:rPr lang="en-US" dirty="0" smtClean="0"/>
              <a:t>  my mother in the evening.</a:t>
            </a:r>
          </a:p>
          <a:p>
            <a:pPr algn="l"/>
            <a:r>
              <a:rPr lang="en-US" b="1" dirty="0" smtClean="0"/>
              <a:t>5.</a:t>
            </a:r>
            <a:r>
              <a:rPr lang="en-US" dirty="0" smtClean="0"/>
              <a:t> My friend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wasn't </a:t>
            </a:r>
            <a:r>
              <a:rPr lang="en-US" dirty="0" smtClean="0"/>
              <a:t> at school last week.</a:t>
            </a:r>
          </a:p>
          <a:p>
            <a:pPr algn="l"/>
            <a:r>
              <a:rPr lang="en-US" b="1" dirty="0" smtClean="0"/>
              <a:t>6. </a:t>
            </a:r>
            <a:r>
              <a:rPr lang="en-US" dirty="0" smtClean="0"/>
              <a:t>They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go</a:t>
            </a:r>
            <a:r>
              <a:rPr lang="en-US" dirty="0" smtClean="0"/>
              <a:t>  to the Zoo next week.</a:t>
            </a:r>
          </a:p>
          <a:p>
            <a:pPr algn="l"/>
            <a:r>
              <a:rPr lang="en-US" b="1" dirty="0" smtClean="0"/>
              <a:t>7. </a:t>
            </a:r>
            <a:r>
              <a:rPr lang="en-US" dirty="0" smtClean="0"/>
              <a:t>There 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en-US" dirty="0" smtClean="0"/>
              <a:t> a bookshelf  in my room.</a:t>
            </a:r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en-US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endParaRPr lang="ru-RU" dirty="0"/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580112" y="5157192"/>
            <a:ext cx="3240360" cy="90872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DE10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well done!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DE10F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76672"/>
            <a:ext cx="7344816" cy="4464496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Perfect 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Ø"/>
            </a:pPr>
            <a:r>
              <a:rPr lang="ru-RU" dirty="0" smtClean="0"/>
              <a:t>употребляется для выражения действия, происходившего до настоящего момента или прекратившегося к настоящему моменту;</a:t>
            </a:r>
          </a:p>
          <a:p>
            <a:pPr algn="l">
              <a:buFont typeface="Wingdings" pitchFamily="2" charset="2"/>
              <a:buChar char="Ø"/>
            </a:pPr>
            <a:r>
              <a:rPr lang="ru-RU" dirty="0" smtClean="0"/>
              <a:t> время, когда именно происходило действие, не упоминается; </a:t>
            </a:r>
          </a:p>
          <a:p>
            <a:pPr algn="l">
              <a:buFont typeface="Wingdings" pitchFamily="2" charset="2"/>
              <a:buChar char="Ø"/>
            </a:pPr>
            <a:r>
              <a:rPr lang="ru-RU" dirty="0" smtClean="0"/>
              <a:t>важно только, что это действие связано с настоящей ситуацией, которое является как бы продолжением этого действия, его результатом.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5661248"/>
            <a:ext cx="180020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483768" y="6021288"/>
            <a:ext cx="216024" cy="288032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2555776" y="5157192"/>
            <a:ext cx="2232248" cy="792088"/>
          </a:xfrm>
          <a:prstGeom prst="curvedDown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44008" y="6165304"/>
            <a:ext cx="1656184" cy="476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499992" y="6021288"/>
            <a:ext cx="216024" cy="288032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stCxn id="7" idx="6"/>
          </p:cNvCxnSpPr>
          <p:nvPr/>
        </p:nvCxnSpPr>
        <p:spPr>
          <a:xfrm>
            <a:off x="4716016" y="6165304"/>
            <a:ext cx="1728192" cy="0"/>
          </a:xfrm>
          <a:prstGeom prst="line">
            <a:avLst/>
          </a:prstGeom>
          <a:ln>
            <a:solidFill>
              <a:srgbClr val="008000"/>
            </a:solidFill>
          </a:ln>
          <a:scene3d>
            <a:camera prst="orthographicFront"/>
            <a:lightRig rig="threePt" dir="t"/>
          </a:scene3d>
          <a:sp3d contourW="12700">
            <a:contourClr>
              <a:srgbClr val="00800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5652120" y="5733256"/>
            <a:ext cx="165618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</a:t>
            </a:r>
            <a:endParaRPr 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606</TotalTime>
  <Words>803</Words>
  <Application>Microsoft Office PowerPoint</Application>
  <PresentationFormat>Экран (4:3)</PresentationFormat>
  <Paragraphs>177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Dear boys and girls!  We are going to travel in the galaxy of English tenses today.</vt:lpstr>
      <vt:lpstr>We know different English tenses:</vt:lpstr>
      <vt:lpstr>Презентация PowerPoint</vt:lpstr>
      <vt:lpstr>.</vt:lpstr>
      <vt:lpstr>.</vt:lpstr>
      <vt:lpstr>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</dc:creator>
  <cp:lastModifiedBy>do_nb</cp:lastModifiedBy>
  <cp:revision>64</cp:revision>
  <dcterms:created xsi:type="dcterms:W3CDTF">2010-12-17T17:09:53Z</dcterms:created>
  <dcterms:modified xsi:type="dcterms:W3CDTF">2015-11-24T17:05:47Z</dcterms:modified>
</cp:coreProperties>
</file>