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57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69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84" y="-1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96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094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487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treak_on_black_lg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2814" b="24204"/>
          <a:stretch/>
        </p:blipFill>
        <p:spPr>
          <a:xfrm>
            <a:off x="0" y="0"/>
            <a:ext cx="9144000" cy="26544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8400" y="628650"/>
            <a:ext cx="2895600" cy="4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914651"/>
            <a:ext cx="6477000" cy="800100"/>
          </a:xfrm>
        </p:spPr>
        <p:txBody>
          <a:bodyPr/>
          <a:lstStyle>
            <a:lvl1pPr algn="l">
              <a:defRPr sz="4000">
                <a:solidFill>
                  <a:schemeClr val="tx1"/>
                </a:solidFill>
                <a:effectLst>
                  <a:reflection blurRad="6350" stA="25000" endPos="45500" dir="5400000" sy="-100000" algn="bl" rotWithShape="0"/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714750"/>
            <a:ext cx="6477000" cy="97155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effectLst>
                  <a:reflection blurRad="6350" stA="250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3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299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864644"/>
            <a:ext cx="76200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739504"/>
            <a:ext cx="76200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39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200151"/>
            <a:ext cx="3657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200151"/>
            <a:ext cx="3657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310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2" y="1151335"/>
            <a:ext cx="3659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2" y="1631156"/>
            <a:ext cx="3659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6176" y="1151335"/>
            <a:ext cx="366062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6176" y="1631156"/>
            <a:ext cx="366062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584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7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107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04787"/>
            <a:ext cx="2819400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204788"/>
            <a:ext cx="449580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076326"/>
            <a:ext cx="2819400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418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2647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4861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0" y="3452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0" y="39112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6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539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05979"/>
            <a:ext cx="16002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205979"/>
            <a:ext cx="57912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08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87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144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52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57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446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679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75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microsoft.com/office/2007/relationships/media" Target="../media/media1.wm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3AD9A-9F48-4F11-BEAE-385320381AF1}" type="datetimeFigureOut">
              <a:rPr lang="ru-RU" smtClean="0"/>
              <a:t>07.10.2016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9892A-45D9-49A5-896B-C20F83A79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9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treak_on_black_lg1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5"/>
          <a:srcRect t="56068" b="24204"/>
          <a:stretch/>
        </p:blipFill>
        <p:spPr>
          <a:xfrm>
            <a:off x="0" y="4155142"/>
            <a:ext cx="9144000" cy="98835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130937"/>
            <a:ext cx="9144000" cy="101256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bg2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28700"/>
            <a:ext cx="1285103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14300"/>
            <a:ext cx="8458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l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980818"/>
            <a:ext cx="7391400" cy="3648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60906-B03C-460B-B7F2-0F0BC62956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1FC07-CCAE-448B-87E3-DDFC911F6A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chemeClr val="tx1"/>
          </a:solidFill>
          <a:effectLst>
            <a:reflection blurRad="6350" stA="250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Именные реакции в органической Химии.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076056" y="2742843"/>
            <a:ext cx="1728192" cy="240065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Cyr"/>
                <a:cs typeface="Arial" pitchFamily="34" charset="0"/>
              </a:rPr>
              <a:t>Литературные занятия должны быть сосредоточены не только на основательном изучении современных фактических и теоретических знаний в области органической химии, но и на ознакомлении с историческим развитием этой науки...</a:t>
            </a:r>
            <a:endParaRPr kumimoji="0" lang="ru-RU" altLang="ru-RU" sz="7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Cyr"/>
                <a:cs typeface="Arial" pitchFamily="34" charset="0"/>
              </a:rPr>
              <a:t>А.М.Зайцев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09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Реакция Густавсона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Получение </a:t>
            </a:r>
            <a:r>
              <a:rPr lang="ru-RU" sz="2400" dirty="0" err="1"/>
              <a:t>циклоалканов</a:t>
            </a:r>
            <a:r>
              <a:rPr lang="ru-RU" sz="2400" dirty="0"/>
              <a:t> из </a:t>
            </a:r>
            <a:r>
              <a:rPr lang="ru-RU" sz="2400" dirty="0" err="1"/>
              <a:t>дигалогенпроизводных</a:t>
            </a:r>
            <a:r>
              <a:rPr lang="ru-RU" sz="2400" dirty="0"/>
              <a:t> (</a:t>
            </a:r>
            <a:r>
              <a:rPr lang="ru-RU" sz="2400" i="1" dirty="0"/>
              <a:t>1887</a:t>
            </a:r>
            <a:r>
              <a:rPr lang="ru-RU" sz="2400" dirty="0"/>
              <a:t>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4" y="1875400"/>
            <a:ext cx="6244298" cy="96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7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Правило Зайцева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Отщепление галогеноводородных кислот от </a:t>
            </a:r>
            <a:r>
              <a:rPr lang="ru-RU" sz="2000" dirty="0" err="1"/>
              <a:t>алкилгалогенидов</a:t>
            </a:r>
            <a:r>
              <a:rPr lang="ru-RU" sz="2000" dirty="0"/>
              <a:t> или воды от спиртов преимущественно происходит так, что с галогеном или гидроксилом уходит водород от наименее </a:t>
            </a:r>
            <a:r>
              <a:rPr lang="ru-RU" sz="2000" dirty="0" err="1"/>
              <a:t>гидрогенизованного</a:t>
            </a:r>
            <a:r>
              <a:rPr lang="ru-RU" sz="2000" dirty="0"/>
              <a:t> соседнего атома углерода (</a:t>
            </a:r>
            <a:r>
              <a:rPr lang="ru-RU" sz="2000" i="1" dirty="0"/>
              <a:t>1875</a:t>
            </a:r>
            <a:r>
              <a:rPr lang="ru-RU" sz="2000" dirty="0"/>
              <a:t>):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643758"/>
            <a:ext cx="7455069" cy="107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7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Реакция Зелинского–Казанского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/>
              <a:t>Тримеризация</a:t>
            </a:r>
            <a:r>
              <a:rPr lang="ru-RU" sz="2000" dirty="0"/>
              <a:t> ацетилена (полимеризация ацетилена) на активированном угле при нагревании </a:t>
            </a:r>
            <a:r>
              <a:rPr lang="ru-RU" sz="2000" i="1" dirty="0"/>
              <a:t>(1924)</a:t>
            </a:r>
            <a:r>
              <a:rPr lang="ru-RU" sz="2000" dirty="0"/>
              <a:t>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185" y="2139702"/>
            <a:ext cx="4849257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07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9492"/>
            <a:ext cx="8458200" cy="857250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effectLst/>
              </a:rPr>
              <a:t>Реакция Клемменсена (восстановление по Клемменсену)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09732"/>
            <a:ext cx="6721863" cy="972108"/>
          </a:xfrm>
        </p:spPr>
      </p:pic>
      <p:sp>
        <p:nvSpPr>
          <p:cNvPr id="5" name="Прямоугольник 4"/>
          <p:cNvSpPr/>
          <p:nvPr/>
        </p:nvSpPr>
        <p:spPr>
          <a:xfrm>
            <a:off x="1331640" y="1059582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Восстановление альдегидов и кетонов в гомологи бензола водородом в момент его выделения (восстановление карбонильной группы до метиленовой) (1913):</a:t>
            </a:r>
          </a:p>
        </p:txBody>
      </p:sp>
    </p:spTree>
    <p:extLst>
      <p:ext uri="{BB962C8B-B14F-4D97-AF65-F5344CB8AC3E}">
        <p14:creationId xmlns:p14="http://schemas.microsoft.com/office/powerpoint/2010/main" val="309717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Реакция Коновалова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Получение </a:t>
            </a:r>
            <a:r>
              <a:rPr lang="ru-RU" dirty="0" err="1"/>
              <a:t>нитроалканов</a:t>
            </a:r>
            <a:r>
              <a:rPr lang="ru-RU" dirty="0"/>
              <a:t> (</a:t>
            </a:r>
            <a:r>
              <a:rPr lang="ru-RU" i="1" dirty="0"/>
              <a:t>1888</a:t>
            </a:r>
            <a:r>
              <a:rPr lang="ru-RU" dirty="0"/>
              <a:t>):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815666"/>
            <a:ext cx="6468719" cy="37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9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Реакция Кучерова (гидратация по Кучерову)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Каталитическая гидратация ацетиленовых углеводородов с образованием карбонилсодержащих соединений (</a:t>
            </a:r>
            <a:r>
              <a:rPr lang="ru-RU" sz="2000" i="1" dirty="0"/>
              <a:t>1881</a:t>
            </a:r>
            <a:r>
              <a:rPr lang="ru-RU" sz="2000" dirty="0"/>
              <a:t>):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193708"/>
            <a:ext cx="6574643" cy="97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2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Реакция Лебедева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Получение бутадиена пиролизом этанола</a:t>
            </a:r>
            <a:r>
              <a:rPr lang="ru-RU" i="1" dirty="0"/>
              <a:t> </a:t>
            </a:r>
            <a:r>
              <a:rPr lang="ru-RU" dirty="0"/>
              <a:t>(</a:t>
            </a:r>
            <a:r>
              <a:rPr lang="ru-RU" i="1" dirty="0"/>
              <a:t>1926</a:t>
            </a:r>
            <a:r>
              <a:rPr lang="ru-RU" dirty="0"/>
              <a:t>):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193708"/>
            <a:ext cx="6958247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1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Правило Марковникова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 случае присоединения водородсодержащих соединений (протонных кислот или воды) к несимметричному </a:t>
            </a:r>
            <a:r>
              <a:rPr lang="ru-RU" sz="2000" dirty="0" err="1"/>
              <a:t>алкену</a:t>
            </a:r>
            <a:r>
              <a:rPr lang="ru-RU" sz="2000" dirty="0"/>
              <a:t> атом водорода преимущественно присоединяется к наиболее </a:t>
            </a:r>
            <a:r>
              <a:rPr lang="ru-RU" sz="2000" dirty="0" err="1"/>
              <a:t>гидрогенизованному</a:t>
            </a:r>
            <a:r>
              <a:rPr lang="ru-RU" sz="2000" dirty="0"/>
              <a:t> атому углерода, стоящему при двойной связи (</a:t>
            </a:r>
            <a:r>
              <a:rPr lang="ru-RU" sz="2000" i="1" dirty="0"/>
              <a:t>1869</a:t>
            </a:r>
            <a:r>
              <a:rPr lang="ru-RU" sz="2000" dirty="0"/>
              <a:t>):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856" y="3075806"/>
            <a:ext cx="5400600" cy="135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1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Реакция Сабатье–Сандерана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Жидкофазное гидрирование этилена до этана в присутствии мелкораздробленного никеля как катализатора (1899):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343617"/>
            <a:ext cx="6584722" cy="60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9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Правило Эльтекова (перегруппировка Эльтекова)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Соединения, в которых гидроксильная группа находится при углеродном атоме, образующем углерод-углеродную кратную связь (</a:t>
            </a:r>
            <a:r>
              <a:rPr lang="ru-RU" sz="1800" dirty="0" err="1"/>
              <a:t>енолы</a:t>
            </a:r>
            <a:r>
              <a:rPr lang="ru-RU" sz="1800" dirty="0"/>
              <a:t>), неустойчивы и </a:t>
            </a:r>
            <a:r>
              <a:rPr lang="ru-RU" sz="1800" dirty="0" err="1"/>
              <a:t>изомеризуются</a:t>
            </a:r>
            <a:r>
              <a:rPr lang="ru-RU" sz="1800" dirty="0"/>
              <a:t> в соответствующие карбонильные соединения – альдегиды или кетоны (1877):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9" y="2303092"/>
            <a:ext cx="5686845" cy="124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6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1480"/>
            <a:ext cx="8458200" cy="857250"/>
          </a:xfrm>
        </p:spPr>
        <p:txBody>
          <a:bodyPr/>
          <a:lstStyle/>
          <a:p>
            <a:r>
              <a:rPr lang="ru-RU" b="1" i="1" dirty="0">
                <a:effectLst/>
              </a:rPr>
              <a:t>Реакция Бородина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Разложение карбамида:</a:t>
            </a:r>
          </a:p>
        </p:txBody>
      </p:sp>
      <p:pic>
        <p:nvPicPr>
          <p:cNvPr id="1026" name="Picture 2" descr="C:\Users\Михаил\Desktop\no38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7654"/>
            <a:ext cx="7074470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3111810"/>
            <a:ext cx="73625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Бородин Александр Порфирьевич</a:t>
            </a:r>
            <a:r>
              <a:rPr lang="ru-RU" dirty="0"/>
              <a:t> (1833–1887), профессор (Россия). Разработал способы получения бромзамещенных жирных кислот. Одновременно с Ш.-</a:t>
            </a:r>
            <a:r>
              <a:rPr lang="ru-RU" dirty="0" err="1"/>
              <a:t>А.Вюрцем</a:t>
            </a:r>
            <a:r>
              <a:rPr lang="ru-RU" dirty="0"/>
              <a:t> осуществил </a:t>
            </a:r>
            <a:r>
              <a:rPr lang="ru-RU" dirty="0" err="1"/>
              <a:t>альдольную</a:t>
            </a:r>
            <a:r>
              <a:rPr lang="ru-RU" dirty="0"/>
              <a:t> конденсацию (1872). Известный композитор.</a:t>
            </a:r>
          </a:p>
        </p:txBody>
      </p:sp>
    </p:spTree>
    <p:extLst>
      <p:ext uri="{BB962C8B-B14F-4D97-AF65-F5344CB8AC3E}">
        <p14:creationId xmlns:p14="http://schemas.microsoft.com/office/powerpoint/2010/main" val="292954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/>
              </a:rPr>
              <a:t>Реакция </a:t>
            </a:r>
            <a:r>
              <a:rPr lang="ru-RU" b="1" i="1" dirty="0" smtClean="0">
                <a:effectLst/>
              </a:rPr>
              <a:t>Юрьева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Взаимные превращения 5-членных гетероциклических соединений, содержащих один </a:t>
            </a:r>
            <a:r>
              <a:rPr lang="ru-RU" sz="2400" dirty="0" err="1"/>
              <a:t>гетероатом</a:t>
            </a:r>
            <a:r>
              <a:rPr lang="ru-RU" sz="2400" dirty="0"/>
              <a:t> (1936).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211710"/>
            <a:ext cx="5184576" cy="252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9502"/>
            <a:ext cx="8458200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effectLst/>
              </a:rPr>
              <a:t>Реакция </a:t>
            </a:r>
            <a:r>
              <a:rPr lang="ru-RU" b="1" i="1" dirty="0" smtClean="0">
                <a:effectLst/>
              </a:rPr>
              <a:t>Вагнера </a:t>
            </a:r>
            <a:r>
              <a:rPr lang="ru-RU" b="1" i="1" dirty="0">
                <a:effectLst/>
              </a:rPr>
              <a:t>(окисление по Вагнеру, перманганатная проба)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Окисление органических соединений, содержащих двойную связь, действием 1–3%-</a:t>
            </a:r>
            <a:r>
              <a:rPr lang="ru-RU" sz="2000" dirty="0" err="1"/>
              <a:t>го</a:t>
            </a:r>
            <a:r>
              <a:rPr lang="ru-RU" sz="2000" dirty="0"/>
              <a:t> раствора перманганата калия (</a:t>
            </a:r>
            <a:r>
              <a:rPr lang="ru-RU" sz="2000" i="1" dirty="0"/>
              <a:t>1887</a:t>
            </a:r>
            <a:r>
              <a:rPr lang="ru-RU" sz="2000" dirty="0"/>
              <a:t>) в </a:t>
            </a:r>
            <a:r>
              <a:rPr lang="ru-RU" sz="2000" i="1" dirty="0" err="1"/>
              <a:t>цис</a:t>
            </a:r>
            <a:r>
              <a:rPr lang="ru-RU" sz="2000" dirty="0"/>
              <a:t>-a-гликоли в щелочной среде (считается положительной, если раствор перманганата быстро обесцвечивается в кислой среде или буреет в щелочной и нейтральной):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43758"/>
            <a:ext cx="7848872" cy="7938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1680" y="3489852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Вагнер Егор Егорович</a:t>
            </a:r>
            <a:r>
              <a:rPr lang="ru-RU" dirty="0"/>
              <a:t> (1849–1903), профессор (Россия). Открыл </a:t>
            </a:r>
            <a:r>
              <a:rPr lang="ru-RU" dirty="0" err="1"/>
              <a:t>камфеновую</a:t>
            </a:r>
            <a:r>
              <a:rPr lang="ru-RU" dirty="0"/>
              <a:t> перегруппировку (перегруппировка Вагнера–</a:t>
            </a:r>
            <a:r>
              <a:rPr lang="ru-RU" dirty="0" err="1"/>
              <a:t>Меервейна</a:t>
            </a:r>
            <a:r>
              <a:rPr lang="ru-RU" dirty="0"/>
              <a:t>, 1899 г.).</a:t>
            </a:r>
          </a:p>
        </p:txBody>
      </p:sp>
    </p:spTree>
    <p:extLst>
      <p:ext uri="{BB962C8B-B14F-4D97-AF65-F5344CB8AC3E}">
        <p14:creationId xmlns:p14="http://schemas.microsoft.com/office/powerpoint/2010/main" val="2951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Реакция Вёлера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Взаимодействие карбида кальция с водой (1862). Практическое значение реакция приобрела после того, как </a:t>
            </a:r>
            <a:r>
              <a:rPr lang="ru-RU" sz="2000" dirty="0" err="1"/>
              <a:t>А.Муассан</a:t>
            </a:r>
            <a:r>
              <a:rPr lang="ru-RU" sz="2000" dirty="0"/>
              <a:t> и </a:t>
            </a:r>
            <a:r>
              <a:rPr lang="ru-RU" sz="2000" dirty="0" err="1"/>
              <a:t>Т.Вильсон</a:t>
            </a:r>
            <a:r>
              <a:rPr lang="ru-RU" sz="2000" dirty="0"/>
              <a:t> разработали способ дешевого получения карбида кальция в электропечи в результате сплавления кокса и извести (1892).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463738"/>
            <a:ext cx="7200800" cy="5400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640" y="3435846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/>
              <a:t>Вёлер</a:t>
            </a:r>
            <a:r>
              <a:rPr lang="ru-RU" i="1" dirty="0"/>
              <a:t> Фридрих</a:t>
            </a:r>
            <a:r>
              <a:rPr lang="ru-RU" dirty="0"/>
              <a:t> (1800–1882), профессор (Германия). Ученик </a:t>
            </a:r>
            <a:r>
              <a:rPr lang="ru-RU" dirty="0" err="1"/>
              <a:t>Й.Я.Берцелиуса</a:t>
            </a:r>
            <a:r>
              <a:rPr lang="ru-RU" dirty="0"/>
              <a:t>. Осуществил синтез мочевины при упаривании раствора </a:t>
            </a:r>
            <a:r>
              <a:rPr lang="ru-RU" dirty="0" err="1"/>
              <a:t>цианата</a:t>
            </a:r>
            <a:r>
              <a:rPr lang="ru-RU" dirty="0"/>
              <a:t> аммония (1828), что считается первым в истории науки синтезом органического вещества из неорганического.</a:t>
            </a:r>
          </a:p>
        </p:txBody>
      </p:sp>
    </p:spTree>
    <p:extLst>
      <p:ext uri="{BB962C8B-B14F-4D97-AF65-F5344CB8AC3E}">
        <p14:creationId xmlns:p14="http://schemas.microsoft.com/office/powerpoint/2010/main" val="114975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Реакция Вильямсона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Получение простых эфиров из </a:t>
            </a:r>
            <a:r>
              <a:rPr lang="ru-RU" dirty="0" err="1"/>
              <a:t>алкилгалогенида</a:t>
            </a:r>
            <a:r>
              <a:rPr lang="ru-RU" dirty="0"/>
              <a:t> и алкоголята натрия (или калия):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5" y="2414277"/>
            <a:ext cx="7553067" cy="105177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9632" y="3438614"/>
            <a:ext cx="70567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/>
              <a:t>Вильямсон</a:t>
            </a:r>
            <a:r>
              <a:rPr lang="ru-RU" i="1" dirty="0"/>
              <a:t> (Уильямсон) </a:t>
            </a:r>
            <a:r>
              <a:rPr lang="ru-RU" i="1" dirty="0" err="1"/>
              <a:t>Александер</a:t>
            </a:r>
            <a:r>
              <a:rPr lang="ru-RU" i="1" dirty="0"/>
              <a:t> Уильям</a:t>
            </a:r>
            <a:r>
              <a:rPr lang="ru-RU" dirty="0"/>
              <a:t> (1824–1904), профессор (Великобритания). Основные работы посвящены исследованию реакций этерификации. Впервые синтезировал (1851) смешанные эфиры. Президент Лондонского химического общества (1863, 1865, 1869–1871).</a:t>
            </a:r>
          </a:p>
        </p:txBody>
      </p:sp>
    </p:spTree>
    <p:extLst>
      <p:ext uri="{BB962C8B-B14F-4D97-AF65-F5344CB8AC3E}">
        <p14:creationId xmlns:p14="http://schemas.microsoft.com/office/powerpoint/2010/main" val="86453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Реакция Вюрца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Синтез </a:t>
            </a:r>
            <a:r>
              <a:rPr lang="ru-RU" dirty="0" err="1"/>
              <a:t>алканов</a:t>
            </a:r>
            <a:r>
              <a:rPr lang="ru-RU" dirty="0"/>
              <a:t> действием металлического натрия в инертном растворителе на </a:t>
            </a:r>
            <a:r>
              <a:rPr lang="ru-RU" dirty="0" err="1"/>
              <a:t>алкилгалогениды</a:t>
            </a:r>
            <a:r>
              <a:rPr lang="ru-RU" dirty="0"/>
              <a:t> (1855):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31790"/>
            <a:ext cx="7480081" cy="589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50" y="3900377"/>
            <a:ext cx="7462647" cy="54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8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Реакция Вюрца–Фиттига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Получение </a:t>
            </a:r>
            <a:r>
              <a:rPr lang="ru-RU" sz="2400" dirty="0" err="1"/>
              <a:t>алкилбензолов</a:t>
            </a:r>
            <a:r>
              <a:rPr lang="ru-RU" sz="2400" dirty="0"/>
              <a:t> из смеси алифатических и ароматических галогенидов действием металлического натрия в инертном растворителе (1864):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075806"/>
            <a:ext cx="7003725" cy="4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0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Реакция Гофмана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Получение алифатических аминов из </a:t>
            </a:r>
            <a:r>
              <a:rPr lang="ru-RU" dirty="0" err="1"/>
              <a:t>алкилгалогенидов</a:t>
            </a:r>
            <a:r>
              <a:rPr lang="ru-RU" dirty="0"/>
              <a:t>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628038"/>
            <a:ext cx="6984776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</a:rPr>
              <a:t>Реактив Гриньяра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Синтез органических веществ из </a:t>
            </a:r>
            <a:r>
              <a:rPr lang="ru-RU" sz="2000" dirty="0" err="1"/>
              <a:t>алкилгалогенидов</a:t>
            </a:r>
            <a:r>
              <a:rPr lang="ru-RU" sz="2000" dirty="0"/>
              <a:t> и магния в эфире. Реакция открыта </a:t>
            </a:r>
            <a:r>
              <a:rPr lang="ru-RU" sz="2000" dirty="0" err="1"/>
              <a:t>П.Барбье</a:t>
            </a:r>
            <a:r>
              <a:rPr lang="ru-RU" sz="2000" dirty="0"/>
              <a:t> в 1899 г. и подробно изучена </a:t>
            </a:r>
            <a:r>
              <a:rPr lang="ru-RU" sz="2000" dirty="0" err="1"/>
              <a:t>В.Гриньяром</a:t>
            </a:r>
            <a:r>
              <a:rPr lang="ru-RU" sz="2000" dirty="0"/>
              <a:t> в 1900 г.: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sz="2000" dirty="0"/>
              <a:t>Реактив </a:t>
            </a:r>
            <a:r>
              <a:rPr lang="ru-RU" sz="2000" dirty="0" err="1"/>
              <a:t>Гриньяра</a:t>
            </a:r>
            <a:r>
              <a:rPr lang="ru-RU" sz="2000" dirty="0"/>
              <a:t> </a:t>
            </a:r>
            <a:r>
              <a:rPr lang="ru-RU" sz="2000" dirty="0" err="1"/>
              <a:t>RMgX</a:t>
            </a:r>
            <a:r>
              <a:rPr lang="ru-RU" sz="2000" dirty="0"/>
              <a:t> используется для присоединения по кратным связям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946956"/>
            <a:ext cx="3946004" cy="4536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44" y="4228103"/>
            <a:ext cx="4392489" cy="4323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465" y="3075806"/>
            <a:ext cx="5785047" cy="81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4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S10188135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420</Words>
  <Application>Microsoft Office PowerPoint</Application>
  <PresentationFormat>Экран (16:9)</PresentationFormat>
  <Paragraphs>46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TS101881355</vt:lpstr>
      <vt:lpstr>Именные реакции в органической Химии.</vt:lpstr>
      <vt:lpstr>Реакция Бородина</vt:lpstr>
      <vt:lpstr>Реакция Вагнера (окисление по Вагнеру, перманганатная проба) </vt:lpstr>
      <vt:lpstr>Реакция Вёлера </vt:lpstr>
      <vt:lpstr>Реакция Вильямсона</vt:lpstr>
      <vt:lpstr>Реакция Вюрца</vt:lpstr>
      <vt:lpstr>Реакция Вюрца–Фиттига </vt:lpstr>
      <vt:lpstr>Реакция Гофмана </vt:lpstr>
      <vt:lpstr>Реактив Гриньяра </vt:lpstr>
      <vt:lpstr>Реакция Густавсона </vt:lpstr>
      <vt:lpstr>Правило Зайцева </vt:lpstr>
      <vt:lpstr>Реакция Зелинского–Казанского </vt:lpstr>
      <vt:lpstr>Реакция Клемменсена (восстановление по Клемменсену) </vt:lpstr>
      <vt:lpstr>Реакция Коновалова </vt:lpstr>
      <vt:lpstr>Реакция Кучерова (гидратация по Кучерову) </vt:lpstr>
      <vt:lpstr>Реакция Лебедева </vt:lpstr>
      <vt:lpstr>Правило Марковникова </vt:lpstr>
      <vt:lpstr>Реакция Сабатье–Сандерана </vt:lpstr>
      <vt:lpstr>Правило Эльтекова (перегруппировка Эльтекова) </vt:lpstr>
      <vt:lpstr>Реакция Юрьева</vt:lpstr>
    </vt:vector>
  </TitlesOfParts>
  <Company>CtrlSoft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Именные реакции в органической Химии.</dc:title>
  <dc:creator>Михаил</dc:creator>
  <cp:lastModifiedBy>Ольга Ивановна Крупнова</cp:lastModifiedBy>
  <cp:revision>5</cp:revision>
  <dcterms:created xsi:type="dcterms:W3CDTF">2015-03-02T17:46:14Z</dcterms:created>
  <dcterms:modified xsi:type="dcterms:W3CDTF">2016-10-07T09:19:43Z</dcterms:modified>
</cp:coreProperties>
</file>